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8" r:id="rId2"/>
    <p:sldId id="259" r:id="rId3"/>
    <p:sldId id="276" r:id="rId4"/>
    <p:sldId id="260" r:id="rId5"/>
    <p:sldId id="277" r:id="rId6"/>
    <p:sldId id="261" r:id="rId7"/>
    <p:sldId id="262" r:id="rId8"/>
    <p:sldId id="263" r:id="rId9"/>
    <p:sldId id="264" r:id="rId10"/>
    <p:sldId id="265" r:id="rId11"/>
    <p:sldId id="266" r:id="rId12"/>
    <p:sldId id="268" r:id="rId13"/>
    <p:sldId id="274" r:id="rId14"/>
    <p:sldId id="270" r:id="rId15"/>
    <p:sldId id="271" r:id="rId16"/>
    <p:sldId id="280" r:id="rId17"/>
    <p:sldId id="269"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Лист1!$B$1</c:f>
              <c:strCache>
                <c:ptCount val="1"/>
                <c:pt idx="0">
                  <c:v>Ряд 1</c:v>
                </c:pt>
              </c:strCache>
            </c:strRef>
          </c:tx>
          <c:invertIfNegative val="0"/>
          <c:dLbls>
            <c:dLbl>
              <c:idx val="0"/>
              <c:delete val="1"/>
            </c:dLbl>
            <c:txPr>
              <a:bodyPr/>
              <a:lstStyle/>
              <a:p>
                <a:pPr>
                  <a:defRPr sz="2000" b="1"/>
                </a:pPr>
                <a:endParaRPr lang="ru-RU"/>
              </a:p>
            </c:txPr>
            <c:showLegendKey val="0"/>
            <c:showVal val="1"/>
            <c:showCatName val="0"/>
            <c:showSerName val="0"/>
            <c:showPercent val="0"/>
            <c:showBubbleSize val="0"/>
            <c:showLeaderLines val="0"/>
          </c:dLbls>
          <c:cat>
            <c:strRef>
              <c:f>Лист1!$A$2:$A$6</c:f>
              <c:strCache>
                <c:ptCount val="5"/>
                <c:pt idx="0">
                  <c:v> </c:v>
                </c:pt>
                <c:pt idx="1">
                  <c:v>жизненные задачи</c:v>
                </c:pt>
                <c:pt idx="2">
                  <c:v>задачи проф. направлен</c:v>
                </c:pt>
                <c:pt idx="3">
                  <c:v>геометрич задачи</c:v>
                </c:pt>
                <c:pt idx="4">
                  <c:v>семейно-практич характера</c:v>
                </c:pt>
              </c:strCache>
            </c:strRef>
          </c:cat>
          <c:val>
            <c:numRef>
              <c:f>Лист1!$B$2:$B$6</c:f>
              <c:numCache>
                <c:formatCode>General</c:formatCode>
                <c:ptCount val="5"/>
                <c:pt idx="0">
                  <c:v>0</c:v>
                </c:pt>
                <c:pt idx="1">
                  <c:v>47.5</c:v>
                </c:pt>
                <c:pt idx="2">
                  <c:v>50</c:v>
                </c:pt>
                <c:pt idx="3">
                  <c:v>30</c:v>
                </c:pt>
                <c:pt idx="4">
                  <c:v>27.5</c:v>
                </c:pt>
              </c:numCache>
            </c:numRef>
          </c:val>
        </c:ser>
        <c:ser>
          <c:idx val="1"/>
          <c:order val="1"/>
          <c:tx>
            <c:strRef>
              <c:f>Лист1!$C$1</c:f>
              <c:strCache>
                <c:ptCount val="1"/>
                <c:pt idx="0">
                  <c:v>Столбец1</c:v>
                </c:pt>
              </c:strCache>
            </c:strRef>
          </c:tx>
          <c:invertIfNegative val="0"/>
          <c:cat>
            <c:strRef>
              <c:f>Лист1!$A$2:$A$6</c:f>
              <c:strCache>
                <c:ptCount val="5"/>
                <c:pt idx="0">
                  <c:v> </c:v>
                </c:pt>
                <c:pt idx="1">
                  <c:v>жизненные задачи</c:v>
                </c:pt>
                <c:pt idx="2">
                  <c:v>задачи проф. направлен</c:v>
                </c:pt>
                <c:pt idx="3">
                  <c:v>геометрич задачи</c:v>
                </c:pt>
                <c:pt idx="4">
                  <c:v>семейно-практич характера</c:v>
                </c:pt>
              </c:strCache>
            </c:strRef>
          </c:cat>
          <c:val>
            <c:numRef>
              <c:f>Лист1!$C$2:$C$6</c:f>
              <c:numCache>
                <c:formatCode>General</c:formatCode>
                <c:ptCount val="5"/>
              </c:numCache>
            </c:numRef>
          </c:val>
        </c:ser>
        <c:ser>
          <c:idx val="2"/>
          <c:order val="2"/>
          <c:tx>
            <c:strRef>
              <c:f>Лист1!$D$1</c:f>
              <c:strCache>
                <c:ptCount val="1"/>
                <c:pt idx="0">
                  <c:v>Столбец2</c:v>
                </c:pt>
              </c:strCache>
            </c:strRef>
          </c:tx>
          <c:invertIfNegative val="0"/>
          <c:cat>
            <c:strRef>
              <c:f>Лист1!$A$2:$A$6</c:f>
              <c:strCache>
                <c:ptCount val="5"/>
                <c:pt idx="0">
                  <c:v> </c:v>
                </c:pt>
                <c:pt idx="1">
                  <c:v>жизненные задачи</c:v>
                </c:pt>
                <c:pt idx="2">
                  <c:v>задачи проф. направлен</c:v>
                </c:pt>
                <c:pt idx="3">
                  <c:v>геометрич задачи</c:v>
                </c:pt>
                <c:pt idx="4">
                  <c:v>семейно-практич характера</c:v>
                </c:pt>
              </c:strCache>
            </c:strRef>
          </c:cat>
          <c:val>
            <c:numRef>
              <c:f>Лист1!$D$2:$D$6</c:f>
              <c:numCache>
                <c:formatCode>General</c:formatCode>
                <c:ptCount val="5"/>
              </c:numCache>
            </c:numRef>
          </c:val>
        </c:ser>
        <c:dLbls>
          <c:showLegendKey val="0"/>
          <c:showVal val="0"/>
          <c:showCatName val="0"/>
          <c:showSerName val="0"/>
          <c:showPercent val="0"/>
          <c:showBubbleSize val="0"/>
        </c:dLbls>
        <c:gapWidth val="150"/>
        <c:overlap val="100"/>
        <c:axId val="40198144"/>
        <c:axId val="84230720"/>
      </c:barChart>
      <c:catAx>
        <c:axId val="40198144"/>
        <c:scaling>
          <c:orientation val="minMax"/>
        </c:scaling>
        <c:delete val="0"/>
        <c:axPos val="b"/>
        <c:majorTickMark val="out"/>
        <c:minorTickMark val="none"/>
        <c:tickLblPos val="nextTo"/>
        <c:txPr>
          <a:bodyPr/>
          <a:lstStyle/>
          <a:p>
            <a:pPr>
              <a:defRPr sz="1100" b="1"/>
            </a:pPr>
            <a:endParaRPr lang="ru-RU"/>
          </a:p>
        </c:txPr>
        <c:crossAx val="84230720"/>
        <c:crosses val="autoZero"/>
        <c:auto val="1"/>
        <c:lblAlgn val="ctr"/>
        <c:lblOffset val="100"/>
        <c:noMultiLvlLbl val="0"/>
      </c:catAx>
      <c:valAx>
        <c:axId val="84230720"/>
        <c:scaling>
          <c:orientation val="minMax"/>
        </c:scaling>
        <c:delete val="0"/>
        <c:axPos val="l"/>
        <c:majorGridlines/>
        <c:numFmt formatCode="General" sourceLinked="1"/>
        <c:majorTickMark val="out"/>
        <c:minorTickMark val="none"/>
        <c:tickLblPos val="nextTo"/>
        <c:crossAx val="40198144"/>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F09A24-2DB3-44FC-AE38-AFCBFBF6FED6}" type="datetimeFigureOut">
              <a:rPr lang="ru-RU" smtClean="0"/>
              <a:t>07.12.2021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B27363-3304-4500-9C28-2E929E5F868E}" type="slidenum">
              <a:rPr lang="ru-RU" smtClean="0"/>
              <a:t>‹#›</a:t>
            </a:fld>
            <a:endParaRPr lang="ru-RU"/>
          </a:p>
        </p:txBody>
      </p:sp>
    </p:spTree>
    <p:extLst>
      <p:ext uri="{BB962C8B-B14F-4D97-AF65-F5344CB8AC3E}">
        <p14:creationId xmlns:p14="http://schemas.microsoft.com/office/powerpoint/2010/main" val="4151275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07.12.2021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07.12.2021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07.12.2021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07.12.2021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07.12.2021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07.12.2021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07.12.2021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07.12.2021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07.12.2021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07.12.2021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07.12.2021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07.12.2021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195735" y="874455"/>
            <a:ext cx="6480719" cy="2554545"/>
          </a:xfrm>
          <a:prstGeom prst="rect">
            <a:avLst/>
          </a:prstGeom>
          <a:noFill/>
        </p:spPr>
        <p:txBody>
          <a:bodyPr wrap="square" rtlCol="0">
            <a:spAutoFit/>
          </a:bodyPr>
          <a:lstStyle/>
          <a:p>
            <a:pPr algn="ctr"/>
            <a:r>
              <a:rPr lang="ru-RU" sz="3200" b="1" dirty="0" smtClean="0">
                <a:latin typeface="Times New Roman" panose="02020603050405020304" pitchFamily="18" charset="0"/>
                <a:cs typeface="Times New Roman" panose="02020603050405020304" pitchFamily="18" charset="0"/>
              </a:rPr>
              <a:t>«</a:t>
            </a:r>
            <a:r>
              <a:rPr lang="ru-RU" sz="3200" b="1" dirty="0">
                <a:latin typeface="Times New Roman" panose="02020603050405020304" pitchFamily="18" charset="0"/>
                <a:cs typeface="Times New Roman" panose="02020603050405020304" pitchFamily="18" charset="0"/>
              </a:rPr>
              <a:t>Формирование  математической грамотности младших школьников средствами  учебных заданий и проблемных ситуаций</a:t>
            </a:r>
            <a:r>
              <a:rPr lang="ru-RU" sz="3200" b="1" dirty="0" smtClean="0">
                <a:latin typeface="Times New Roman" panose="02020603050405020304" pitchFamily="18" charset="0"/>
                <a:cs typeface="Times New Roman" panose="02020603050405020304" pitchFamily="18" charset="0"/>
              </a:rPr>
              <a:t>»</a:t>
            </a:r>
            <a:endParaRPr lang="ru-RU" sz="32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4067944" y="4815749"/>
            <a:ext cx="4824534" cy="1015663"/>
          </a:xfrm>
          <a:prstGeom prst="rect">
            <a:avLst/>
          </a:prstGeom>
          <a:noFill/>
        </p:spPr>
        <p:txBody>
          <a:bodyPr wrap="square" rtlCol="0">
            <a:spAutoFit/>
          </a:bodyPr>
          <a:lstStyle/>
          <a:p>
            <a:r>
              <a:rPr lang="ru-RU" sz="2000" dirty="0">
                <a:latin typeface="Times New Roman" panose="02020603050405020304" pitchFamily="18" charset="0"/>
                <a:cs typeface="Times New Roman" panose="02020603050405020304" pitchFamily="18" charset="0"/>
              </a:rPr>
              <a:t>У</a:t>
            </a:r>
            <a:r>
              <a:rPr lang="ru-RU" sz="2000" dirty="0" smtClean="0">
                <a:latin typeface="Times New Roman" panose="02020603050405020304" pitchFamily="18" charset="0"/>
                <a:cs typeface="Times New Roman" panose="02020603050405020304" pitchFamily="18" charset="0"/>
              </a:rPr>
              <a:t>читель начальных классов </a:t>
            </a:r>
          </a:p>
          <a:p>
            <a:r>
              <a:rPr lang="ru-RU" sz="2000" dirty="0" smtClean="0">
                <a:latin typeface="Times New Roman" panose="02020603050405020304" pitchFamily="18" charset="0"/>
                <a:cs typeface="Times New Roman" panose="02020603050405020304" pitchFamily="18" charset="0"/>
              </a:rPr>
              <a:t>Жанна Анатольевна Москова,</a:t>
            </a:r>
          </a:p>
          <a:p>
            <a:r>
              <a:rPr lang="ru-RU" sz="2000" dirty="0" smtClean="0">
                <a:latin typeface="Times New Roman" panose="02020603050405020304" pitchFamily="18" charset="0"/>
                <a:cs typeface="Times New Roman" panose="02020603050405020304" pitchFamily="18" charset="0"/>
              </a:rPr>
              <a:t>МКОУ </a:t>
            </a:r>
            <a:r>
              <a:rPr lang="ru-RU" sz="2000" dirty="0" err="1" smtClean="0">
                <a:latin typeface="Times New Roman" panose="02020603050405020304" pitchFamily="18" charset="0"/>
                <a:cs typeface="Times New Roman" panose="02020603050405020304" pitchFamily="18" charset="0"/>
              </a:rPr>
              <a:t>Абанская</a:t>
            </a:r>
            <a:r>
              <a:rPr lang="ru-RU" sz="2000" dirty="0" smtClean="0">
                <a:latin typeface="Times New Roman" panose="02020603050405020304" pitchFamily="18" charset="0"/>
                <a:cs typeface="Times New Roman" panose="02020603050405020304" pitchFamily="18" charset="0"/>
              </a:rPr>
              <a:t> ООШ №1</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0965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051720" y="251356"/>
            <a:ext cx="6620146" cy="738664"/>
          </a:xfrm>
          <a:prstGeom prst="rect">
            <a:avLst/>
          </a:prstGeom>
          <a:noFill/>
        </p:spPr>
        <p:txBody>
          <a:bodyPr wrap="none" rtlCol="0">
            <a:spAutoFit/>
          </a:bodyPr>
          <a:lstStyle/>
          <a:p>
            <a:r>
              <a:rPr lang="ru-RU" sz="2400" b="1" dirty="0" smtClean="0">
                <a:latin typeface="Times New Roman" panose="02020603050405020304" pitchFamily="18" charset="0"/>
                <a:cs typeface="Times New Roman" panose="02020603050405020304" pitchFamily="18" charset="0"/>
              </a:rPr>
              <a:t>Задача </a:t>
            </a:r>
            <a:r>
              <a:rPr lang="ru-RU" sz="2400" b="1" dirty="0" err="1">
                <a:latin typeface="Times New Roman" panose="02020603050405020304" pitchFamily="18" charset="0"/>
                <a:cs typeface="Times New Roman" panose="02020603050405020304" pitchFamily="18" charset="0"/>
              </a:rPr>
              <a:t>профориентационной</a:t>
            </a:r>
            <a:r>
              <a:rPr lang="ru-RU" sz="2400" b="1" dirty="0">
                <a:latin typeface="Times New Roman" panose="02020603050405020304" pitchFamily="18" charset="0"/>
                <a:cs typeface="Times New Roman" panose="02020603050405020304" pitchFamily="18" charset="0"/>
              </a:rPr>
              <a:t> направленности</a:t>
            </a:r>
          </a:p>
          <a:p>
            <a:endParaRPr lang="ru-RU" dirty="0"/>
          </a:p>
        </p:txBody>
      </p:sp>
      <p:sp>
        <p:nvSpPr>
          <p:cNvPr id="5" name="TextBox 4"/>
          <p:cNvSpPr txBox="1"/>
          <p:nvPr/>
        </p:nvSpPr>
        <p:spPr>
          <a:xfrm>
            <a:off x="1187624" y="990020"/>
            <a:ext cx="7631832" cy="1908215"/>
          </a:xfrm>
          <a:prstGeom prst="rect">
            <a:avLst/>
          </a:prstGeom>
          <a:noFill/>
        </p:spPr>
        <p:txBody>
          <a:bodyPr wrap="square" rtlCol="0">
            <a:spAutoFit/>
          </a:bodyPr>
          <a:lstStyle/>
          <a:p>
            <a:pPr algn="just"/>
            <a:r>
              <a:rPr lang="ru-RU" sz="2000" dirty="0">
                <a:latin typeface="Times New Roman" panose="02020603050405020304" pitchFamily="18" charset="0"/>
                <a:cs typeface="Times New Roman" panose="02020603050405020304" pitchFamily="18" charset="0"/>
              </a:rPr>
              <a:t>В столовую привезли очень много яблок. Чтобы яблоки не пропали, повар решил сварить своё фирменное варенье. Для приготовления варенья  на 2кг  яблок берут 1кг сахара. Сколько нужно взять повару сахара, если имеется 6 кг яблок? Останется ли сахар у повара, если у него имеется 5кг сахара? Выполни решение.</a:t>
            </a:r>
          </a:p>
          <a:p>
            <a:endParaRPr lang="ru-RU" dirty="0"/>
          </a:p>
        </p:txBody>
      </p:sp>
      <p:pic>
        <p:nvPicPr>
          <p:cNvPr id="7" name="Рисунок 6" descr="https://i.artfile.me/wallpaper/17-09-2012/6500x4836/eda-yabloki-korzina-yabloki-661990.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1720" y="3933056"/>
            <a:ext cx="3391535" cy="2689860"/>
          </a:xfrm>
          <a:prstGeom prst="rect">
            <a:avLst/>
          </a:prstGeom>
          <a:noFill/>
          <a:ln>
            <a:noFill/>
          </a:ln>
        </p:spPr>
      </p:pic>
      <p:pic>
        <p:nvPicPr>
          <p:cNvPr id="8" name="Рисунок 7" descr="https://ic.pics.livejournal.com/mike_yola/9068435/695803/695803_600.jpg"/>
          <p:cNvPicPr/>
          <p:nvPr/>
        </p:nvPicPr>
        <p:blipFill>
          <a:blip r:embed="rId4">
            <a:extLst>
              <a:ext uri="{28A0092B-C50C-407E-A947-70E740481C1C}">
                <a14:useLocalDpi xmlns:a14="http://schemas.microsoft.com/office/drawing/2010/main" val="0"/>
              </a:ext>
            </a:extLst>
          </a:blip>
          <a:srcRect/>
          <a:stretch>
            <a:fillRect/>
          </a:stretch>
        </p:blipFill>
        <p:spPr bwMode="auto">
          <a:xfrm>
            <a:off x="5821621" y="4149080"/>
            <a:ext cx="2997835" cy="1903730"/>
          </a:xfrm>
          <a:prstGeom prst="rect">
            <a:avLst/>
          </a:prstGeom>
          <a:noFill/>
          <a:ln>
            <a:noFill/>
          </a:ln>
        </p:spPr>
      </p:pic>
    </p:spTree>
    <p:extLst>
      <p:ext uri="{BB962C8B-B14F-4D97-AF65-F5344CB8AC3E}">
        <p14:creationId xmlns:p14="http://schemas.microsoft.com/office/powerpoint/2010/main" val="35609659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87624" y="446984"/>
            <a:ext cx="7311232" cy="523220"/>
          </a:xfrm>
          <a:prstGeom prst="rect">
            <a:avLst/>
          </a:prstGeom>
          <a:noFill/>
        </p:spPr>
        <p:txBody>
          <a:bodyPr wrap="none" rtlCol="0">
            <a:spAutoFit/>
          </a:bodyPr>
          <a:lstStyle/>
          <a:p>
            <a:r>
              <a:rPr lang="ru-RU" sz="2800" b="1" dirty="0" smtClean="0">
                <a:latin typeface="Times New Roman" panose="02020603050405020304" pitchFamily="18" charset="0"/>
                <a:cs typeface="Times New Roman" panose="02020603050405020304" pitchFamily="18" charset="0"/>
              </a:rPr>
              <a:t>Геометрическая задача связанная </a:t>
            </a:r>
            <a:r>
              <a:rPr lang="ru-RU" sz="2800" b="1" dirty="0" smtClean="0">
                <a:latin typeface="Times New Roman" panose="02020603050405020304" pitchFamily="18" charset="0"/>
                <a:cs typeface="Times New Roman" panose="02020603050405020304" pitchFamily="18" charset="0"/>
              </a:rPr>
              <a:t>с жизнью</a:t>
            </a:r>
            <a:endParaRPr lang="ru-RU" dirty="0"/>
          </a:p>
        </p:txBody>
      </p:sp>
      <p:sp>
        <p:nvSpPr>
          <p:cNvPr id="5" name="TextBox 4"/>
          <p:cNvSpPr txBox="1"/>
          <p:nvPr/>
        </p:nvSpPr>
        <p:spPr>
          <a:xfrm>
            <a:off x="1187624" y="1261850"/>
            <a:ext cx="7344815" cy="2215991"/>
          </a:xfrm>
          <a:prstGeom prst="rect">
            <a:avLst/>
          </a:prstGeom>
          <a:noFill/>
        </p:spPr>
        <p:txBody>
          <a:bodyPr wrap="square" rtlCol="0">
            <a:spAutoFit/>
          </a:bodyPr>
          <a:lstStyle/>
          <a:p>
            <a:pPr algn="just"/>
            <a:r>
              <a:rPr lang="ru-RU" sz="2000" dirty="0">
                <a:latin typeface="Times New Roman" panose="02020603050405020304" pitchFamily="18" charset="0"/>
                <a:cs typeface="Times New Roman" panose="02020603050405020304" pitchFamily="18" charset="0"/>
              </a:rPr>
              <a:t>Весной наш посёлок озеленяют. Ребята нашей школы тоже принимают активное участие в общественной жизни села. Они  выращивают рассаду для клумб. Основание клумбы – прямоугольник со сторонами 2м и 5 м. Сколько рассады цветов надо заготовить для посадки, если на 1 </a:t>
            </a:r>
            <a:r>
              <a:rPr lang="ru-RU" sz="2000" dirty="0" err="1">
                <a:latin typeface="Times New Roman" panose="02020603050405020304" pitchFamily="18" charset="0"/>
                <a:cs typeface="Times New Roman" panose="02020603050405020304" pitchFamily="18" charset="0"/>
              </a:rPr>
              <a:t>кв.м</a:t>
            </a:r>
            <a:r>
              <a:rPr lang="ru-RU" sz="2000" dirty="0">
                <a:latin typeface="Times New Roman" panose="02020603050405020304" pitchFamily="18" charset="0"/>
                <a:cs typeface="Times New Roman" panose="02020603050405020304" pitchFamily="18" charset="0"/>
              </a:rPr>
              <a:t>. приходится 10 кустиков рассады?</a:t>
            </a:r>
          </a:p>
          <a:p>
            <a:pPr algn="just"/>
            <a:endParaRPr lang="ru-RU" dirty="0"/>
          </a:p>
        </p:txBody>
      </p:sp>
      <p:pic>
        <p:nvPicPr>
          <p:cNvPr id="7" name="Рисунок 6" descr="https://images.obi.ru/product/RU/1500x1500/206989_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3645024"/>
            <a:ext cx="2466340" cy="2466340"/>
          </a:xfrm>
          <a:prstGeom prst="rect">
            <a:avLst/>
          </a:prstGeom>
          <a:noFill/>
          <a:ln>
            <a:noFill/>
          </a:ln>
        </p:spPr>
      </p:pic>
      <p:sp>
        <p:nvSpPr>
          <p:cNvPr id="8" name="Прямоугольник 7"/>
          <p:cNvSpPr/>
          <p:nvPr/>
        </p:nvSpPr>
        <p:spPr>
          <a:xfrm>
            <a:off x="2686416" y="4008438"/>
            <a:ext cx="2658110" cy="115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Tree>
    <p:extLst>
      <p:ext uri="{BB962C8B-B14F-4D97-AF65-F5344CB8AC3E}">
        <p14:creationId xmlns:p14="http://schemas.microsoft.com/office/powerpoint/2010/main" val="35609659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620687" y="308768"/>
            <a:ext cx="3183949" cy="523220"/>
          </a:xfrm>
          <a:prstGeom prst="rect">
            <a:avLst/>
          </a:prstGeom>
          <a:noFill/>
        </p:spPr>
        <p:txBody>
          <a:bodyPr wrap="none" rtlCol="0">
            <a:spAutoFit/>
          </a:bodyPr>
          <a:lstStyle/>
          <a:p>
            <a:r>
              <a:rPr lang="ru-RU" sz="2800" b="1" smtClean="0">
                <a:latin typeface="Times New Roman" panose="02020603050405020304" pitchFamily="18" charset="0"/>
                <a:cs typeface="Times New Roman" panose="02020603050405020304" pitchFamily="18" charset="0"/>
              </a:rPr>
              <a:t>Жизненная задача</a:t>
            </a:r>
            <a:endParaRPr lang="ru-RU" sz="28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259632" y="1071900"/>
            <a:ext cx="7236295" cy="2554545"/>
          </a:xfrm>
          <a:prstGeom prst="rect">
            <a:avLst/>
          </a:prstGeom>
          <a:noFill/>
        </p:spPr>
        <p:txBody>
          <a:bodyPr wrap="square" rtlCol="0">
            <a:spAutoFit/>
          </a:bodyPr>
          <a:lstStyle/>
          <a:p>
            <a:pPr algn="just"/>
            <a:r>
              <a:rPr lang="ru-RU" sz="2000" dirty="0">
                <a:latin typeface="Times New Roman" panose="02020603050405020304" pitchFamily="18" charset="0"/>
                <a:cs typeface="Times New Roman" panose="02020603050405020304" pitchFamily="18" charset="0"/>
              </a:rPr>
              <a:t>В </a:t>
            </a:r>
            <a:r>
              <a:rPr lang="ru-RU" sz="2000" dirty="0" smtClean="0">
                <a:latin typeface="Times New Roman" panose="02020603050405020304" pitchFamily="18" charset="0"/>
                <a:cs typeface="Times New Roman" panose="02020603050405020304" pitchFamily="18" charset="0"/>
              </a:rPr>
              <a:t>парке на </a:t>
            </a:r>
            <a:r>
              <a:rPr lang="ru-RU" sz="2000" dirty="0">
                <a:latin typeface="Times New Roman" panose="02020603050405020304" pitchFamily="18" charset="0"/>
                <a:cs typeface="Times New Roman" panose="02020603050405020304" pitchFamily="18" charset="0"/>
              </a:rPr>
              <a:t>празднике встретились два друга Петя и Коля.  Они решили покататься на аттракционах и съесть каждый мороженое. У Пети было 55 рублей, а у Коли 30 рублей. Они собрали все деньги вместе и пошли развлекаться. Один билет на аттракцион стоит 25 рублей, а одно мороженное 20 рублей. Хватит ли им этих денег, чтобы прокатиться на аттракционе и поесть мороженого? Объясните. Как можно поступить?</a:t>
            </a:r>
          </a:p>
          <a:p>
            <a:pPr algn="just"/>
            <a:endParaRPr lang="ru-RU" sz="2000" dirty="0"/>
          </a:p>
        </p:txBody>
      </p:sp>
      <p:pic>
        <p:nvPicPr>
          <p:cNvPr id="1026" name="Picture 2" descr="https://get.wallhere.com/photo/food-whipped-cream-ice-cream-Cream-dessert-milk-milkshake-gelato-rind-produce-flavor-buttercream-dairy-product-animal-source-foods-chocolate-ice-cream-ice-cream-cone-sundae-59976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97610" y="3645024"/>
            <a:ext cx="3048621" cy="30460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omskinform.ru/images/attrakcion_svetofo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540" y="3429000"/>
            <a:ext cx="4893095" cy="3262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9659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44"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779912" y="548680"/>
            <a:ext cx="312906" cy="707886"/>
          </a:xfrm>
          <a:prstGeom prst="rect">
            <a:avLst/>
          </a:prstGeom>
          <a:noFill/>
        </p:spPr>
        <p:txBody>
          <a:bodyPr wrap="none" rtlCol="0">
            <a:spAutoFit/>
          </a:bodyPr>
          <a:lstStyle/>
          <a:p>
            <a:r>
              <a:rPr lang="ru-RU" sz="4000" dirty="0" smtClean="0">
                <a:latin typeface="Times New Roman" panose="02020603050405020304" pitchFamily="18" charset="0"/>
                <a:cs typeface="Times New Roman" panose="02020603050405020304" pitchFamily="18" charset="0"/>
              </a:rPr>
              <a:t> </a:t>
            </a:r>
            <a:endParaRPr lang="ru-RU" sz="40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979712" y="1844824"/>
            <a:ext cx="184731" cy="369332"/>
          </a:xfrm>
          <a:prstGeom prst="rect">
            <a:avLst/>
          </a:prstGeom>
          <a:noFill/>
        </p:spPr>
        <p:txBody>
          <a:bodyPr wrap="none" rtlCol="0">
            <a:spAutoFit/>
          </a:bodyPr>
          <a:lstStyle/>
          <a:p>
            <a:endParaRPr lang="ru-RU" dirty="0"/>
          </a:p>
        </p:txBody>
      </p:sp>
      <p:sp>
        <p:nvSpPr>
          <p:cNvPr id="6" name="TextBox 5"/>
          <p:cNvSpPr txBox="1"/>
          <p:nvPr/>
        </p:nvSpPr>
        <p:spPr>
          <a:xfrm>
            <a:off x="1612537" y="2029490"/>
            <a:ext cx="7344816" cy="2585323"/>
          </a:xfrm>
          <a:prstGeom prst="rect">
            <a:avLst/>
          </a:prstGeom>
          <a:noFill/>
        </p:spPr>
        <p:txBody>
          <a:bodyPr wrap="square" rtlCol="0">
            <a:spAutoFit/>
          </a:bodyPr>
          <a:lstStyle/>
          <a:p>
            <a:pPr marL="571500" indent="-571500">
              <a:buFont typeface="Arial" panose="020B0604020202020204" pitchFamily="34" charset="0"/>
              <a:buChar char="•"/>
            </a:pPr>
            <a:r>
              <a:rPr lang="ru-RU" sz="3600" dirty="0">
                <a:latin typeface="Times New Roman" panose="02020603050405020304" pitchFamily="18" charset="0"/>
                <a:cs typeface="Times New Roman" panose="02020603050405020304" pitchFamily="18" charset="0"/>
              </a:rPr>
              <a:t>Урок открытия нового </a:t>
            </a:r>
            <a:r>
              <a:rPr lang="ru-RU" sz="3600" dirty="0" smtClean="0">
                <a:latin typeface="Times New Roman" panose="02020603050405020304" pitchFamily="18" charset="0"/>
                <a:cs typeface="Times New Roman" panose="02020603050405020304" pitchFamily="18" charset="0"/>
              </a:rPr>
              <a:t>знания.      </a:t>
            </a:r>
            <a:endParaRPr lang="ru-RU" sz="3600" dirty="0">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ru-RU" sz="3600" dirty="0">
                <a:latin typeface="Times New Roman" panose="02020603050405020304" pitchFamily="18" charset="0"/>
                <a:cs typeface="Times New Roman" panose="02020603050405020304" pitchFamily="18" charset="0"/>
              </a:rPr>
              <a:t>Урок общеметодологической </a:t>
            </a:r>
            <a:r>
              <a:rPr lang="ru-RU" sz="3600" dirty="0" smtClean="0">
                <a:latin typeface="Times New Roman" panose="02020603050405020304" pitchFamily="18" charset="0"/>
                <a:cs typeface="Times New Roman" panose="02020603050405020304" pitchFamily="18" charset="0"/>
              </a:rPr>
              <a:t>направленности.</a:t>
            </a:r>
            <a:endParaRPr lang="ru-RU" sz="3600" dirty="0">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ru-RU" sz="3600" dirty="0">
                <a:latin typeface="Times New Roman" panose="02020603050405020304" pitchFamily="18" charset="0"/>
                <a:cs typeface="Times New Roman" panose="02020603050405020304" pitchFamily="18" charset="0"/>
              </a:rPr>
              <a:t>Урок </a:t>
            </a:r>
            <a:r>
              <a:rPr lang="ru-RU" sz="3600" dirty="0" smtClean="0">
                <a:latin typeface="Times New Roman" panose="02020603050405020304" pitchFamily="18" charset="0"/>
                <a:cs typeface="Times New Roman" panose="02020603050405020304" pitchFamily="18" charset="0"/>
              </a:rPr>
              <a:t>рефлексии.</a:t>
            </a:r>
            <a:endParaRPr lang="ru-RU" sz="3600" dirty="0">
              <a:latin typeface="Times New Roman" panose="02020603050405020304" pitchFamily="18" charset="0"/>
              <a:cs typeface="Times New Roman" panose="02020603050405020304" pitchFamily="18" charset="0"/>
            </a:endParaRPr>
          </a:p>
          <a:p>
            <a:endParaRPr lang="ru-RU" dirty="0"/>
          </a:p>
        </p:txBody>
      </p:sp>
      <p:sp>
        <p:nvSpPr>
          <p:cNvPr id="9" name="TextBox 8"/>
          <p:cNvSpPr txBox="1"/>
          <p:nvPr/>
        </p:nvSpPr>
        <p:spPr>
          <a:xfrm>
            <a:off x="1020247" y="251305"/>
            <a:ext cx="7971221" cy="1477328"/>
          </a:xfrm>
          <a:prstGeom prst="rect">
            <a:avLst/>
          </a:prstGeom>
          <a:noFill/>
        </p:spPr>
        <p:txBody>
          <a:bodyPr wrap="none" rtlCol="0">
            <a:spAutoFit/>
          </a:bodyPr>
          <a:lstStyle/>
          <a:p>
            <a:pPr algn="ctr"/>
            <a:r>
              <a:rPr lang="ru-RU" sz="3600" b="1" dirty="0" smtClean="0">
                <a:latin typeface="Times New Roman" panose="02020603050405020304" pitchFamily="18" charset="0"/>
                <a:cs typeface="Times New Roman" panose="02020603050405020304" pitchFamily="18" charset="0"/>
              </a:rPr>
              <a:t>Типы уроков, на которых применяю </a:t>
            </a:r>
          </a:p>
          <a:p>
            <a:pPr algn="ctr"/>
            <a:r>
              <a:rPr lang="ru-RU" sz="3600" b="1" dirty="0" smtClean="0">
                <a:latin typeface="Times New Roman" panose="02020603050405020304" pitchFamily="18" charset="0"/>
                <a:cs typeface="Times New Roman" panose="02020603050405020304" pitchFamily="18" charset="0"/>
              </a:rPr>
              <a:t>задачи и задания</a:t>
            </a:r>
            <a:endParaRPr lang="ru-RU" sz="3600" b="1"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604735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Рисунок 5" descr="C:\Users\User\Documents\Scanned Documents\Рисунок (7).jpg"/>
          <p:cNvPicPr/>
          <p:nvPr/>
        </p:nvPicPr>
        <p:blipFill>
          <a:blip r:embed="rId3">
            <a:extLst>
              <a:ext uri="{28A0092B-C50C-407E-A947-70E740481C1C}">
                <a14:useLocalDpi xmlns:a14="http://schemas.microsoft.com/office/drawing/2010/main" val="0"/>
              </a:ext>
            </a:extLst>
          </a:blip>
          <a:srcRect/>
          <a:stretch>
            <a:fillRect/>
          </a:stretch>
        </p:blipFill>
        <p:spPr bwMode="auto">
          <a:xfrm>
            <a:off x="2051720" y="332656"/>
            <a:ext cx="6624736" cy="5976664"/>
          </a:xfrm>
          <a:prstGeom prst="rect">
            <a:avLst/>
          </a:prstGeom>
          <a:noFill/>
          <a:ln>
            <a:noFill/>
          </a:ln>
        </p:spPr>
      </p:pic>
    </p:spTree>
    <p:extLst>
      <p:ext uri="{BB962C8B-B14F-4D97-AF65-F5344CB8AC3E}">
        <p14:creationId xmlns:p14="http://schemas.microsoft.com/office/powerpoint/2010/main" val="32242094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5" name="Объект 4"/>
          <p:cNvGraphicFramePr>
            <a:graphicFrameLocks noGrp="1"/>
          </p:cNvGraphicFramePr>
          <p:nvPr>
            <p:ph idx="1"/>
          </p:nvPr>
        </p:nvGraphicFramePr>
        <p:xfrm>
          <a:off x="629791" y="1600200"/>
          <a:ext cx="7884417" cy="4525963"/>
        </p:xfrm>
        <a:graphic>
          <a:graphicData uri="http://schemas.openxmlformats.org/drawingml/2006/table">
            <a:tbl>
              <a:tblPr firstRow="1" firstCol="1" bandRow="1">
                <a:tableStyleId>{5C22544A-7EE6-4342-B048-85BDC9FD1C3A}</a:tableStyleId>
              </a:tblPr>
              <a:tblGrid>
                <a:gridCol w="898194"/>
                <a:gridCol w="414739"/>
                <a:gridCol w="414251"/>
                <a:gridCol w="345534"/>
                <a:gridCol w="345534"/>
                <a:gridCol w="345047"/>
                <a:gridCol w="345534"/>
                <a:gridCol w="277792"/>
                <a:gridCol w="345534"/>
                <a:gridCol w="345534"/>
                <a:gridCol w="345047"/>
                <a:gridCol w="345534"/>
                <a:gridCol w="345534"/>
                <a:gridCol w="277792"/>
                <a:gridCol w="345534"/>
                <a:gridCol w="345047"/>
                <a:gridCol w="345534"/>
                <a:gridCol w="277792"/>
                <a:gridCol w="277792"/>
                <a:gridCol w="277792"/>
                <a:gridCol w="277792"/>
                <a:gridCol w="345534"/>
              </a:tblGrid>
              <a:tr h="646566">
                <a:tc>
                  <a:txBody>
                    <a:bodyPr/>
                    <a:lstStyle/>
                    <a:p>
                      <a:pPr marL="457200">
                        <a:lnSpc>
                          <a:spcPct val="115000"/>
                        </a:lnSpc>
                        <a:spcAft>
                          <a:spcPts val="0"/>
                        </a:spcAft>
                      </a:pPr>
                      <a:r>
                        <a:rPr lang="ru-RU" sz="900">
                          <a:effectLst/>
                        </a:rPr>
                        <a:t>               ФИ ученик</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4</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6</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7</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8</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9</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13</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14</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16</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17</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18</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19</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итог</a:t>
                      </a:r>
                      <a:endParaRPr lang="ru-RU" sz="800">
                        <a:effectLst/>
                        <a:latin typeface="Calibri"/>
                        <a:ea typeface="Times New Roman"/>
                        <a:cs typeface="Times New Roman"/>
                      </a:endParaRPr>
                    </a:p>
                  </a:txBody>
                  <a:tcPr marL="52709" marR="52709" marT="0" marB="0"/>
                </a:tc>
              </a:tr>
              <a:tr h="646566">
                <a:tc>
                  <a:txBody>
                    <a:bodyPr/>
                    <a:lstStyle/>
                    <a:p>
                      <a:pPr>
                        <a:lnSpc>
                          <a:spcPct val="115000"/>
                        </a:lnSpc>
                        <a:spcAft>
                          <a:spcPts val="0"/>
                        </a:spcAft>
                      </a:pPr>
                      <a:r>
                        <a:rPr lang="ru-RU" sz="900">
                          <a:effectLst/>
                        </a:rPr>
                        <a:t>Жизненные задачи</a:t>
                      </a:r>
                      <a:endParaRPr lang="ru-RU" sz="800">
                        <a:effectLst/>
                      </a:endParaRPr>
                    </a:p>
                    <a:p>
                      <a:pPr>
                        <a:lnSpc>
                          <a:spcPct val="115000"/>
                        </a:lnSpc>
                        <a:spcAft>
                          <a:spcPts val="0"/>
                        </a:spcAft>
                      </a:pPr>
                      <a:r>
                        <a:rPr lang="ru-RU" sz="900">
                          <a:effectLst/>
                        </a:rPr>
                        <a:t> </a:t>
                      </a:r>
                      <a:endParaRPr lang="ru-RU" sz="800">
                        <a:effectLst/>
                        <a:latin typeface="Calibri"/>
                        <a:ea typeface="Calibri"/>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47,5</a:t>
                      </a:r>
                      <a:endParaRPr lang="ru-RU" sz="800">
                        <a:effectLst/>
                        <a:latin typeface="Calibri"/>
                        <a:ea typeface="Times New Roman"/>
                        <a:cs typeface="Times New Roman"/>
                      </a:endParaRPr>
                    </a:p>
                  </a:txBody>
                  <a:tcPr marL="52709" marR="52709" marT="0" marB="0"/>
                </a:tc>
              </a:tr>
              <a:tr h="969849">
                <a:tc>
                  <a:txBody>
                    <a:bodyPr/>
                    <a:lstStyle/>
                    <a:p>
                      <a:pPr>
                        <a:lnSpc>
                          <a:spcPct val="115000"/>
                        </a:lnSpc>
                        <a:spcAft>
                          <a:spcPts val="0"/>
                        </a:spcAft>
                      </a:pPr>
                      <a:r>
                        <a:rPr lang="ru-RU" sz="900">
                          <a:effectLst/>
                        </a:rPr>
                        <a:t>Задачи профориентационной направленности</a:t>
                      </a:r>
                      <a:endParaRPr lang="ru-RU" sz="800">
                        <a:effectLst/>
                      </a:endParaRPr>
                    </a:p>
                    <a:p>
                      <a:pPr>
                        <a:lnSpc>
                          <a:spcPct val="115000"/>
                        </a:lnSpc>
                        <a:spcAft>
                          <a:spcPts val="0"/>
                        </a:spcAft>
                      </a:pPr>
                      <a:r>
                        <a:rPr lang="ru-RU" sz="900">
                          <a:effectLst/>
                        </a:rPr>
                        <a:t> </a:t>
                      </a:r>
                      <a:endParaRPr lang="ru-RU" sz="800">
                        <a:effectLst/>
                        <a:latin typeface="Calibri"/>
                        <a:ea typeface="Calibri"/>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50</a:t>
                      </a:r>
                      <a:endParaRPr lang="ru-RU" sz="800">
                        <a:effectLst/>
                        <a:latin typeface="Calibri"/>
                        <a:ea typeface="Times New Roman"/>
                        <a:cs typeface="Times New Roman"/>
                      </a:endParaRPr>
                    </a:p>
                  </a:txBody>
                  <a:tcPr marL="52709" marR="52709" marT="0" marB="0"/>
                </a:tc>
              </a:tr>
              <a:tr h="808208">
                <a:tc>
                  <a:txBody>
                    <a:bodyPr/>
                    <a:lstStyle/>
                    <a:p>
                      <a:pPr>
                        <a:lnSpc>
                          <a:spcPct val="115000"/>
                        </a:lnSpc>
                        <a:spcAft>
                          <a:spcPts val="0"/>
                        </a:spcAft>
                      </a:pPr>
                      <a:r>
                        <a:rPr lang="ru-RU" sz="900">
                          <a:effectLst/>
                        </a:rPr>
                        <a:t>Геометрические задачи, связанные с жизнью</a:t>
                      </a:r>
                      <a:endParaRPr lang="ru-RU" sz="800">
                        <a:effectLst/>
                      </a:endParaRPr>
                    </a:p>
                    <a:p>
                      <a:pPr>
                        <a:lnSpc>
                          <a:spcPct val="115000"/>
                        </a:lnSpc>
                        <a:spcAft>
                          <a:spcPts val="0"/>
                        </a:spcAft>
                      </a:pPr>
                      <a:r>
                        <a:rPr lang="ru-RU" sz="900">
                          <a:effectLst/>
                        </a:rPr>
                        <a:t> </a:t>
                      </a:r>
                      <a:endParaRPr lang="ru-RU" sz="800">
                        <a:effectLst/>
                        <a:latin typeface="Calibri"/>
                        <a:ea typeface="Calibri"/>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30</a:t>
                      </a:r>
                      <a:endParaRPr lang="ru-RU" sz="800">
                        <a:effectLst/>
                        <a:latin typeface="Calibri"/>
                        <a:ea typeface="Times New Roman"/>
                        <a:cs typeface="Times New Roman"/>
                      </a:endParaRPr>
                    </a:p>
                  </a:txBody>
                  <a:tcPr marL="52709" marR="52709" marT="0" marB="0"/>
                </a:tc>
              </a:tr>
              <a:tr h="808208">
                <a:tc>
                  <a:txBody>
                    <a:bodyPr/>
                    <a:lstStyle/>
                    <a:p>
                      <a:pPr>
                        <a:lnSpc>
                          <a:spcPct val="115000"/>
                        </a:lnSpc>
                        <a:spcAft>
                          <a:spcPts val="0"/>
                        </a:spcAft>
                      </a:pPr>
                      <a:r>
                        <a:rPr lang="ru-RU" sz="900">
                          <a:effectLst/>
                        </a:rPr>
                        <a:t>Задачи семейно-практического характера</a:t>
                      </a:r>
                      <a:endParaRPr lang="ru-RU" sz="800">
                        <a:effectLst/>
                      </a:endParaRPr>
                    </a:p>
                    <a:p>
                      <a:pPr>
                        <a:lnSpc>
                          <a:spcPct val="115000"/>
                        </a:lnSpc>
                        <a:spcAft>
                          <a:spcPts val="0"/>
                        </a:spcAft>
                      </a:pPr>
                      <a:r>
                        <a:rPr lang="ru-RU" sz="900">
                          <a:effectLst/>
                        </a:rPr>
                        <a:t> </a:t>
                      </a:r>
                      <a:endParaRPr lang="ru-RU" sz="800">
                        <a:effectLst/>
                        <a:latin typeface="Calibri"/>
                        <a:ea typeface="Calibri"/>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27,5</a:t>
                      </a:r>
                      <a:endParaRPr lang="ru-RU" sz="800">
                        <a:effectLst/>
                        <a:latin typeface="Calibri"/>
                        <a:ea typeface="Times New Roman"/>
                        <a:cs typeface="Times New Roman"/>
                      </a:endParaRPr>
                    </a:p>
                  </a:txBody>
                  <a:tcPr marL="52709" marR="52709" marT="0" marB="0"/>
                </a:tc>
              </a:tr>
              <a:tr h="646566">
                <a:tc>
                  <a:txBody>
                    <a:bodyPr/>
                    <a:lstStyle/>
                    <a:p>
                      <a:pPr>
                        <a:lnSpc>
                          <a:spcPct val="115000"/>
                        </a:lnSpc>
                        <a:spcAft>
                          <a:spcPts val="0"/>
                        </a:spcAft>
                      </a:pPr>
                      <a:r>
                        <a:rPr lang="ru-RU" sz="900">
                          <a:effectLst/>
                        </a:rPr>
                        <a:t>Итог в %</a:t>
                      </a:r>
                      <a:endParaRPr lang="ru-RU" sz="800">
                        <a:effectLst/>
                      </a:endParaRPr>
                    </a:p>
                    <a:p>
                      <a:pPr>
                        <a:lnSpc>
                          <a:spcPct val="115000"/>
                        </a:lnSpc>
                        <a:spcAft>
                          <a:spcPts val="0"/>
                        </a:spcAft>
                      </a:pPr>
                      <a:r>
                        <a:rPr lang="ru-RU" sz="900">
                          <a:effectLst/>
                        </a:rPr>
                        <a:t> </a:t>
                      </a:r>
                      <a:endParaRPr lang="ru-RU" sz="800">
                        <a:effectLst/>
                        <a:latin typeface="Calibri"/>
                        <a:ea typeface="Calibri"/>
                        <a:cs typeface="Times New Roman"/>
                      </a:endParaRPr>
                    </a:p>
                  </a:txBody>
                  <a:tcPr marL="52709" marR="52709" marT="0" marB="0"/>
                </a:tc>
                <a:tc>
                  <a:txBody>
                    <a:bodyPr/>
                    <a:lstStyle/>
                    <a:p>
                      <a:pPr marL="457200">
                        <a:lnSpc>
                          <a:spcPct val="115000"/>
                        </a:lnSpc>
                        <a:spcAft>
                          <a:spcPts val="0"/>
                        </a:spcAft>
                      </a:pPr>
                      <a:r>
                        <a:rPr lang="ru-RU" sz="900">
                          <a:effectLst/>
                        </a:rPr>
                        <a:t>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62,5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62,5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50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50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50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dirty="0">
                          <a:effectLst/>
                        </a:rPr>
                        <a:t> </a:t>
                      </a:r>
                      <a:endParaRPr lang="ru-RU" sz="800" dirty="0">
                        <a:effectLst/>
                        <a:latin typeface="Calibri"/>
                        <a:ea typeface="Times New Roman"/>
                        <a:cs typeface="Times New Roman"/>
                      </a:endParaRPr>
                    </a:p>
                  </a:txBody>
                  <a:tcPr marL="52709" marR="52709" marT="0" marB="0"/>
                </a:tc>
              </a:tr>
            </a:tbl>
          </a:graphicData>
        </a:graphic>
      </p:graphicFrame>
      <p:pic>
        <p:nvPicPr>
          <p:cNvPr id="4"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a:spLocks noChangeArrowheads="1"/>
          </p:cNvSpPr>
          <p:nvPr/>
        </p:nvSpPr>
        <p:spPr bwMode="auto">
          <a:xfrm>
            <a:off x="1898787" y="24299"/>
            <a:ext cx="5453930"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Лист  достижений обучающихся</a:t>
            </a:r>
            <a:endParaRPr kumimoji="0" lang="ru-RU" alt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 формированию математической грамотности</a:t>
            </a:r>
            <a:endParaRPr kumimoji="0" lang="ru-RU" alt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Класс:__3а_</a:t>
            </a:r>
            <a:endParaRPr kumimoji="0" lang="ru-RU" alt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 name="Таблица 9"/>
          <p:cNvGraphicFramePr>
            <a:graphicFrameLocks noGrp="1"/>
          </p:cNvGraphicFramePr>
          <p:nvPr>
            <p:extLst>
              <p:ext uri="{D42A27DB-BD31-4B8C-83A1-F6EECF244321}">
                <p14:modId xmlns:p14="http://schemas.microsoft.com/office/powerpoint/2010/main" val="1110920012"/>
              </p:ext>
            </p:extLst>
          </p:nvPr>
        </p:nvGraphicFramePr>
        <p:xfrm>
          <a:off x="630238" y="908720"/>
          <a:ext cx="7884417" cy="5304690"/>
        </p:xfrm>
        <a:graphic>
          <a:graphicData uri="http://schemas.openxmlformats.org/drawingml/2006/table">
            <a:tbl>
              <a:tblPr firstRow="1" firstCol="1" bandRow="1">
                <a:tableStyleId>{5C22544A-7EE6-4342-B048-85BDC9FD1C3A}</a:tableStyleId>
              </a:tblPr>
              <a:tblGrid>
                <a:gridCol w="898194"/>
                <a:gridCol w="414739"/>
                <a:gridCol w="414251"/>
                <a:gridCol w="345534"/>
                <a:gridCol w="345534"/>
                <a:gridCol w="345047"/>
                <a:gridCol w="345534"/>
                <a:gridCol w="277792"/>
                <a:gridCol w="345534"/>
                <a:gridCol w="345534"/>
                <a:gridCol w="345047"/>
                <a:gridCol w="345534"/>
                <a:gridCol w="345534"/>
                <a:gridCol w="277792"/>
                <a:gridCol w="345534"/>
                <a:gridCol w="345047"/>
                <a:gridCol w="345534"/>
                <a:gridCol w="277792"/>
                <a:gridCol w="277792"/>
                <a:gridCol w="277792"/>
                <a:gridCol w="277792"/>
                <a:gridCol w="345534"/>
              </a:tblGrid>
              <a:tr h="646566">
                <a:tc>
                  <a:txBody>
                    <a:bodyPr/>
                    <a:lstStyle/>
                    <a:p>
                      <a:pPr marL="457200">
                        <a:lnSpc>
                          <a:spcPct val="115000"/>
                        </a:lnSpc>
                        <a:spcAft>
                          <a:spcPts val="0"/>
                        </a:spcAft>
                      </a:pPr>
                      <a:r>
                        <a:rPr lang="ru-RU" sz="1200" b="1" dirty="0" smtClean="0">
                          <a:solidFill>
                            <a:schemeClr val="tx1"/>
                          </a:solidFill>
                          <a:effectLst/>
                          <a:latin typeface="Times New Roman" panose="02020603050405020304" pitchFamily="18" charset="0"/>
                          <a:ea typeface="+mn-ea"/>
                          <a:cs typeface="Times New Roman" panose="02020603050405020304" pitchFamily="18" charset="0"/>
                        </a:rPr>
                        <a:t>ФИ</a:t>
                      </a:r>
                    </a:p>
                    <a:p>
                      <a:pPr marL="457200">
                        <a:lnSpc>
                          <a:spcPct val="115000"/>
                        </a:lnSpc>
                        <a:spcAft>
                          <a:spcPts val="0"/>
                        </a:spcAft>
                      </a:pPr>
                      <a:r>
                        <a:rPr lang="ru-RU" sz="1200" b="1" dirty="0" err="1" smtClean="0">
                          <a:solidFill>
                            <a:schemeClr val="tx1"/>
                          </a:solidFill>
                          <a:effectLst/>
                          <a:latin typeface="Times New Roman" panose="02020603050405020304" pitchFamily="18" charset="0"/>
                          <a:ea typeface="+mn-ea"/>
                          <a:cs typeface="Times New Roman" panose="02020603050405020304" pitchFamily="18" charset="0"/>
                        </a:rPr>
                        <a:t>Уч</a:t>
                      </a:r>
                      <a:r>
                        <a:rPr lang="ru-RU" sz="1200" b="1" dirty="0" smtClean="0">
                          <a:solidFill>
                            <a:schemeClr val="tx1"/>
                          </a:solidFill>
                          <a:effectLst/>
                          <a:latin typeface="Times New Roman" panose="02020603050405020304" pitchFamily="18" charset="0"/>
                          <a:ea typeface="+mn-ea"/>
                          <a:cs typeface="Times New Roman" panose="02020603050405020304" pitchFamily="18" charset="0"/>
                        </a:rPr>
                        <a:t>-ка</a:t>
                      </a:r>
                      <a:endParaRPr lang="ru-RU" sz="1200" b="1" dirty="0">
                        <a:solidFill>
                          <a:schemeClr val="tx1"/>
                        </a:solidFill>
                        <a:effectLst/>
                        <a:latin typeface="Times New Roman" panose="02020603050405020304" pitchFamily="18" charset="0"/>
                        <a:ea typeface="Times New Roman"/>
                        <a:cs typeface="Times New Roman" panose="02020603050405020304" pitchFamily="18" charset="0"/>
                      </a:endParaRPr>
                    </a:p>
                  </a:txBody>
                  <a:tcPr marL="52709" marR="52709" marT="0" marB="0"/>
                </a:tc>
                <a:tc>
                  <a:txBody>
                    <a:bodyPr/>
                    <a:lstStyle/>
                    <a:p>
                      <a:pPr marL="457200">
                        <a:lnSpc>
                          <a:spcPct val="115000"/>
                        </a:lnSpc>
                        <a:spcAft>
                          <a:spcPts val="0"/>
                        </a:spcAft>
                      </a:pPr>
                      <a:r>
                        <a:rPr lang="ru-RU" sz="900" dirty="0" smtClean="0">
                          <a:effectLst/>
                          <a:latin typeface="+mn-lt"/>
                          <a:ea typeface="+mn-ea"/>
                          <a:cs typeface="+mn-cs"/>
                        </a:rPr>
                        <a:t>223</a:t>
                      </a:r>
                      <a:endParaRPr lang="ru-RU" sz="800" dirty="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dirty="0" smtClean="0">
                          <a:effectLst/>
                        </a:rPr>
                        <a:t>32</a:t>
                      </a:r>
                      <a:endParaRPr lang="ru-RU" sz="800" dirty="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dirty="0">
                          <a:effectLst/>
                        </a:rPr>
                        <a:t>3</a:t>
                      </a:r>
                      <a:endParaRPr lang="ru-RU" sz="800" dirty="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dirty="0">
                          <a:effectLst/>
                        </a:rPr>
                        <a:t>4</a:t>
                      </a:r>
                      <a:endParaRPr lang="ru-RU" sz="800" dirty="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dirty="0">
                          <a:effectLst/>
                        </a:rPr>
                        <a:t>5</a:t>
                      </a:r>
                      <a:endParaRPr lang="ru-RU" sz="800" dirty="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6</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7</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8</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9</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13</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14</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16</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17</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18</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19</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dirty="0" smtClean="0">
                          <a:effectLst/>
                        </a:rPr>
                        <a:t>2ии0</a:t>
                      </a:r>
                      <a:endParaRPr lang="ru-RU" sz="800" dirty="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dirty="0">
                          <a:effectLst/>
                        </a:rPr>
                        <a:t>итог</a:t>
                      </a:r>
                      <a:endParaRPr lang="ru-RU" sz="800" dirty="0">
                        <a:effectLst/>
                        <a:latin typeface="Calibri"/>
                        <a:ea typeface="Times New Roman"/>
                        <a:cs typeface="Times New Roman"/>
                      </a:endParaRPr>
                    </a:p>
                  </a:txBody>
                  <a:tcPr marL="52709" marR="52709" marT="0" marB="0"/>
                </a:tc>
              </a:tr>
              <a:tr h="646566">
                <a:tc>
                  <a:txBody>
                    <a:bodyPr/>
                    <a:lstStyle/>
                    <a:p>
                      <a:pPr>
                        <a:lnSpc>
                          <a:spcPct val="115000"/>
                        </a:lnSpc>
                        <a:spcAft>
                          <a:spcPts val="0"/>
                        </a:spcAft>
                      </a:pPr>
                      <a:r>
                        <a:rPr lang="ru-RU" sz="1200" b="1" dirty="0">
                          <a:solidFill>
                            <a:schemeClr val="tx1"/>
                          </a:solidFill>
                          <a:effectLst/>
                          <a:latin typeface="Times New Roman" panose="02020603050405020304" pitchFamily="18" charset="0"/>
                          <a:cs typeface="Times New Roman" panose="02020603050405020304" pitchFamily="18" charset="0"/>
                        </a:rPr>
                        <a:t>Жизненные задачи</a:t>
                      </a:r>
                    </a:p>
                    <a:p>
                      <a:pPr>
                        <a:lnSpc>
                          <a:spcPct val="115000"/>
                        </a:lnSpc>
                        <a:spcAft>
                          <a:spcPts val="0"/>
                        </a:spcAft>
                      </a:pPr>
                      <a:r>
                        <a:rPr lang="ru-RU" sz="1100" b="1" dirty="0">
                          <a:solidFill>
                            <a:schemeClr val="tx1"/>
                          </a:solidFill>
                          <a:effectLst/>
                          <a:latin typeface="Times New Roman" panose="02020603050405020304" pitchFamily="18" charset="0"/>
                          <a:cs typeface="Times New Roman" panose="02020603050405020304" pitchFamily="18" charset="0"/>
                        </a:rPr>
                        <a:t> </a:t>
                      </a:r>
                      <a:endParaRPr lang="ru-RU" sz="1100" b="1" dirty="0">
                        <a:solidFill>
                          <a:schemeClr val="tx1"/>
                        </a:solidFill>
                        <a:effectLst/>
                        <a:latin typeface="Times New Roman" panose="02020603050405020304" pitchFamily="18" charset="0"/>
                        <a:ea typeface="Calibri"/>
                        <a:cs typeface="Times New Roman" panose="02020603050405020304" pitchFamily="18" charset="0"/>
                      </a:endParaRPr>
                    </a:p>
                  </a:txBody>
                  <a:tcPr marL="52709" marR="52709" marT="0" marB="0"/>
                </a:tc>
                <a:tc>
                  <a:txBody>
                    <a:bodyPr/>
                    <a:lstStyle/>
                    <a:p>
                      <a:pPr marL="457200">
                        <a:lnSpc>
                          <a:spcPct val="115000"/>
                        </a:lnSpc>
                        <a:spcAft>
                          <a:spcPts val="0"/>
                        </a:spcAft>
                      </a:pPr>
                      <a:r>
                        <a:rPr lang="ru-RU" sz="900" dirty="0">
                          <a:effectLst/>
                        </a:rPr>
                        <a:t>1</a:t>
                      </a:r>
                      <a:endParaRPr lang="ru-RU" sz="800" dirty="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dirty="0">
                          <a:effectLst/>
                        </a:rPr>
                        <a:t>1</a:t>
                      </a:r>
                      <a:endParaRPr lang="ru-RU" sz="800" dirty="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47,5</a:t>
                      </a:r>
                      <a:endParaRPr lang="ru-RU" sz="800">
                        <a:effectLst/>
                        <a:latin typeface="Calibri"/>
                        <a:ea typeface="Times New Roman"/>
                        <a:cs typeface="Times New Roman"/>
                      </a:endParaRPr>
                    </a:p>
                  </a:txBody>
                  <a:tcPr marL="52709" marR="52709" marT="0" marB="0"/>
                </a:tc>
              </a:tr>
              <a:tr h="969849">
                <a:tc>
                  <a:txBody>
                    <a:bodyPr/>
                    <a:lstStyle/>
                    <a:p>
                      <a:pPr>
                        <a:lnSpc>
                          <a:spcPct val="115000"/>
                        </a:lnSpc>
                        <a:spcAft>
                          <a:spcPts val="0"/>
                        </a:spcAft>
                      </a:pPr>
                      <a:r>
                        <a:rPr lang="ru-RU" sz="1100" b="1" dirty="0">
                          <a:solidFill>
                            <a:schemeClr val="tx1"/>
                          </a:solidFill>
                          <a:effectLst/>
                          <a:latin typeface="Times New Roman" panose="02020603050405020304" pitchFamily="18" charset="0"/>
                          <a:cs typeface="Times New Roman" panose="02020603050405020304" pitchFamily="18" charset="0"/>
                        </a:rPr>
                        <a:t>Задачи </a:t>
                      </a:r>
                      <a:r>
                        <a:rPr lang="ru-RU" sz="1100" b="1" dirty="0" err="1">
                          <a:solidFill>
                            <a:schemeClr val="tx1"/>
                          </a:solidFill>
                          <a:effectLst/>
                          <a:latin typeface="Times New Roman" panose="02020603050405020304" pitchFamily="18" charset="0"/>
                          <a:cs typeface="Times New Roman" panose="02020603050405020304" pitchFamily="18" charset="0"/>
                        </a:rPr>
                        <a:t>профориентационной</a:t>
                      </a:r>
                      <a:r>
                        <a:rPr lang="ru-RU" sz="1100" b="1" dirty="0">
                          <a:solidFill>
                            <a:schemeClr val="tx1"/>
                          </a:solidFill>
                          <a:effectLst/>
                          <a:latin typeface="Times New Roman" panose="02020603050405020304" pitchFamily="18" charset="0"/>
                          <a:cs typeface="Times New Roman" panose="02020603050405020304" pitchFamily="18" charset="0"/>
                        </a:rPr>
                        <a:t> направленности</a:t>
                      </a:r>
                    </a:p>
                    <a:p>
                      <a:pPr>
                        <a:lnSpc>
                          <a:spcPct val="115000"/>
                        </a:lnSpc>
                        <a:spcAft>
                          <a:spcPts val="0"/>
                        </a:spcAft>
                      </a:pPr>
                      <a:r>
                        <a:rPr lang="ru-RU" sz="1100" b="1" dirty="0">
                          <a:solidFill>
                            <a:schemeClr val="tx1"/>
                          </a:solidFill>
                          <a:effectLst/>
                          <a:latin typeface="Times New Roman" panose="02020603050405020304" pitchFamily="18" charset="0"/>
                          <a:cs typeface="Times New Roman" panose="02020603050405020304" pitchFamily="18" charset="0"/>
                        </a:rPr>
                        <a:t> </a:t>
                      </a:r>
                      <a:endParaRPr lang="ru-RU" sz="1100" b="1" dirty="0">
                        <a:solidFill>
                          <a:schemeClr val="tx1"/>
                        </a:solidFill>
                        <a:effectLst/>
                        <a:latin typeface="Times New Roman" panose="02020603050405020304" pitchFamily="18" charset="0"/>
                        <a:ea typeface="Calibri"/>
                        <a:cs typeface="Times New Roman" panose="02020603050405020304" pitchFamily="18" charset="0"/>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50</a:t>
                      </a:r>
                      <a:endParaRPr lang="ru-RU" sz="800">
                        <a:effectLst/>
                        <a:latin typeface="Calibri"/>
                        <a:ea typeface="Times New Roman"/>
                        <a:cs typeface="Times New Roman"/>
                      </a:endParaRPr>
                    </a:p>
                  </a:txBody>
                  <a:tcPr marL="52709" marR="52709" marT="0" marB="0"/>
                </a:tc>
              </a:tr>
              <a:tr h="808208">
                <a:tc>
                  <a:txBody>
                    <a:bodyPr/>
                    <a:lstStyle/>
                    <a:p>
                      <a:pPr>
                        <a:lnSpc>
                          <a:spcPct val="115000"/>
                        </a:lnSpc>
                        <a:spcAft>
                          <a:spcPts val="0"/>
                        </a:spcAft>
                      </a:pPr>
                      <a:r>
                        <a:rPr lang="ru-RU" sz="1100" b="1" dirty="0">
                          <a:solidFill>
                            <a:schemeClr val="tx1"/>
                          </a:solidFill>
                          <a:effectLst/>
                          <a:latin typeface="Times New Roman" panose="02020603050405020304" pitchFamily="18" charset="0"/>
                          <a:cs typeface="Times New Roman" panose="02020603050405020304" pitchFamily="18" charset="0"/>
                        </a:rPr>
                        <a:t>Геометрические задачи, связанные с жизнью</a:t>
                      </a:r>
                    </a:p>
                    <a:p>
                      <a:pPr>
                        <a:lnSpc>
                          <a:spcPct val="115000"/>
                        </a:lnSpc>
                        <a:spcAft>
                          <a:spcPts val="0"/>
                        </a:spcAft>
                      </a:pPr>
                      <a:r>
                        <a:rPr lang="ru-RU" sz="1100" b="1" dirty="0">
                          <a:solidFill>
                            <a:schemeClr val="tx1"/>
                          </a:solidFill>
                          <a:effectLst/>
                          <a:latin typeface="Times New Roman" panose="02020603050405020304" pitchFamily="18" charset="0"/>
                          <a:cs typeface="Times New Roman" panose="02020603050405020304" pitchFamily="18" charset="0"/>
                        </a:rPr>
                        <a:t> </a:t>
                      </a:r>
                      <a:endParaRPr lang="ru-RU" sz="1100" b="1" dirty="0">
                        <a:solidFill>
                          <a:schemeClr val="tx1"/>
                        </a:solidFill>
                        <a:effectLst/>
                        <a:latin typeface="Times New Roman" panose="02020603050405020304" pitchFamily="18" charset="0"/>
                        <a:ea typeface="Calibri"/>
                        <a:cs typeface="Times New Roman" panose="02020603050405020304" pitchFamily="18" charset="0"/>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30</a:t>
                      </a:r>
                      <a:endParaRPr lang="ru-RU" sz="800">
                        <a:effectLst/>
                        <a:latin typeface="Calibri"/>
                        <a:ea typeface="Times New Roman"/>
                        <a:cs typeface="Times New Roman"/>
                      </a:endParaRPr>
                    </a:p>
                  </a:txBody>
                  <a:tcPr marL="52709" marR="52709" marT="0" marB="0"/>
                </a:tc>
              </a:tr>
              <a:tr h="808208">
                <a:tc>
                  <a:txBody>
                    <a:bodyPr/>
                    <a:lstStyle/>
                    <a:p>
                      <a:pPr>
                        <a:lnSpc>
                          <a:spcPct val="115000"/>
                        </a:lnSpc>
                        <a:spcAft>
                          <a:spcPts val="0"/>
                        </a:spcAft>
                      </a:pPr>
                      <a:r>
                        <a:rPr lang="ru-RU" sz="1200" b="1" dirty="0">
                          <a:solidFill>
                            <a:schemeClr val="tx1"/>
                          </a:solidFill>
                          <a:effectLst/>
                          <a:latin typeface="Times New Roman" panose="02020603050405020304" pitchFamily="18" charset="0"/>
                          <a:cs typeface="Times New Roman" panose="02020603050405020304" pitchFamily="18" charset="0"/>
                        </a:rPr>
                        <a:t>Задачи семейно-практического характера</a:t>
                      </a:r>
                    </a:p>
                    <a:p>
                      <a:pPr>
                        <a:lnSpc>
                          <a:spcPct val="115000"/>
                        </a:lnSpc>
                        <a:spcAft>
                          <a:spcPts val="0"/>
                        </a:spcAft>
                      </a:pPr>
                      <a:r>
                        <a:rPr lang="ru-RU" sz="1100" b="1" dirty="0">
                          <a:solidFill>
                            <a:schemeClr val="tx1"/>
                          </a:solidFill>
                          <a:effectLst/>
                          <a:latin typeface="Times New Roman" panose="02020603050405020304" pitchFamily="18" charset="0"/>
                          <a:cs typeface="Times New Roman" panose="02020603050405020304" pitchFamily="18" charset="0"/>
                        </a:rPr>
                        <a:t> </a:t>
                      </a:r>
                      <a:endParaRPr lang="ru-RU" sz="1100" b="1" dirty="0">
                        <a:solidFill>
                          <a:schemeClr val="tx1"/>
                        </a:solidFill>
                        <a:effectLst/>
                        <a:latin typeface="Times New Roman" panose="02020603050405020304" pitchFamily="18" charset="0"/>
                        <a:ea typeface="Calibri"/>
                        <a:cs typeface="Times New Roman" panose="02020603050405020304" pitchFamily="18" charset="0"/>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27,5</a:t>
                      </a:r>
                      <a:endParaRPr lang="ru-RU" sz="800">
                        <a:effectLst/>
                        <a:latin typeface="Calibri"/>
                        <a:ea typeface="Times New Roman"/>
                        <a:cs typeface="Times New Roman"/>
                      </a:endParaRPr>
                    </a:p>
                  </a:txBody>
                  <a:tcPr marL="52709" marR="52709" marT="0" marB="0"/>
                </a:tc>
              </a:tr>
              <a:tr h="646566">
                <a:tc>
                  <a:txBody>
                    <a:bodyPr/>
                    <a:lstStyle/>
                    <a:p>
                      <a:pPr>
                        <a:lnSpc>
                          <a:spcPct val="115000"/>
                        </a:lnSpc>
                        <a:spcAft>
                          <a:spcPts val="0"/>
                        </a:spcAft>
                      </a:pPr>
                      <a:r>
                        <a:rPr lang="ru-RU" sz="1200" b="1" dirty="0">
                          <a:solidFill>
                            <a:schemeClr val="tx1"/>
                          </a:solidFill>
                          <a:effectLst/>
                          <a:latin typeface="Times New Roman" panose="02020603050405020304" pitchFamily="18" charset="0"/>
                          <a:cs typeface="Times New Roman" panose="02020603050405020304" pitchFamily="18" charset="0"/>
                        </a:rPr>
                        <a:t>Итог в %</a:t>
                      </a:r>
                    </a:p>
                    <a:p>
                      <a:pPr>
                        <a:lnSpc>
                          <a:spcPct val="115000"/>
                        </a:lnSpc>
                        <a:spcAft>
                          <a:spcPts val="0"/>
                        </a:spcAft>
                      </a:pPr>
                      <a:r>
                        <a:rPr lang="ru-RU" sz="1100" b="1" dirty="0">
                          <a:solidFill>
                            <a:schemeClr val="tx1"/>
                          </a:solidFill>
                          <a:effectLst/>
                          <a:latin typeface="Times New Roman" panose="02020603050405020304" pitchFamily="18" charset="0"/>
                          <a:cs typeface="Times New Roman" panose="02020603050405020304" pitchFamily="18" charset="0"/>
                        </a:rPr>
                        <a:t> </a:t>
                      </a:r>
                      <a:endParaRPr lang="ru-RU" sz="1100" b="1" dirty="0">
                        <a:solidFill>
                          <a:schemeClr val="tx1"/>
                        </a:solidFill>
                        <a:effectLst/>
                        <a:latin typeface="Times New Roman" panose="02020603050405020304" pitchFamily="18" charset="0"/>
                        <a:ea typeface="Calibri"/>
                        <a:cs typeface="Times New Roman" panose="02020603050405020304" pitchFamily="18" charset="0"/>
                      </a:endParaRPr>
                    </a:p>
                  </a:txBody>
                  <a:tcPr marL="52709" marR="52709" marT="0" marB="0"/>
                </a:tc>
                <a:tc>
                  <a:txBody>
                    <a:bodyPr/>
                    <a:lstStyle/>
                    <a:p>
                      <a:pPr marL="457200">
                        <a:lnSpc>
                          <a:spcPct val="115000"/>
                        </a:lnSpc>
                        <a:spcAft>
                          <a:spcPts val="0"/>
                        </a:spcAft>
                      </a:pPr>
                      <a:r>
                        <a:rPr lang="ru-RU" sz="900">
                          <a:effectLst/>
                        </a:rPr>
                        <a:t>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62,5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12,5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62,5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50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50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50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0</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25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a:effectLst/>
                        </a:rPr>
                        <a:t>37,5</a:t>
                      </a:r>
                      <a:endParaRPr lang="ru-RU" sz="800">
                        <a:effectLst/>
                        <a:latin typeface="Calibri"/>
                        <a:ea typeface="Times New Roman"/>
                        <a:cs typeface="Times New Roman"/>
                      </a:endParaRPr>
                    </a:p>
                  </a:txBody>
                  <a:tcPr marL="52709" marR="52709" marT="0" marB="0"/>
                </a:tc>
                <a:tc>
                  <a:txBody>
                    <a:bodyPr/>
                    <a:lstStyle/>
                    <a:p>
                      <a:pPr marL="457200">
                        <a:lnSpc>
                          <a:spcPct val="115000"/>
                        </a:lnSpc>
                        <a:spcAft>
                          <a:spcPts val="0"/>
                        </a:spcAft>
                      </a:pPr>
                      <a:r>
                        <a:rPr lang="ru-RU" sz="900" dirty="0">
                          <a:effectLst/>
                        </a:rPr>
                        <a:t> </a:t>
                      </a:r>
                      <a:endParaRPr lang="ru-RU" sz="800" dirty="0">
                        <a:effectLst/>
                        <a:latin typeface="Calibri"/>
                        <a:ea typeface="Times New Roman"/>
                        <a:cs typeface="Times New Roman"/>
                      </a:endParaRPr>
                    </a:p>
                  </a:txBody>
                  <a:tcPr marL="52709" marR="52709" marT="0" marB="0"/>
                </a:tc>
              </a:tr>
            </a:tbl>
          </a:graphicData>
        </a:graphic>
      </p:graphicFrame>
      <p:sp>
        <p:nvSpPr>
          <p:cNvPr id="11" name="Rectangle 7"/>
          <p:cNvSpPr>
            <a:spLocks noChangeArrowheads="1"/>
          </p:cNvSpPr>
          <p:nvPr/>
        </p:nvSpPr>
        <p:spPr bwMode="auto">
          <a:xfrm>
            <a:off x="630238" y="1600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alt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TextBox 11"/>
          <p:cNvSpPr txBox="1"/>
          <p:nvPr/>
        </p:nvSpPr>
        <p:spPr>
          <a:xfrm>
            <a:off x="1547664" y="1412776"/>
            <a:ext cx="7056784" cy="6001643"/>
          </a:xfrm>
          <a:prstGeom prst="rect">
            <a:avLst/>
          </a:prstGeom>
          <a:noFill/>
        </p:spPr>
        <p:txBody>
          <a:bodyPr wrap="square" rtlCol="0">
            <a:spAutoFit/>
          </a:bodyPr>
          <a:lstStyle/>
          <a:p>
            <a:pPr marL="342900" indent="-342900">
              <a:buAutoNum type="arabicPlain"/>
            </a:pPr>
            <a:r>
              <a:rPr lang="ru-RU" dirty="0" smtClean="0"/>
              <a:t>2      3    4     5    6    7  8      9    10  11  12  13 14 15  16  17 18 19 20  </a:t>
            </a:r>
            <a:r>
              <a:rPr lang="ru-RU" dirty="0" err="1" smtClean="0"/>
              <a:t>ит</a:t>
            </a:r>
            <a:endParaRPr lang="ru-RU" dirty="0"/>
          </a:p>
          <a:p>
            <a:pPr marL="342900" indent="-342900">
              <a:buAutoNum type="arabicPlain"/>
            </a:pPr>
            <a:r>
              <a:rPr lang="ru-RU" dirty="0" smtClean="0"/>
              <a:t>1     0    2     1    1     1   1     1    1    1   0      1    1    1    1    0   1   1   1  </a:t>
            </a:r>
            <a:r>
              <a:rPr lang="ru-RU" sz="1400" dirty="0" smtClean="0"/>
              <a:t>45,7</a:t>
            </a:r>
          </a:p>
          <a:p>
            <a:endParaRPr lang="ru-RU" sz="1400" dirty="0"/>
          </a:p>
          <a:p>
            <a:endParaRPr lang="ru-RU" sz="1400" dirty="0" smtClean="0"/>
          </a:p>
          <a:p>
            <a:pPr marL="342900" indent="-342900">
              <a:buAutoNum type="arabicPlain"/>
            </a:pPr>
            <a:r>
              <a:rPr lang="ru-RU" dirty="0" smtClean="0"/>
              <a:t>1        1      1    2   0   1    1    2    1     1   1     1    1    1    1      0  1   1   1  50       </a:t>
            </a:r>
          </a:p>
          <a:p>
            <a:pPr marL="342900" indent="-342900">
              <a:buAutoNum type="arabicPlain"/>
            </a:pPr>
            <a:endParaRPr lang="ru-RU" dirty="0"/>
          </a:p>
          <a:p>
            <a:pPr marL="342900" indent="-342900">
              <a:buAutoNum type="arabicPlain"/>
            </a:pPr>
            <a:endParaRPr lang="ru-RU" dirty="0" smtClean="0"/>
          </a:p>
          <a:p>
            <a:endParaRPr lang="ru-RU" dirty="0" smtClean="0"/>
          </a:p>
          <a:p>
            <a:endParaRPr lang="ru-RU" dirty="0"/>
          </a:p>
          <a:p>
            <a:r>
              <a:rPr lang="ru-RU" dirty="0" smtClean="0"/>
              <a:t>0     1      0     2     1    0   0    0    2     2    1    0    1   0     0     1   0    1  0   0   30</a:t>
            </a:r>
            <a:endParaRPr lang="ru-RU" dirty="0"/>
          </a:p>
          <a:p>
            <a:endParaRPr lang="ru-RU" sz="1400" dirty="0" smtClean="0"/>
          </a:p>
          <a:p>
            <a:pPr marL="342900" indent="-342900">
              <a:buAutoNum type="arabicPlain"/>
            </a:pPr>
            <a:endParaRPr lang="ru-RU" dirty="0" smtClean="0"/>
          </a:p>
          <a:p>
            <a:r>
              <a:rPr lang="ru-RU" dirty="0" smtClean="0"/>
              <a:t>1      1     1     0     0    1    1   1     1    1    1    1    1    0     1    1    0   0  0  1  27,5   </a:t>
            </a:r>
            <a:endParaRPr lang="ru-RU" dirty="0"/>
          </a:p>
          <a:p>
            <a:endParaRPr lang="ru-RU" dirty="0" smtClean="0"/>
          </a:p>
          <a:p>
            <a:pPr marL="342900" indent="-342900">
              <a:buAutoNum type="arabicPlain"/>
            </a:pPr>
            <a:endParaRPr lang="ru-RU" dirty="0"/>
          </a:p>
          <a:p>
            <a:pPr marL="342900" indent="-342900">
              <a:buAutoNum type="arabicPlain"/>
            </a:pPr>
            <a:endParaRPr lang="ru-RU" dirty="0" smtClean="0"/>
          </a:p>
          <a:p>
            <a:r>
              <a:rPr lang="ru-RU" dirty="0" smtClean="0"/>
              <a:t>25         12,5      62,5      25        75        50        50       37,5      0         25 </a:t>
            </a:r>
            <a:endParaRPr lang="ru-RU" dirty="0"/>
          </a:p>
          <a:p>
            <a:r>
              <a:rPr lang="ru-RU" dirty="0" smtClean="0"/>
              <a:t>      37,3        75        12,5    37,5     62,5     25        25          50     37,5    37,5</a:t>
            </a:r>
          </a:p>
          <a:p>
            <a:pPr marL="342900" indent="-342900">
              <a:buAutoNum type="arabicPlain"/>
            </a:pPr>
            <a:endParaRPr lang="ru-RU" dirty="0"/>
          </a:p>
          <a:p>
            <a:pPr marL="342900" indent="-342900">
              <a:buAutoNum type="arabicPlain"/>
            </a:pPr>
            <a:endParaRPr lang="ru-RU" dirty="0" smtClean="0"/>
          </a:p>
          <a:p>
            <a:pPr marL="342900" indent="-342900">
              <a:buAutoNum type="arabicPlain"/>
            </a:pPr>
            <a:endParaRPr lang="ru-RU" dirty="0"/>
          </a:p>
          <a:p>
            <a:pPr marL="342900" indent="-342900">
              <a:buAutoNum type="arabicPlain"/>
            </a:pPr>
            <a:endParaRPr lang="ru-RU" dirty="0"/>
          </a:p>
        </p:txBody>
      </p:sp>
    </p:spTree>
    <p:extLst>
      <p:ext uri="{BB962C8B-B14F-4D97-AF65-F5344CB8AC3E}">
        <p14:creationId xmlns:p14="http://schemas.microsoft.com/office/powerpoint/2010/main" val="38592771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Диаграмма 4"/>
          <p:cNvGraphicFramePr/>
          <p:nvPr>
            <p:extLst>
              <p:ext uri="{D42A27DB-BD31-4B8C-83A1-F6EECF244321}">
                <p14:modId xmlns:p14="http://schemas.microsoft.com/office/powerpoint/2010/main" val="2167848609"/>
              </p:ext>
            </p:extLst>
          </p:nvPr>
        </p:nvGraphicFramePr>
        <p:xfrm>
          <a:off x="2195736" y="1700808"/>
          <a:ext cx="6120679" cy="4608512"/>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763688" y="260648"/>
            <a:ext cx="6633354" cy="1477328"/>
          </a:xfrm>
          <a:prstGeom prst="rect">
            <a:avLst/>
          </a:prstGeom>
          <a:noFill/>
        </p:spPr>
        <p:txBody>
          <a:bodyPr wrap="none" rtlCol="0">
            <a:spAutoFit/>
          </a:bodyPr>
          <a:lstStyle/>
          <a:p>
            <a:pPr lvl="0" algn="ctr" fontAlgn="base">
              <a:spcBef>
                <a:spcPct val="0"/>
              </a:spcBef>
              <a:spcAft>
                <a:spcPct val="0"/>
              </a:spcAft>
            </a:pPr>
            <a:r>
              <a:rPr lang="ru-RU" altLang="ru-RU" sz="2400" b="1" dirty="0" smtClean="0">
                <a:latin typeface="Times New Roman" pitchFamily="18" charset="0"/>
                <a:ea typeface="Times New Roman" pitchFamily="18" charset="0"/>
                <a:cs typeface="Times New Roman" pitchFamily="18" charset="0"/>
              </a:rPr>
              <a:t>РЕЗУЛЬТАТЫ обучающихся 3а класса (2021г)</a:t>
            </a:r>
            <a:endParaRPr lang="ru-RU" altLang="ru-RU" sz="2400" dirty="0">
              <a:latin typeface="Arial" pitchFamily="34" charset="0"/>
              <a:cs typeface="Arial" pitchFamily="34" charset="0"/>
            </a:endParaRPr>
          </a:p>
          <a:p>
            <a:pPr lvl="0" algn="ctr" eaLnBrk="0" fontAlgn="base" hangingPunct="0">
              <a:spcBef>
                <a:spcPct val="0"/>
              </a:spcBef>
              <a:spcAft>
                <a:spcPct val="0"/>
              </a:spcAft>
            </a:pPr>
            <a:r>
              <a:rPr lang="ru-RU" altLang="ru-RU" sz="2400" b="1" dirty="0">
                <a:latin typeface="Times New Roman" pitchFamily="18" charset="0"/>
                <a:ea typeface="Times New Roman" pitchFamily="18" charset="0"/>
                <a:cs typeface="Times New Roman" pitchFamily="18" charset="0"/>
              </a:rPr>
              <a:t>по </a:t>
            </a:r>
            <a:r>
              <a:rPr lang="ru-RU" altLang="ru-RU" sz="2400" b="1" dirty="0" smtClean="0">
                <a:latin typeface="Times New Roman" pitchFamily="18" charset="0"/>
                <a:ea typeface="Times New Roman" pitchFamily="18" charset="0"/>
                <a:cs typeface="Times New Roman" pitchFamily="18" charset="0"/>
              </a:rPr>
              <a:t>решению заданий на </a:t>
            </a:r>
          </a:p>
          <a:p>
            <a:pPr lvl="0" algn="ctr" eaLnBrk="0" fontAlgn="base" hangingPunct="0">
              <a:spcBef>
                <a:spcPct val="0"/>
              </a:spcBef>
              <a:spcAft>
                <a:spcPct val="0"/>
              </a:spcAft>
            </a:pPr>
            <a:r>
              <a:rPr lang="ru-RU" altLang="ru-RU" sz="2400" b="1" dirty="0" smtClean="0">
                <a:latin typeface="Times New Roman" pitchFamily="18" charset="0"/>
                <a:ea typeface="Times New Roman" pitchFamily="18" charset="0"/>
                <a:cs typeface="Times New Roman" pitchFamily="18" charset="0"/>
              </a:rPr>
              <a:t>математическую грамотность</a:t>
            </a:r>
            <a:endParaRPr lang="ru-RU" altLang="ru-RU" sz="2400" dirty="0">
              <a:latin typeface="Arial" pitchFamily="34" charset="0"/>
              <a:cs typeface="Arial" pitchFamily="34" charset="0"/>
            </a:endParaRPr>
          </a:p>
          <a:p>
            <a:endParaRPr lang="ru-RU" dirty="0"/>
          </a:p>
        </p:txBody>
      </p:sp>
    </p:spTree>
    <p:extLst>
      <p:ext uri="{BB962C8B-B14F-4D97-AF65-F5344CB8AC3E}">
        <p14:creationId xmlns:p14="http://schemas.microsoft.com/office/powerpoint/2010/main" val="31146771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907704" y="2226086"/>
            <a:ext cx="6835333" cy="707886"/>
          </a:xfrm>
          <a:prstGeom prst="rect">
            <a:avLst/>
          </a:prstGeom>
          <a:noFill/>
        </p:spPr>
        <p:txBody>
          <a:bodyPr wrap="none" rtlCol="0">
            <a:spAutoFit/>
          </a:bodyPr>
          <a:lstStyle/>
          <a:p>
            <a:r>
              <a:rPr lang="ru-RU" sz="4000" b="1" dirty="0" smtClean="0">
                <a:latin typeface="Times New Roman" panose="02020603050405020304" pitchFamily="18" charset="0"/>
                <a:cs typeface="Times New Roman" panose="02020603050405020304" pitchFamily="18" charset="0"/>
              </a:rPr>
              <a:t>СПАСИБО ЗА ВНИМАНИЕ</a:t>
            </a:r>
            <a:endParaRPr lang="ru-RU" sz="4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09659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66993" y="162103"/>
            <a:ext cx="3466655" cy="707886"/>
          </a:xfrm>
          <a:prstGeom prst="rect">
            <a:avLst/>
          </a:prstGeom>
          <a:noFill/>
        </p:spPr>
        <p:txBody>
          <a:bodyPr wrap="none" rtlCol="0">
            <a:spAutoFit/>
          </a:bodyPr>
          <a:lstStyle/>
          <a:p>
            <a:r>
              <a:rPr lang="ru-RU" sz="4000" b="1" dirty="0" smtClean="0">
                <a:latin typeface="Times New Roman" panose="02020603050405020304" pitchFamily="18" charset="0"/>
                <a:cs typeface="Times New Roman" panose="02020603050405020304" pitchFamily="18" charset="0"/>
              </a:rPr>
              <a:t>Актуальность</a:t>
            </a:r>
            <a:endParaRPr lang="ru-RU" sz="40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475656" y="1256566"/>
            <a:ext cx="7668344" cy="4308872"/>
          </a:xfrm>
          <a:prstGeom prst="rect">
            <a:avLst/>
          </a:prstGeom>
          <a:noFill/>
        </p:spPr>
        <p:txBody>
          <a:bodyPr wrap="square" rtlCol="0">
            <a:spAutoFit/>
          </a:bodyPr>
          <a:lstStyle/>
          <a:p>
            <a:pPr marL="457200" indent="-457200">
              <a:buFont typeface="Arial" panose="020B0604020202020204" pitchFamily="34" charset="0"/>
              <a:buChar char="•"/>
            </a:pPr>
            <a:r>
              <a:rPr lang="ru-RU" sz="3200" dirty="0" smtClean="0">
                <a:latin typeface="Times New Roman" panose="02020603050405020304" pitchFamily="18" charset="0"/>
                <a:cs typeface="Times New Roman" panose="02020603050405020304" pitchFamily="18" charset="0"/>
              </a:rPr>
              <a:t>Указ </a:t>
            </a:r>
            <a:r>
              <a:rPr lang="ru-RU" sz="3200" dirty="0">
                <a:latin typeface="Times New Roman" panose="02020603050405020304" pitchFamily="18" charset="0"/>
                <a:cs typeface="Times New Roman" panose="02020603050405020304" pitchFamily="18" charset="0"/>
              </a:rPr>
              <a:t>Президента Российской Федерации от 7 мая </a:t>
            </a:r>
            <a:r>
              <a:rPr lang="ru-RU" sz="3200" dirty="0" smtClean="0">
                <a:latin typeface="Times New Roman" panose="02020603050405020304" pitchFamily="18" charset="0"/>
                <a:cs typeface="Times New Roman" panose="02020603050405020304" pitchFamily="18" charset="0"/>
              </a:rPr>
              <a:t>2018.</a:t>
            </a:r>
          </a:p>
          <a:p>
            <a:pPr marL="457200" indent="-457200">
              <a:buFont typeface="Arial" panose="020B0604020202020204" pitchFamily="34" charset="0"/>
              <a:buChar char="•"/>
            </a:pPr>
            <a:r>
              <a:rPr lang="ru-RU" sz="3200" dirty="0" smtClean="0">
                <a:latin typeface="Times New Roman" panose="02020603050405020304" pitchFamily="18" charset="0"/>
                <a:cs typeface="Times New Roman" panose="02020603050405020304" pitchFamily="18" charset="0"/>
              </a:rPr>
              <a:t>Россия </a:t>
            </a:r>
            <a:r>
              <a:rPr lang="ru-RU" sz="3200" dirty="0">
                <a:latin typeface="Times New Roman" panose="02020603050405020304" pitchFamily="18" charset="0"/>
                <a:cs typeface="Times New Roman" panose="02020603050405020304" pitchFamily="18" charset="0"/>
              </a:rPr>
              <a:t>должна стать одной из 10 ведущих стран мира по качеству образования</a:t>
            </a:r>
            <a:r>
              <a:rPr lang="ru-RU" sz="3200" dirty="0" smtClean="0">
                <a:latin typeface="Times New Roman" panose="02020603050405020304" pitchFamily="18" charset="0"/>
                <a:cs typeface="Times New Roman" panose="02020603050405020304" pitchFamily="18" charset="0"/>
              </a:rPr>
              <a:t> .</a:t>
            </a:r>
          </a:p>
          <a:p>
            <a:pPr marL="457200" indent="-457200">
              <a:buFont typeface="Arial" panose="020B0604020202020204" pitchFamily="34" charset="0"/>
              <a:buChar char="•"/>
            </a:pPr>
            <a:r>
              <a:rPr lang="ru-RU" sz="3200" dirty="0" smtClean="0">
                <a:latin typeface="Times New Roman" panose="02020603050405020304" pitchFamily="18" charset="0"/>
                <a:cs typeface="Times New Roman" panose="02020603050405020304" pitchFamily="18" charset="0"/>
              </a:rPr>
              <a:t>Развитие функциональной грамотности-приоритет.</a:t>
            </a:r>
          </a:p>
          <a:p>
            <a:pPr marL="457200" indent="-457200">
              <a:buFont typeface="Arial" panose="020B0604020202020204" pitchFamily="34" charset="0"/>
              <a:buChar char="•"/>
            </a:pPr>
            <a:endParaRPr lang="ru-RU" sz="3200" dirty="0" smtClean="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560965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7830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123729" y="620688"/>
            <a:ext cx="6696744" cy="6494085"/>
          </a:xfrm>
          <a:prstGeom prst="rect">
            <a:avLst/>
          </a:prstGeom>
          <a:noFill/>
        </p:spPr>
        <p:txBody>
          <a:bodyPr wrap="square" rtlCol="0">
            <a:spAutoFit/>
          </a:bodyPr>
          <a:lstStyle/>
          <a:p>
            <a:r>
              <a:rPr lang="ru-RU" sz="2800" b="1" dirty="0">
                <a:latin typeface="Times New Roman" panose="02020603050405020304" pitchFamily="18" charset="0"/>
                <a:cs typeface="Times New Roman" panose="02020603050405020304" pitchFamily="18" charset="0"/>
              </a:rPr>
              <a:t>Математическая </a:t>
            </a:r>
            <a:r>
              <a:rPr lang="ru-RU" sz="2800" b="1" dirty="0" smtClean="0">
                <a:latin typeface="Times New Roman" panose="02020603050405020304" pitchFamily="18" charset="0"/>
                <a:cs typeface="Times New Roman" panose="02020603050405020304" pitchFamily="18" charset="0"/>
              </a:rPr>
              <a:t>грамотность: </a:t>
            </a:r>
            <a:endParaRPr lang="ru-RU" sz="2800" b="1" dirty="0">
              <a:latin typeface="Times New Roman" panose="02020603050405020304" pitchFamily="18" charset="0"/>
              <a:cs typeface="Times New Roman" panose="02020603050405020304" pitchFamily="18" charset="0"/>
            </a:endParaRPr>
          </a:p>
          <a:p>
            <a:r>
              <a:rPr lang="ru-RU" sz="2800" dirty="0" smtClean="0">
                <a:latin typeface="Times New Roman" panose="02020603050405020304" pitchFamily="18" charset="0"/>
                <a:cs typeface="Times New Roman" panose="02020603050405020304" pitchFamily="18" charset="0"/>
              </a:rPr>
              <a:t> а</a:t>
            </a:r>
            <a:r>
              <a:rPr lang="ru-RU" sz="2800" dirty="0">
                <a:latin typeface="Times New Roman" panose="02020603050405020304" pitchFamily="18" charset="0"/>
                <a:cs typeface="Times New Roman" panose="02020603050405020304" pitchFamily="18" charset="0"/>
              </a:rPr>
              <a:t>) понимание необходимости математических знаний для учения и повседневной жизни; </a:t>
            </a:r>
          </a:p>
          <a:p>
            <a:r>
              <a:rPr lang="ru-RU" sz="2800" dirty="0" smtClean="0">
                <a:latin typeface="Times New Roman" panose="02020603050405020304" pitchFamily="18" charset="0"/>
                <a:cs typeface="Times New Roman" panose="02020603050405020304" pitchFamily="18" charset="0"/>
              </a:rPr>
              <a:t> б</a:t>
            </a:r>
            <a:r>
              <a:rPr lang="ru-RU" sz="2800" dirty="0">
                <a:latin typeface="Times New Roman" panose="02020603050405020304" pitchFamily="18" charset="0"/>
                <a:cs typeface="Times New Roman" panose="02020603050405020304" pitchFamily="18" charset="0"/>
              </a:rPr>
              <a:t>) потребность и умение применять математику в повседневных ситуациях: </a:t>
            </a:r>
          </a:p>
          <a:p>
            <a:r>
              <a:rPr lang="ru-RU" sz="2800" dirty="0" smtClean="0">
                <a:latin typeface="Times New Roman" panose="02020603050405020304" pitchFamily="18" charset="0"/>
                <a:cs typeface="Times New Roman" panose="02020603050405020304" pitchFamily="18" charset="0"/>
              </a:rPr>
              <a:t>находить</a:t>
            </a:r>
            <a:r>
              <a:rPr lang="ru-RU" sz="2800" dirty="0">
                <a:latin typeface="Times New Roman" panose="02020603050405020304" pitchFamily="18" charset="0"/>
                <a:cs typeface="Times New Roman" panose="02020603050405020304" pitchFamily="18" charset="0"/>
              </a:rPr>
              <a:t>, анализировать математическую информацию об объектах окружающей </a:t>
            </a:r>
            <a:r>
              <a:rPr lang="ru-RU" sz="2800" dirty="0" smtClean="0">
                <a:latin typeface="Times New Roman" panose="02020603050405020304" pitchFamily="18" charset="0"/>
                <a:cs typeface="Times New Roman" panose="02020603050405020304" pitchFamily="18" charset="0"/>
              </a:rPr>
              <a:t>действительности;</a:t>
            </a:r>
            <a:endParaRPr lang="ru-RU" sz="2800" dirty="0">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 в) способность различать математические объекты, устанавливать математические отношения зависимости, </a:t>
            </a:r>
            <a:r>
              <a:rPr lang="ru-RU" sz="2800" dirty="0" smtClean="0">
                <a:latin typeface="Times New Roman" panose="02020603050405020304" pitchFamily="18" charset="0"/>
                <a:cs typeface="Times New Roman" panose="02020603050405020304" pitchFamily="18" charset="0"/>
              </a:rPr>
              <a:t>сравнивать, классифицировать</a:t>
            </a:r>
            <a:r>
              <a:rPr lang="ru-RU" sz="4000" dirty="0">
                <a:latin typeface="Times New Roman" panose="02020603050405020304" pitchFamily="18" charset="0"/>
                <a:cs typeface="Times New Roman" panose="02020603050405020304" pitchFamily="18" charset="0"/>
              </a:rPr>
              <a:t>.</a:t>
            </a:r>
          </a:p>
          <a:p>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8723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563888" y="692696"/>
            <a:ext cx="2487925" cy="707886"/>
          </a:xfrm>
          <a:prstGeom prst="rect">
            <a:avLst/>
          </a:prstGeom>
          <a:noFill/>
        </p:spPr>
        <p:txBody>
          <a:bodyPr wrap="none" rtlCol="0">
            <a:spAutoFit/>
          </a:bodyPr>
          <a:lstStyle/>
          <a:p>
            <a:r>
              <a:rPr lang="ru-RU" sz="4000" b="1" dirty="0" smtClean="0">
                <a:latin typeface="Times New Roman" panose="02020603050405020304" pitchFamily="18" charset="0"/>
                <a:cs typeface="Times New Roman" panose="02020603050405020304" pitchFamily="18" charset="0"/>
              </a:rPr>
              <a:t>Проблема</a:t>
            </a:r>
            <a:endParaRPr lang="ru-RU" sz="40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842114" y="1700808"/>
            <a:ext cx="7283951" cy="2308324"/>
          </a:xfrm>
          <a:prstGeom prst="rect">
            <a:avLst/>
          </a:prstGeom>
          <a:noFill/>
        </p:spPr>
        <p:txBody>
          <a:bodyPr wrap="square" rtlCol="0">
            <a:spAutoFit/>
          </a:bodyPr>
          <a:lstStyle/>
          <a:p>
            <a:r>
              <a:rPr lang="ru-RU" sz="3600" dirty="0" smtClean="0">
                <a:latin typeface="Times New Roman" panose="02020603050405020304" pitchFamily="18" charset="0"/>
                <a:cs typeface="Times New Roman" panose="02020603050405020304" pitchFamily="18" charset="0"/>
              </a:rPr>
              <a:t>С помощью </a:t>
            </a:r>
            <a:r>
              <a:rPr lang="ru-RU" sz="3600" dirty="0">
                <a:latin typeface="Times New Roman" panose="02020603050405020304" pitchFamily="18" charset="0"/>
                <a:cs typeface="Times New Roman" panose="02020603050405020304" pitchFamily="18" charset="0"/>
              </a:rPr>
              <a:t>каких педагогических технологий, приемов, методов, </a:t>
            </a:r>
            <a:endParaRPr lang="ru-RU" sz="3600" dirty="0" smtClean="0">
              <a:latin typeface="Times New Roman" panose="02020603050405020304" pitchFamily="18" charset="0"/>
              <a:cs typeface="Times New Roman" panose="02020603050405020304" pitchFamily="18" charset="0"/>
            </a:endParaRPr>
          </a:p>
          <a:p>
            <a:r>
              <a:rPr lang="ru-RU" sz="3600" dirty="0">
                <a:latin typeface="Times New Roman" panose="02020603050405020304" pitchFamily="18" charset="0"/>
                <a:cs typeface="Times New Roman" panose="02020603050405020304" pitchFamily="18" charset="0"/>
              </a:rPr>
              <a:t>з</a:t>
            </a:r>
            <a:r>
              <a:rPr lang="ru-RU" sz="3600" dirty="0" smtClean="0">
                <a:latin typeface="Times New Roman" panose="02020603050405020304" pitchFamily="18" charset="0"/>
                <a:cs typeface="Times New Roman" panose="02020603050405020304" pitchFamily="18" charset="0"/>
              </a:rPr>
              <a:t>аложить основы математической грамотности?</a:t>
            </a: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0965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563888" y="692696"/>
            <a:ext cx="1670650" cy="707886"/>
          </a:xfrm>
          <a:prstGeom prst="rect">
            <a:avLst/>
          </a:prstGeom>
          <a:noFill/>
        </p:spPr>
        <p:txBody>
          <a:bodyPr wrap="none" rtlCol="0">
            <a:spAutoFit/>
          </a:bodyPr>
          <a:lstStyle/>
          <a:p>
            <a:r>
              <a:rPr lang="ru-RU" sz="4000" b="1" dirty="0" smtClean="0">
                <a:latin typeface="Times New Roman" panose="02020603050405020304" pitchFamily="18" charset="0"/>
                <a:cs typeface="Times New Roman" panose="02020603050405020304" pitchFamily="18" charset="0"/>
              </a:rPr>
              <a:t>Цель: </a:t>
            </a:r>
            <a:endParaRPr lang="ru-RU" sz="40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842114" y="1700808"/>
            <a:ext cx="7283951" cy="2308324"/>
          </a:xfrm>
          <a:prstGeom prst="rect">
            <a:avLst/>
          </a:prstGeom>
          <a:noFill/>
        </p:spPr>
        <p:txBody>
          <a:bodyPr wrap="square" rtlCol="0">
            <a:spAutoFit/>
          </a:bodyPr>
          <a:lstStyle/>
          <a:p>
            <a:r>
              <a:rPr lang="ru-RU" sz="3600" dirty="0">
                <a:latin typeface="Times New Roman" panose="02020603050405020304" pitchFamily="18" charset="0"/>
                <a:cs typeface="Times New Roman" panose="02020603050405020304" pitchFamily="18" charset="0"/>
              </a:rPr>
              <a:t>формировать  математическую грамотность младших школьников средствами  учебных заданий и проблемных ситуаций</a:t>
            </a:r>
          </a:p>
        </p:txBody>
      </p:sp>
    </p:spTree>
    <p:extLst>
      <p:ext uri="{BB962C8B-B14F-4D97-AF65-F5344CB8AC3E}">
        <p14:creationId xmlns:p14="http://schemas.microsoft.com/office/powerpoint/2010/main" val="1814900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926268" y="62915"/>
            <a:ext cx="1962717" cy="707886"/>
          </a:xfrm>
          <a:prstGeom prst="rect">
            <a:avLst/>
          </a:prstGeom>
          <a:noFill/>
        </p:spPr>
        <p:txBody>
          <a:bodyPr wrap="none" rtlCol="0">
            <a:spAutoFit/>
          </a:bodyPr>
          <a:lstStyle/>
          <a:p>
            <a:r>
              <a:rPr lang="ru-RU" sz="4000" b="1" dirty="0" smtClean="0">
                <a:latin typeface="Times New Roman" panose="02020603050405020304" pitchFamily="18" charset="0"/>
                <a:cs typeface="Times New Roman" panose="02020603050405020304" pitchFamily="18" charset="0"/>
              </a:rPr>
              <a:t>Задачи:</a:t>
            </a:r>
            <a:endParaRPr lang="ru-RU" sz="40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475656" y="770801"/>
            <a:ext cx="7524328" cy="5509200"/>
          </a:xfrm>
          <a:prstGeom prst="rect">
            <a:avLst/>
          </a:prstGeom>
          <a:noFill/>
        </p:spPr>
        <p:txBody>
          <a:bodyPr wrap="square" rtlCol="0">
            <a:spAutoFit/>
          </a:bodyPr>
          <a:lstStyle/>
          <a:p>
            <a:pPr marL="285750" indent="-285750" algn="just">
              <a:buFontTx/>
              <a:buChar char="-"/>
            </a:pPr>
            <a:r>
              <a:rPr lang="ru-RU" sz="3200" dirty="0">
                <a:latin typeface="Times New Roman" panose="02020603050405020304" pitchFamily="18" charset="0"/>
                <a:cs typeface="Times New Roman" panose="02020603050405020304" pitchFamily="18" charset="0"/>
              </a:rPr>
              <a:t>и</a:t>
            </a:r>
            <a:r>
              <a:rPr lang="ru-RU" sz="3200" dirty="0" smtClean="0">
                <a:latin typeface="Times New Roman" panose="02020603050405020304" pitchFamily="18" charset="0"/>
                <a:cs typeface="Times New Roman" panose="02020603050405020304" pitchFamily="18" charset="0"/>
              </a:rPr>
              <a:t>зучить методический материал по данной теме;</a:t>
            </a:r>
          </a:p>
          <a:p>
            <a:pPr marL="285750" indent="-285750" algn="just">
              <a:buFontTx/>
              <a:buChar char="-"/>
            </a:pPr>
            <a:r>
              <a:rPr lang="ru-RU" sz="3200" dirty="0">
                <a:latin typeface="Times New Roman" panose="02020603050405020304" pitchFamily="18" charset="0"/>
                <a:cs typeface="Times New Roman" panose="02020603050405020304" pitchFamily="18" charset="0"/>
              </a:rPr>
              <a:t>а</a:t>
            </a:r>
            <a:r>
              <a:rPr lang="ru-RU" sz="3200" dirty="0" smtClean="0">
                <a:latin typeface="Times New Roman" panose="02020603050405020304" pitchFamily="18" charset="0"/>
                <a:cs typeface="Times New Roman" panose="02020603050405020304" pitchFamily="18" charset="0"/>
              </a:rPr>
              <a:t>даптировать имеющиеся и разработать новые учебные задания и проблемные ситуации для создания банка заданий;</a:t>
            </a:r>
          </a:p>
          <a:p>
            <a:pPr algn="just"/>
            <a:r>
              <a:rPr lang="ru-RU" sz="3200" dirty="0" smtClean="0">
                <a:latin typeface="Times New Roman" panose="02020603050405020304" pitchFamily="18" charset="0"/>
                <a:cs typeface="Times New Roman" panose="02020603050405020304" pitchFamily="18" charset="0"/>
              </a:rPr>
              <a:t>-  проверить на практике эффективность </a:t>
            </a:r>
          </a:p>
          <a:p>
            <a:pPr algn="just"/>
            <a:r>
              <a:rPr lang="ru-RU" sz="3200" dirty="0" smtClean="0">
                <a:latin typeface="Times New Roman" panose="02020603050405020304" pitchFamily="18" charset="0"/>
                <a:cs typeface="Times New Roman" panose="02020603050405020304" pitchFamily="18" charset="0"/>
              </a:rPr>
              <a:t>    их применения; </a:t>
            </a:r>
          </a:p>
          <a:p>
            <a:pPr algn="just"/>
            <a:r>
              <a:rPr lang="ru-RU" sz="3200" dirty="0" smtClean="0">
                <a:latin typeface="Times New Roman" panose="02020603050405020304" pitchFamily="18" charset="0"/>
                <a:cs typeface="Times New Roman" panose="02020603050405020304" pitchFamily="18" charset="0"/>
              </a:rPr>
              <a:t>-проанализировать результаты и        наметить дальнейшую работу с учётом  выявленных результатов.       </a:t>
            </a:r>
            <a:endParaRPr lang="ru-RU" sz="3200" dirty="0">
              <a:latin typeface="Times New Roman" panose="02020603050405020304" pitchFamily="18" charset="0"/>
              <a:cs typeface="Times New Roman" panose="02020603050405020304" pitchFamily="18" charset="0"/>
            </a:endParaRPr>
          </a:p>
          <a:p>
            <a:pPr marL="285750" indent="-285750">
              <a:buFontTx/>
              <a:buChar char="-"/>
            </a:pP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0965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36"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691680" y="1484784"/>
            <a:ext cx="7452320" cy="4801314"/>
          </a:xfrm>
          <a:prstGeom prst="rect">
            <a:avLst/>
          </a:prstGeom>
          <a:noFill/>
        </p:spPr>
        <p:txBody>
          <a:bodyPr wrap="square" rtlCol="0">
            <a:spAutoFit/>
          </a:bodyPr>
          <a:lstStyle/>
          <a:p>
            <a:pPr marL="285750" indent="-285750">
              <a:buFontTx/>
              <a:buChar char="-"/>
            </a:pPr>
            <a:r>
              <a:rPr lang="ru-RU" sz="3600" dirty="0">
                <a:latin typeface="Times New Roman" panose="02020603050405020304" pitchFamily="18" charset="0"/>
                <a:cs typeface="Times New Roman" panose="02020603050405020304" pitchFamily="18" charset="0"/>
              </a:rPr>
              <a:t>к</a:t>
            </a:r>
            <a:r>
              <a:rPr lang="ru-RU" sz="3600" dirty="0" smtClean="0">
                <a:latin typeface="Times New Roman" panose="02020603050405020304" pitchFamily="18" charset="0"/>
                <a:cs typeface="Times New Roman" panose="02020603050405020304" pitchFamily="18" charset="0"/>
              </a:rPr>
              <a:t>онтекст </a:t>
            </a:r>
            <a:r>
              <a:rPr lang="ru-RU" sz="3600" dirty="0">
                <a:latin typeface="Times New Roman" panose="02020603050405020304" pitchFamily="18" charset="0"/>
                <a:cs typeface="Times New Roman" panose="02020603050405020304" pitchFamily="18" charset="0"/>
              </a:rPr>
              <a:t>должен быть </a:t>
            </a:r>
            <a:r>
              <a:rPr lang="ru-RU" sz="3600" dirty="0" smtClean="0">
                <a:latin typeface="Times New Roman" panose="02020603050405020304" pitchFamily="18" charset="0"/>
                <a:cs typeface="Times New Roman" panose="02020603050405020304" pitchFamily="18" charset="0"/>
              </a:rPr>
              <a:t>жизненным;</a:t>
            </a:r>
          </a:p>
          <a:p>
            <a:pPr marL="285750" indent="-285750">
              <a:buFontTx/>
              <a:buChar char="-"/>
            </a:pPr>
            <a:r>
              <a:rPr lang="ru-RU" sz="3600" dirty="0">
                <a:latin typeface="Times New Roman" panose="02020603050405020304" pitchFamily="18" charset="0"/>
                <a:cs typeface="Times New Roman" panose="02020603050405020304" pitchFamily="18" charset="0"/>
              </a:rPr>
              <a:t>в</a:t>
            </a:r>
            <a:r>
              <a:rPr lang="ru-RU" sz="3600" dirty="0" smtClean="0">
                <a:latin typeface="Times New Roman" panose="02020603050405020304" pitchFamily="18" charset="0"/>
                <a:cs typeface="Times New Roman" panose="02020603050405020304" pitchFamily="18" charset="0"/>
              </a:rPr>
              <a:t>ключение проблемных ситуаций;</a:t>
            </a:r>
          </a:p>
          <a:p>
            <a:pPr marL="285750" indent="-285750">
              <a:buFontTx/>
              <a:buChar char="-"/>
            </a:pPr>
            <a:r>
              <a:rPr lang="ru-RU" sz="3600" dirty="0">
                <a:latin typeface="Times New Roman" panose="02020603050405020304" pitchFamily="18" charset="0"/>
                <a:cs typeface="Times New Roman" panose="02020603050405020304" pitchFamily="18" charset="0"/>
              </a:rPr>
              <a:t>ц</a:t>
            </a:r>
            <a:r>
              <a:rPr lang="ru-RU" sz="3600" dirty="0" smtClean="0">
                <a:latin typeface="Times New Roman" panose="02020603050405020304" pitchFamily="18" charset="0"/>
                <a:cs typeface="Times New Roman" panose="02020603050405020304" pitchFamily="18" charset="0"/>
              </a:rPr>
              <a:t>елостное применение математики;</a:t>
            </a:r>
          </a:p>
          <a:p>
            <a:pPr marL="285750" indent="-285750">
              <a:buFontTx/>
              <a:buChar char="-"/>
            </a:pPr>
            <a:r>
              <a:rPr lang="ru-RU" sz="3600" dirty="0">
                <a:latin typeface="Times New Roman" panose="02020603050405020304" pitchFamily="18" charset="0"/>
                <a:cs typeface="Times New Roman" panose="02020603050405020304" pitchFamily="18" charset="0"/>
              </a:rPr>
              <a:t>м</a:t>
            </a:r>
            <a:r>
              <a:rPr lang="ru-RU" sz="3600" dirty="0" smtClean="0">
                <a:latin typeface="Times New Roman" panose="02020603050405020304" pitchFamily="18" charset="0"/>
                <a:cs typeface="Times New Roman" panose="02020603050405020304" pitchFamily="18" charset="0"/>
              </a:rPr>
              <a:t>ыслительная деятельность развивается </a:t>
            </a:r>
            <a:r>
              <a:rPr lang="ru-RU" sz="3600" dirty="0">
                <a:latin typeface="Times New Roman" panose="02020603050405020304" pitchFamily="18" charset="0"/>
                <a:cs typeface="Times New Roman" panose="02020603050405020304" pitchFamily="18" charset="0"/>
              </a:rPr>
              <a:t>в соответствии с концепцией </a:t>
            </a:r>
            <a:r>
              <a:rPr lang="ru-RU" sz="3600" dirty="0" smtClean="0">
                <a:latin typeface="Times New Roman" panose="02020603050405020304" pitchFamily="18" charset="0"/>
                <a:cs typeface="Times New Roman" panose="02020603050405020304" pitchFamily="18" charset="0"/>
              </a:rPr>
              <a:t>PISA-2021; </a:t>
            </a:r>
          </a:p>
          <a:p>
            <a:pPr marL="285750" indent="-285750">
              <a:buFontTx/>
              <a:buChar char="-"/>
            </a:pPr>
            <a:r>
              <a:rPr lang="ru-RU" sz="3600" dirty="0">
                <a:latin typeface="Times New Roman" panose="02020603050405020304" pitchFamily="18" charset="0"/>
                <a:cs typeface="Times New Roman" panose="02020603050405020304" pitchFamily="18" charset="0"/>
              </a:rPr>
              <a:t>з</a:t>
            </a:r>
            <a:r>
              <a:rPr lang="ru-RU" sz="3600" dirty="0" smtClean="0">
                <a:latin typeface="Times New Roman" panose="02020603050405020304" pitchFamily="18" charset="0"/>
                <a:cs typeface="Times New Roman" panose="02020603050405020304" pitchFamily="18" charset="0"/>
              </a:rPr>
              <a:t>адания разного типа по форме ответа. </a:t>
            </a:r>
          </a:p>
          <a:p>
            <a:endParaRPr lang="ru-RU" dirty="0"/>
          </a:p>
        </p:txBody>
      </p:sp>
      <p:sp>
        <p:nvSpPr>
          <p:cNvPr id="6" name="TextBox 5"/>
          <p:cNvSpPr txBox="1"/>
          <p:nvPr/>
        </p:nvSpPr>
        <p:spPr>
          <a:xfrm>
            <a:off x="395536" y="404664"/>
            <a:ext cx="8483733" cy="646331"/>
          </a:xfrm>
          <a:prstGeom prst="rect">
            <a:avLst/>
          </a:prstGeom>
          <a:noFill/>
        </p:spPr>
        <p:txBody>
          <a:bodyPr wrap="none" rtlCol="0">
            <a:spAutoFit/>
          </a:bodyPr>
          <a:lstStyle/>
          <a:p>
            <a:r>
              <a:rPr lang="ru-RU" sz="3600" b="1" dirty="0">
                <a:latin typeface="Times New Roman" panose="02020603050405020304" pitchFamily="18" charset="0"/>
                <a:cs typeface="Times New Roman" panose="02020603050405020304" pitchFamily="18" charset="0"/>
              </a:rPr>
              <a:t>Общие подходы к составлению </a:t>
            </a:r>
            <a:r>
              <a:rPr lang="ru-RU" sz="3600" b="1" dirty="0" smtClean="0">
                <a:latin typeface="Times New Roman" panose="02020603050405020304" pitchFamily="18" charset="0"/>
                <a:cs typeface="Times New Roman" panose="02020603050405020304" pitchFamily="18" charset="0"/>
              </a:rPr>
              <a:t>заданий</a:t>
            </a:r>
            <a:endParaRPr lang="ru-RU" dirty="0"/>
          </a:p>
        </p:txBody>
      </p:sp>
    </p:spTree>
    <p:extLst>
      <p:ext uri="{BB962C8B-B14F-4D97-AF65-F5344CB8AC3E}">
        <p14:creationId xmlns:p14="http://schemas.microsoft.com/office/powerpoint/2010/main" val="3560965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78211" y="620688"/>
            <a:ext cx="8265789" cy="707886"/>
          </a:xfrm>
          <a:prstGeom prst="rect">
            <a:avLst/>
          </a:prstGeom>
          <a:noFill/>
        </p:spPr>
        <p:txBody>
          <a:bodyPr wrap="none" rtlCol="0">
            <a:spAutoFit/>
          </a:bodyPr>
          <a:lstStyle/>
          <a:p>
            <a:r>
              <a:rPr lang="ru-RU" sz="4000" b="1" dirty="0" smtClean="0">
                <a:latin typeface="Times New Roman" panose="02020603050405020304" pitchFamily="18" charset="0"/>
                <a:cs typeface="Times New Roman" panose="02020603050405020304" pitchFamily="18" charset="0"/>
              </a:rPr>
              <a:t>Категории контекстов к заданиям:</a:t>
            </a:r>
            <a:endParaRPr lang="ru-RU" sz="40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979712" y="1844824"/>
            <a:ext cx="6955494" cy="2031325"/>
          </a:xfrm>
          <a:prstGeom prst="rect">
            <a:avLst/>
          </a:prstGeom>
          <a:noFill/>
        </p:spPr>
        <p:txBody>
          <a:bodyPr wrap="none" rtlCol="0">
            <a:spAutoFit/>
          </a:bodyPr>
          <a:lstStyle/>
          <a:p>
            <a:pPr marL="285750" indent="-285750">
              <a:buFont typeface="Arial" panose="020B0604020202020204" pitchFamily="34" charset="0"/>
              <a:buChar char="•"/>
            </a:pPr>
            <a:r>
              <a:rPr lang="ru-RU" sz="3600" dirty="0" smtClean="0">
                <a:latin typeface="Times New Roman" panose="02020603050405020304" pitchFamily="18" charset="0"/>
                <a:cs typeface="Times New Roman" panose="02020603050405020304" pitchFamily="18" charset="0"/>
              </a:rPr>
              <a:t>Общественная жизнь</a:t>
            </a:r>
          </a:p>
          <a:p>
            <a:pPr marL="285750" indent="-285750">
              <a:buFont typeface="Arial" panose="020B0604020202020204" pitchFamily="34" charset="0"/>
              <a:buChar char="•"/>
            </a:pPr>
            <a:r>
              <a:rPr lang="ru-RU" sz="3600" dirty="0" smtClean="0">
                <a:latin typeface="Times New Roman" panose="02020603050405020304" pitchFamily="18" charset="0"/>
                <a:cs typeface="Times New Roman" panose="02020603050405020304" pitchFamily="18" charset="0"/>
              </a:rPr>
              <a:t>Личная жизнь</a:t>
            </a:r>
          </a:p>
          <a:p>
            <a:pPr marL="285750" indent="-285750">
              <a:buFont typeface="Arial" panose="020B0604020202020204" pitchFamily="34" charset="0"/>
              <a:buChar char="•"/>
            </a:pPr>
            <a:r>
              <a:rPr lang="ru-RU" sz="3600" dirty="0" smtClean="0">
                <a:latin typeface="Times New Roman" panose="02020603050405020304" pitchFamily="18" charset="0"/>
                <a:cs typeface="Times New Roman" panose="02020603050405020304" pitchFamily="18" charset="0"/>
              </a:rPr>
              <a:t>Профессиональная деятельность</a:t>
            </a:r>
          </a:p>
          <a:p>
            <a:endParaRPr lang="ru-RU" dirty="0"/>
          </a:p>
        </p:txBody>
      </p:sp>
    </p:spTree>
    <p:extLst>
      <p:ext uri="{BB962C8B-B14F-4D97-AF65-F5344CB8AC3E}">
        <p14:creationId xmlns:p14="http://schemas.microsoft.com/office/powerpoint/2010/main" val="35609659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2052" name="Picture 4" descr="https://catherineasquithgallery.com/uploads/posts/2021-02/1613652405_39-p-fon-dlya-prezentatsii-skachat-dlya-shkoli-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79945" y="980728"/>
            <a:ext cx="7884368" cy="2862322"/>
          </a:xfrm>
          <a:prstGeom prst="rect">
            <a:avLst/>
          </a:prstGeom>
          <a:noFill/>
        </p:spPr>
        <p:txBody>
          <a:bodyPr wrap="square" rtlCol="0">
            <a:spAutoFit/>
          </a:bodyPr>
          <a:lstStyle/>
          <a:p>
            <a:r>
              <a:rPr lang="ru-RU" sz="2000" dirty="0">
                <a:latin typeface="Times New Roman" panose="02020603050405020304" pitchFamily="18" charset="0"/>
                <a:cs typeface="Times New Roman" panose="02020603050405020304" pitchFamily="18" charset="0"/>
              </a:rPr>
              <a:t>Семья Коли переехала в новую </a:t>
            </a:r>
            <a:r>
              <a:rPr lang="ru-RU" sz="2000" dirty="0" smtClean="0">
                <a:latin typeface="Times New Roman" panose="02020603050405020304" pitchFamily="18" charset="0"/>
                <a:cs typeface="Times New Roman" panose="02020603050405020304" pitchFamily="18" charset="0"/>
              </a:rPr>
              <a:t>квартиру. </a:t>
            </a:r>
            <a:r>
              <a:rPr lang="ru-RU" sz="2000" dirty="0">
                <a:latin typeface="Times New Roman" panose="02020603050405020304" pitchFamily="18" charset="0"/>
                <a:cs typeface="Times New Roman" panose="02020603050405020304" pitchFamily="18" charset="0"/>
              </a:rPr>
              <a:t>И они решили обустроить кухню, для начала нужно было положить плитку на стену, между кухонными шкафами. Ремонт решили делать сами, поэтому надо было рассчитать количество материала. Папа поручил Коле рассчитать количество плитки, без учета швов, зная, что стена длиной </a:t>
            </a:r>
            <a:r>
              <a:rPr lang="en-US" sz="2000" dirty="0" smtClean="0">
                <a:latin typeface="Times New Roman" panose="02020603050405020304" pitchFamily="18" charset="0"/>
                <a:cs typeface="Times New Roman" panose="02020603050405020304" pitchFamily="18" charset="0"/>
              </a:rPr>
              <a:t>100c</a:t>
            </a:r>
            <a:r>
              <a:rPr lang="ru-RU" sz="2000" dirty="0" smtClean="0">
                <a:latin typeface="Times New Roman" panose="02020603050405020304" pitchFamily="18" charset="0"/>
                <a:cs typeface="Times New Roman" panose="02020603050405020304" pitchFamily="18" charset="0"/>
              </a:rPr>
              <a:t>м</a:t>
            </a:r>
            <a:r>
              <a:rPr lang="ru-RU" sz="2000" dirty="0">
                <a:latin typeface="Times New Roman" panose="02020603050405020304" pitchFamily="18" charset="0"/>
                <a:cs typeface="Times New Roman" panose="02020603050405020304" pitchFamily="18" charset="0"/>
              </a:rPr>
              <a:t>, а ширина </a:t>
            </a:r>
            <a:r>
              <a:rPr lang="en-US" sz="2000" dirty="0" smtClean="0">
                <a:latin typeface="Times New Roman" panose="02020603050405020304" pitchFamily="18" charset="0"/>
                <a:cs typeface="Times New Roman" panose="02020603050405020304" pitchFamily="18" charset="0"/>
              </a:rPr>
              <a:t>4</a:t>
            </a:r>
            <a:r>
              <a:rPr lang="ru-RU" sz="2000" dirty="0" smtClean="0">
                <a:latin typeface="Times New Roman" panose="02020603050405020304" pitchFamily="18" charset="0"/>
                <a:cs typeface="Times New Roman" panose="02020603050405020304" pitchFamily="18" charset="0"/>
              </a:rPr>
              <a:t>0см</a:t>
            </a:r>
            <a:r>
              <a:rPr lang="ru-RU" sz="2000" dirty="0">
                <a:latin typeface="Times New Roman" panose="02020603050405020304" pitchFamily="18" charset="0"/>
                <a:cs typeface="Times New Roman" panose="02020603050405020304" pitchFamily="18" charset="0"/>
              </a:rPr>
              <a:t>. Плитка размером 20см*20 см. Плитка продавалась в упаковках по 5</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штук. Сколько нужно плиток?  Сколько таких упаковок Коля сказал купить папе?  </a:t>
            </a:r>
          </a:p>
          <a:p>
            <a:endParaRPr lang="ru-RU" sz="2000" dirty="0"/>
          </a:p>
        </p:txBody>
      </p:sp>
      <p:sp>
        <p:nvSpPr>
          <p:cNvPr id="5" name="TextBox 4"/>
          <p:cNvSpPr txBox="1"/>
          <p:nvPr/>
        </p:nvSpPr>
        <p:spPr>
          <a:xfrm>
            <a:off x="1259632" y="404664"/>
            <a:ext cx="7983147" cy="861774"/>
          </a:xfrm>
          <a:prstGeom prst="rect">
            <a:avLst/>
          </a:prstGeom>
          <a:noFill/>
        </p:spPr>
        <p:txBody>
          <a:bodyPr wrap="none" rtlCol="0">
            <a:spAutoFit/>
          </a:bodyPr>
          <a:lstStyle/>
          <a:p>
            <a:r>
              <a:rPr lang="ru-RU" sz="3200" b="1" dirty="0" smtClean="0">
                <a:latin typeface="Times New Roman" panose="02020603050405020304" pitchFamily="18" charset="0"/>
                <a:cs typeface="Times New Roman" panose="02020603050405020304" pitchFamily="18" charset="0"/>
              </a:rPr>
              <a:t>Задача </a:t>
            </a:r>
            <a:r>
              <a:rPr lang="ru-RU" sz="3200" b="1" dirty="0">
                <a:latin typeface="Times New Roman" panose="02020603050405020304" pitchFamily="18" charset="0"/>
                <a:cs typeface="Times New Roman" panose="02020603050405020304" pitchFamily="18" charset="0"/>
              </a:rPr>
              <a:t>семейно-практического характера</a:t>
            </a:r>
          </a:p>
          <a:p>
            <a:endParaRPr lang="ru-RU" dirty="0"/>
          </a:p>
        </p:txBody>
      </p:sp>
      <p:sp>
        <p:nvSpPr>
          <p:cNvPr id="6" name="TextBox 5"/>
          <p:cNvSpPr txBox="1"/>
          <p:nvPr/>
        </p:nvSpPr>
        <p:spPr>
          <a:xfrm>
            <a:off x="3491880" y="5805264"/>
            <a:ext cx="184731" cy="369332"/>
          </a:xfrm>
          <a:prstGeom prst="rect">
            <a:avLst/>
          </a:prstGeom>
          <a:noFill/>
        </p:spPr>
        <p:txBody>
          <a:bodyPr wrap="none" rtlCol="0">
            <a:spAutoFit/>
          </a:bodyPr>
          <a:lstStyle/>
          <a:p>
            <a:endParaRPr lang="ru-RU" dirty="0"/>
          </a:p>
        </p:txBody>
      </p:sp>
      <p:pic>
        <p:nvPicPr>
          <p:cNvPr id="8" name="Рисунок 7" descr="https://st.depositphotos.com/2022651/3285/i/950/depositphotos_32853979-stock-photo-old-seamless-floor-tiles.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25752" y="5557882"/>
            <a:ext cx="810344" cy="793871"/>
          </a:xfrm>
          <a:prstGeom prst="rect">
            <a:avLst/>
          </a:prstGeom>
          <a:noFill/>
          <a:ln>
            <a:noFill/>
          </a:ln>
        </p:spPr>
      </p:pic>
      <p:pic>
        <p:nvPicPr>
          <p:cNvPr id="10" name="Picture 4" descr="https://j.etagi.com/uploads/2020/10/dizajn-kuhni-5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35918" y="3615449"/>
            <a:ext cx="3508082" cy="273630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339752" y="3658933"/>
            <a:ext cx="2047357" cy="2308324"/>
          </a:xfrm>
          <a:prstGeom prst="rect">
            <a:avLst/>
          </a:prstGeom>
          <a:noFill/>
        </p:spPr>
        <p:txBody>
          <a:bodyPr wrap="square" rtlCol="0">
            <a:spAutoFit/>
          </a:bodyPr>
          <a:lstStyle/>
          <a:p>
            <a:r>
              <a:rPr lang="ru-RU" b="1" dirty="0">
                <a:latin typeface="Times New Roman" panose="02020603050405020304" pitchFamily="18" charset="0"/>
                <a:cs typeface="Times New Roman" panose="02020603050405020304" pitchFamily="18" charset="0"/>
              </a:rPr>
              <a:t>Выберите и отметьте верный ответ</a:t>
            </a:r>
            <a:r>
              <a:rPr lang="ru-RU" dirty="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А. 3</a:t>
            </a:r>
            <a:r>
              <a:rPr lang="ru-RU" dirty="0" smtClean="0">
                <a:latin typeface="Times New Roman" panose="02020603050405020304" pitchFamily="18" charset="0"/>
                <a:cs typeface="Times New Roman" panose="02020603050405020304" pitchFamily="18" charset="0"/>
              </a:rPr>
              <a:t> упаковки</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Б. </a:t>
            </a:r>
            <a:r>
              <a:rPr lang="ru-RU" dirty="0" smtClean="0">
                <a:latin typeface="Times New Roman" panose="02020603050405020304" pitchFamily="18" charset="0"/>
                <a:cs typeface="Times New Roman" panose="02020603050405020304" pitchFamily="18" charset="0"/>
              </a:rPr>
              <a:t>4 упаковки</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В. 2</a:t>
            </a:r>
            <a:r>
              <a:rPr lang="ru-RU" dirty="0" smtClean="0">
                <a:latin typeface="Times New Roman" panose="02020603050405020304" pitchFamily="18" charset="0"/>
                <a:cs typeface="Times New Roman" panose="02020603050405020304" pitchFamily="18" charset="0"/>
              </a:rPr>
              <a:t> упаковки</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Г. </a:t>
            </a:r>
            <a:r>
              <a:rPr lang="ru-RU" dirty="0" smtClean="0">
                <a:latin typeface="Times New Roman" panose="02020603050405020304" pitchFamily="18" charset="0"/>
                <a:cs typeface="Times New Roman" panose="02020603050405020304" pitchFamily="18" charset="0"/>
              </a:rPr>
              <a:t>1 упаковку</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56096594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535</TotalTime>
  <Words>994</Words>
  <Application>Microsoft Office PowerPoint</Application>
  <PresentationFormat>Экран (4:3)</PresentationFormat>
  <Paragraphs>355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44</cp:revision>
  <dcterms:created xsi:type="dcterms:W3CDTF">2021-11-27T05:58:23Z</dcterms:created>
  <dcterms:modified xsi:type="dcterms:W3CDTF">2021-12-07T10:14:24Z</dcterms:modified>
</cp:coreProperties>
</file>