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2"/>
  </p:notesMasterIdLst>
  <p:sldIdLst>
    <p:sldId id="284" r:id="rId2"/>
    <p:sldId id="257" r:id="rId3"/>
    <p:sldId id="261" r:id="rId4"/>
    <p:sldId id="262" r:id="rId5"/>
    <p:sldId id="265" r:id="rId6"/>
    <p:sldId id="264" r:id="rId7"/>
    <p:sldId id="266" r:id="rId8"/>
    <p:sldId id="281" r:id="rId9"/>
    <p:sldId id="267" r:id="rId10"/>
    <p:sldId id="274" r:id="rId11"/>
    <p:sldId id="273" r:id="rId12"/>
    <p:sldId id="272" r:id="rId13"/>
    <p:sldId id="269" r:id="rId14"/>
    <p:sldId id="270" r:id="rId15"/>
    <p:sldId id="263" r:id="rId16"/>
    <p:sldId id="282" r:id="rId17"/>
    <p:sldId id="271" r:id="rId18"/>
    <p:sldId id="276" r:id="rId19"/>
    <p:sldId id="275" r:id="rId20"/>
    <p:sldId id="28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1E92"/>
    <a:srgbClr val="6934EC"/>
    <a:srgbClr val="685F58"/>
    <a:srgbClr val="AEA8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04" autoAdjust="0"/>
    <p:restoredTop sz="94660"/>
  </p:normalViewPr>
  <p:slideViewPr>
    <p:cSldViewPr>
      <p:cViewPr>
        <p:scale>
          <a:sx n="71" d="100"/>
          <a:sy n="71" d="100"/>
        </p:scale>
        <p:origin x="-1896" y="-426"/>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330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A479E5-3302-4E53-96EA-088B8D023B24}" type="datetimeFigureOut">
              <a:rPr lang="ru-RU" smtClean="0"/>
              <a:pPr/>
              <a:t>07.02.2022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BDEC47-572A-4B7F-91CE-BDD40434889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42ABBC75-45A4-4B3E-9F44-B707364F454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42ABBC75-45A4-4B3E-9F44-B707364F454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42ABBC75-45A4-4B3E-9F44-B707364F454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42ABBC75-45A4-4B3E-9F44-B707364F454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ABBC75-45A4-4B3E-9F44-B707364F454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EC0E79A2-2150-4318-A010-4D187A954DBA}"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42ABBC75-45A4-4B3E-9F44-B707364F454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C0E79A2-2150-4318-A010-4D187A954DBA}" type="datetimeFigureOut">
              <a:rPr lang="ru-RU" smtClean="0"/>
              <a:pPr/>
              <a:t>07.02.2022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2ABBC75-45A4-4B3E-9F44-B707364F454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endParaRPr lang="ru-RU" b="1" dirty="0" smtClean="0">
              <a:latin typeface="Times New Roman" pitchFamily="18" charset="0"/>
              <a:cs typeface="Times New Roman" pitchFamily="18" charset="0"/>
            </a:endParaRPr>
          </a:p>
          <a:p>
            <a:pPr algn="ctr">
              <a:buNone/>
            </a:pPr>
            <a:r>
              <a:rPr lang="ru-RU" b="1" dirty="0" smtClean="0">
                <a:ln/>
                <a:solidFill>
                  <a:srgbClr val="FF0000"/>
                </a:solidFill>
              </a:rPr>
              <a:t>Приёмы и правила стрельбы из автомата  Калашникова»</a:t>
            </a:r>
            <a:endParaRPr lang="ru-RU" b="1" dirty="0" smtClean="0">
              <a:solidFill>
                <a:srgbClr val="FF0000"/>
              </a:solidFill>
              <a:latin typeface="Times New Roman" pitchFamily="18" charset="0"/>
              <a:cs typeface="Times New Roman" pitchFamily="18" charset="0"/>
            </a:endParaRPr>
          </a:p>
          <a:p>
            <a:pPr>
              <a:lnSpc>
                <a:spcPct val="150000"/>
              </a:lnSpc>
            </a:pPr>
            <a:endParaRPr lang="ru-RU" b="1" dirty="0" smtClean="0">
              <a:latin typeface="Times New Roman" pitchFamily="18" charset="0"/>
              <a:cs typeface="Times New Roman" pitchFamily="18" charset="0"/>
            </a:endParaRPr>
          </a:p>
          <a:p>
            <a:pPr algn="r">
              <a:lnSpc>
                <a:spcPct val="150000"/>
              </a:lnSpc>
              <a:buNone/>
            </a:pPr>
            <a:endParaRPr lang="ru-RU" b="1" dirty="0" smtClean="0">
              <a:latin typeface="Times New Roman" pitchFamily="18" charset="0"/>
              <a:cs typeface="Times New Roman" pitchFamily="18" charset="0"/>
            </a:endParaRPr>
          </a:p>
          <a:p>
            <a:pPr algn="r">
              <a:lnSpc>
                <a:spcPct val="150000"/>
              </a:lnSpc>
              <a:buNone/>
            </a:pPr>
            <a:r>
              <a:rPr lang="ru-RU" sz="1600" b="1" dirty="0" smtClean="0">
                <a:latin typeface="Times New Roman" pitchFamily="18" charset="0"/>
                <a:cs typeface="Times New Roman" pitchFamily="18" charset="0"/>
              </a:rPr>
              <a:t>Педагог дополнительного образования Керенцев И.П</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Техника безопасности при </a:t>
            </a:r>
            <a:r>
              <a:rPr lang="ru-RU" i="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обрашении</a:t>
            </a:r>
            <a: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с автоматическим оружием  </a:t>
            </a:r>
            <a:b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500174"/>
            <a:ext cx="8229600" cy="4929222"/>
          </a:xfrm>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algn="l" fontAlgn="base"/>
            <a:endParaRPr lang="ru-RU" b="0" i="0" dirty="0" smtClean="0"/>
          </a:p>
          <a:p>
            <a:pPr algn="l" fontAlgn="base"/>
            <a:r>
              <a:rPr lang="ru-RU" b="1" i="0" dirty="0" smtClean="0">
                <a:solidFill>
                  <a:srgbClr val="7030A0"/>
                </a:solidFill>
                <a:latin typeface="Times New Roman" pitchFamily="18" charset="0"/>
                <a:cs typeface="Times New Roman" pitchFamily="18" charset="0"/>
              </a:rPr>
              <a:t>При </a:t>
            </a:r>
            <a:r>
              <a:rPr lang="ru-RU" b="1" i="0" dirty="0">
                <a:solidFill>
                  <a:srgbClr val="7030A0"/>
                </a:solidFill>
                <a:latin typeface="Times New Roman" pitchFamily="18" charset="0"/>
                <a:cs typeface="Times New Roman" pitchFamily="18" charset="0"/>
              </a:rPr>
              <a:t>обращении с оружием требуется строгое соблюдение </a:t>
            </a:r>
            <a:r>
              <a:rPr lang="ru-RU" b="1" i="0" dirty="0" smtClean="0">
                <a:solidFill>
                  <a:srgbClr val="7030A0"/>
                </a:solidFill>
                <a:latin typeface="Times New Roman" pitchFamily="18" charset="0"/>
                <a:cs typeface="Times New Roman" pitchFamily="18" charset="0"/>
              </a:rPr>
              <a:t>правил безопасности</a:t>
            </a:r>
            <a:r>
              <a:rPr lang="ru-RU" b="1" i="0" dirty="0">
                <a:solidFill>
                  <a:srgbClr val="7030A0"/>
                </a:solidFill>
                <a:latin typeface="Times New Roman" pitchFamily="18" charset="0"/>
                <a:cs typeface="Times New Roman" pitchFamily="18" charset="0"/>
              </a:rPr>
              <a:t>. </a:t>
            </a:r>
            <a:endParaRPr lang="ru-RU" b="1" i="0" dirty="0" smtClean="0">
              <a:solidFill>
                <a:srgbClr val="7030A0"/>
              </a:solidFill>
              <a:latin typeface="Times New Roman" pitchFamily="18" charset="0"/>
              <a:cs typeface="Times New Roman" pitchFamily="18" charset="0"/>
            </a:endParaRPr>
          </a:p>
          <a:p>
            <a:pPr algn="l" fontAlgn="base"/>
            <a:r>
              <a:rPr lang="ru-RU" b="1" i="0" dirty="0" smtClean="0">
                <a:solidFill>
                  <a:srgbClr val="7030A0"/>
                </a:solidFill>
                <a:latin typeface="Times New Roman" pitchFamily="18" charset="0"/>
                <a:cs typeface="Times New Roman" pitchFamily="18" charset="0"/>
              </a:rPr>
              <a:t>Неважно </a:t>
            </a:r>
            <a:r>
              <a:rPr lang="ru-RU" b="1" i="0" dirty="0">
                <a:solidFill>
                  <a:srgbClr val="7030A0"/>
                </a:solidFill>
                <a:latin typeface="Times New Roman" pitchFamily="18" charset="0"/>
                <a:cs typeface="Times New Roman" pitchFamily="18" charset="0"/>
              </a:rPr>
              <a:t>где происходит стрельба, на полигоне или в реальном бою, правилами безопасности пренебрегать нельзя. </a:t>
            </a:r>
          </a:p>
          <a:p>
            <a:pPr algn="l" fontAlgn="base"/>
            <a:r>
              <a:rPr lang="ru-RU" b="1" i="0" dirty="0" smtClean="0">
                <a:solidFill>
                  <a:srgbClr val="7030A0"/>
                </a:solidFill>
                <a:latin typeface="Times New Roman" pitchFamily="18" charset="0"/>
                <a:cs typeface="Times New Roman" pitchFamily="18" charset="0"/>
              </a:rPr>
              <a:t>Они </a:t>
            </a:r>
            <a:r>
              <a:rPr lang="ru-RU" b="1" i="0" dirty="0">
                <a:solidFill>
                  <a:srgbClr val="7030A0"/>
                </a:solidFill>
                <a:latin typeface="Times New Roman" pitchFamily="18" charset="0"/>
                <a:cs typeface="Times New Roman" pitchFamily="18" charset="0"/>
              </a:rPr>
              <a:t>заключаются в следующем:</a:t>
            </a:r>
          </a:p>
          <a:p>
            <a:pPr algn="l" fontAlgn="base">
              <a:buFont typeface="Wingdings" pitchFamily="2" charset="2"/>
              <a:buChar char="q"/>
            </a:pPr>
            <a:r>
              <a:rPr lang="ru-RU" b="1" i="0" dirty="0">
                <a:solidFill>
                  <a:srgbClr val="7030A0"/>
                </a:solidFill>
                <a:latin typeface="Times New Roman" pitchFamily="18" charset="0"/>
                <a:cs typeface="Times New Roman" pitchFamily="18" charset="0"/>
              </a:rPr>
              <a:t>Все действия с оружием производятся только по команде руководителя;</a:t>
            </a:r>
          </a:p>
          <a:p>
            <a:pPr algn="l" fontAlgn="base">
              <a:buFont typeface="Wingdings" pitchFamily="2" charset="2"/>
              <a:buChar char="q"/>
            </a:pPr>
            <a:r>
              <a:rPr lang="ru-RU" b="1" i="0" dirty="0">
                <a:solidFill>
                  <a:srgbClr val="7030A0"/>
                </a:solidFill>
                <a:latin typeface="Times New Roman" pitchFamily="18" charset="0"/>
                <a:cs typeface="Times New Roman" pitchFamily="18" charset="0"/>
              </a:rPr>
              <a:t>После окончания стрельбы нужно обязательно проверять оружие на предмет наличия патрона в патроннике, если он там есть, разряжать оружие;</a:t>
            </a:r>
          </a:p>
          <a:p>
            <a:pPr algn="l" fontAlgn="base">
              <a:buFont typeface="Wingdings" pitchFamily="2" charset="2"/>
              <a:buChar char="q"/>
            </a:pPr>
            <a:r>
              <a:rPr lang="ru-RU" b="1" i="0" dirty="0">
                <a:solidFill>
                  <a:srgbClr val="7030A0"/>
                </a:solidFill>
                <a:latin typeface="Times New Roman" pitchFamily="18" charset="0"/>
                <a:cs typeface="Times New Roman" pitchFamily="18" charset="0"/>
              </a:rPr>
              <a:t>Оружие нужно держать стволом вверх;</a:t>
            </a:r>
          </a:p>
          <a:p>
            <a:pPr algn="l" fontAlgn="base">
              <a:buFont typeface="Wingdings" pitchFamily="2" charset="2"/>
              <a:buChar char="q"/>
            </a:pPr>
            <a:r>
              <a:rPr lang="ru-RU" b="1" i="0" dirty="0">
                <a:solidFill>
                  <a:srgbClr val="7030A0"/>
                </a:solidFill>
                <a:latin typeface="Times New Roman" pitchFamily="18" charset="0"/>
                <a:cs typeface="Times New Roman" pitchFamily="18" charset="0"/>
              </a:rPr>
              <a:t>После поступления команды «Прекратить огонь» немедленно прекращать стрельбу;</a:t>
            </a:r>
          </a:p>
          <a:p>
            <a:pPr algn="l" fontAlgn="base">
              <a:buFont typeface="Wingdings" pitchFamily="2" charset="2"/>
              <a:buChar char="q"/>
            </a:pPr>
            <a:r>
              <a:rPr lang="ru-RU" b="1" i="0" dirty="0">
                <a:solidFill>
                  <a:srgbClr val="7030A0"/>
                </a:solidFill>
                <a:latin typeface="Times New Roman" pitchFamily="18" charset="0"/>
                <a:cs typeface="Times New Roman" pitchFamily="18" charset="0"/>
              </a:rPr>
              <a:t>Оружие нужно хранить и транспортировать только со спущенным курком и закрытым затвором.</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принятие изготовки для стрельбы лёжа (практическая часть)  </a:t>
            </a:r>
            <a:endParaRPr lang="ru-RU" dirty="0"/>
          </a:p>
        </p:txBody>
      </p:sp>
      <p:pic>
        <p:nvPicPr>
          <p:cNvPr id="4" name="Содержимое 3" descr="http://dopriz2010.narod.ru/dopriz/glawa6_clip_image040.jpg"/>
          <p:cNvPicPr>
            <a:picLocks noGrp="1"/>
          </p:cNvPicPr>
          <p:nvPr>
            <p:ph idx="1"/>
          </p:nvPr>
        </p:nvPicPr>
        <p:blipFill>
          <a:blip r:embed="rId2" cstate="print"/>
          <a:stretch>
            <a:fillRect/>
          </a:stretch>
        </p:blipFill>
        <p:spPr bwMode="auto">
          <a:xfrm>
            <a:off x="2438424" y="1554163"/>
            <a:ext cx="4419552"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принятие изготовки для стрельбы с колена</a:t>
            </a:r>
            <a:br>
              <a:rPr lang="ru-RU" dirty="0" smtClean="0"/>
            </a:br>
            <a:r>
              <a:rPr lang="ru-RU" dirty="0" smtClean="0"/>
              <a:t> (практическая часть)</a:t>
            </a:r>
            <a:endParaRPr lang="ru-RU" dirty="0"/>
          </a:p>
        </p:txBody>
      </p:sp>
      <p:pic>
        <p:nvPicPr>
          <p:cNvPr id="4" name="Содержимое 3" descr="http://r69.fssprus.ru/files/69/8_str.JPG"/>
          <p:cNvPicPr>
            <a:picLocks noGrp="1"/>
          </p:cNvPicPr>
          <p:nvPr>
            <p:ph idx="1"/>
          </p:nvPr>
        </p:nvPicPr>
        <p:blipFill>
          <a:blip r:embed="rId2" cstate="print"/>
          <a:stretch>
            <a:fillRect/>
          </a:stretch>
        </p:blipFill>
        <p:spPr bwMode="auto">
          <a:xfrm>
            <a:off x="1142976" y="1785926"/>
            <a:ext cx="7215238" cy="4500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принятие изготовки для стрельбы стоя практическая часть</a:t>
            </a:r>
            <a:br>
              <a:rPr lang="ru-RU" dirty="0" smtClean="0"/>
            </a:br>
            <a:endParaRPr lang="ru-RU" dirty="0"/>
          </a:p>
        </p:txBody>
      </p:sp>
      <p:sp>
        <p:nvSpPr>
          <p:cNvPr id="3" name="Содержимое 2"/>
          <p:cNvSpPr>
            <a:spLocks noGrp="1"/>
          </p:cNvSpPr>
          <p:nvPr>
            <p:ph idx="1"/>
          </p:nvPr>
        </p:nvSpPr>
        <p:spPr/>
        <p:txBody>
          <a:bodyPr/>
          <a:lstStyle/>
          <a:p>
            <a:endParaRPr lang="ru-RU" dirty="0"/>
          </a:p>
        </p:txBody>
      </p:sp>
      <p:pic>
        <p:nvPicPr>
          <p:cNvPr id="17410" name="Picture 2" descr="http://www.shooting-ua.com/dop_arhiv/dop/Image_book/itkis_korh-4.gif"/>
          <p:cNvPicPr>
            <a:picLocks noChangeAspect="1" noChangeArrowheads="1"/>
          </p:cNvPicPr>
          <p:nvPr/>
        </p:nvPicPr>
        <p:blipFill>
          <a:blip r:embed="rId2" cstate="print"/>
          <a:srcRect/>
          <a:stretch>
            <a:fillRect/>
          </a:stretch>
        </p:blipFill>
        <p:spPr bwMode="auto">
          <a:xfrm>
            <a:off x="2928926" y="1367503"/>
            <a:ext cx="3643338" cy="520476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n w="17780" cmpd="sng">
                  <a:solidFill>
                    <a:schemeClr val="accent6">
                      <a:lumMod val="50000"/>
                    </a:schemeClr>
                  </a:solidFill>
                  <a:prstDash val="solid"/>
                  <a:miter lim="800000"/>
                </a:ln>
                <a:solidFill>
                  <a:srgbClr val="7030A0"/>
                </a:solidFill>
                <a:effectLst>
                  <a:outerShdw blurRad="55000" dist="50800" dir="5400000" algn="tl">
                    <a:srgbClr val="000000">
                      <a:alpha val="33000"/>
                    </a:srgbClr>
                  </a:outerShdw>
                </a:effectLst>
              </a:rPr>
              <a:t>Правила стрельбы</a:t>
            </a:r>
            <a:endParaRPr lang="ru-RU" dirty="0">
              <a:ln w="17780" cmpd="sng">
                <a:solidFill>
                  <a:schemeClr val="accent6">
                    <a:lumMod val="50000"/>
                  </a:schemeClr>
                </a:solidFill>
                <a:prstDash val="solid"/>
                <a:miter lim="800000"/>
              </a:ln>
              <a:solidFill>
                <a:srgbClr val="7030A0"/>
              </a:solidFill>
            </a:endParaRPr>
          </a:p>
        </p:txBody>
      </p:sp>
      <p:sp>
        <p:nvSpPr>
          <p:cNvPr id="3" name="Содержимое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pPr algn="l"/>
            <a:r>
              <a:rPr lang="ru-RU" b="0" dirty="0">
                <a:latin typeface="Times New Roman" pitchFamily="18" charset="0"/>
                <a:cs typeface="Times New Roman" pitchFamily="18" charset="0"/>
              </a:rPr>
              <a:t>Для успешного выполнения задач в бою необходимо:</a:t>
            </a:r>
          </a:p>
          <a:p>
            <a:pPr algn="l"/>
            <a:r>
              <a:rPr lang="ru-RU" b="0" dirty="0">
                <a:latin typeface="Times New Roman" pitchFamily="18" charset="0"/>
                <a:cs typeface="Times New Roman" pitchFamily="18" charset="0"/>
              </a:rPr>
              <a:t>- непрерывно наблюдать за полем боя;</a:t>
            </a:r>
          </a:p>
          <a:p>
            <a:pPr algn="l"/>
            <a:r>
              <a:rPr lang="ru-RU" b="0" dirty="0">
                <a:latin typeface="Times New Roman" pitchFamily="18" charset="0"/>
                <a:cs typeface="Times New Roman" pitchFamily="18" charset="0"/>
              </a:rPr>
              <a:t>- быстро и правильно подготавливать данные для стрельбы;</a:t>
            </a:r>
          </a:p>
          <a:p>
            <a:pPr algn="l"/>
            <a:r>
              <a:rPr lang="ru-RU" b="0" dirty="0">
                <a:latin typeface="Times New Roman" pitchFamily="18" charset="0"/>
                <a:cs typeface="Times New Roman" pitchFamily="18" charset="0"/>
              </a:rPr>
              <a:t>- умело вести огонь по всевозможным целям в различных условиях боевой обстановки как днем, так и ночью; для поражения групповых и наиболее важных одиночных целей применять сосредоточенный внезапный огонь;</a:t>
            </a:r>
          </a:p>
          <a:p>
            <a:pPr algn="l"/>
            <a:r>
              <a:rPr lang="ru-RU" b="0" dirty="0">
                <a:latin typeface="Times New Roman" pitchFamily="18" charset="0"/>
                <a:cs typeface="Times New Roman" pitchFamily="18" charset="0"/>
              </a:rPr>
              <a:t>- наблюдать за результатами огня и умело его корректировать;</a:t>
            </a:r>
          </a:p>
          <a:p>
            <a:pPr algn="l"/>
            <a:r>
              <a:rPr lang="ru-RU" b="0" dirty="0">
                <a:latin typeface="Times New Roman" pitchFamily="18" charset="0"/>
                <a:cs typeface="Times New Roman" pitchFamily="18" charset="0"/>
              </a:rPr>
              <a:t>- следить за расходом патронов в бою и принимать меры к своевременному их пополнению.</a:t>
            </a:r>
          </a:p>
          <a:p>
            <a:pPr algn="l"/>
            <a:r>
              <a:rPr lang="ru-RU" b="0" dirty="0" smtClean="0">
                <a:latin typeface="Times New Roman" pitchFamily="18" charset="0"/>
                <a:cs typeface="Times New Roman" pitchFamily="18" charset="0"/>
              </a:rPr>
              <a:t>Наблюдение </a:t>
            </a:r>
            <a:r>
              <a:rPr lang="ru-RU" b="0" dirty="0">
                <a:latin typeface="Times New Roman" pitchFamily="18" charset="0"/>
                <a:cs typeface="Times New Roman" pitchFamily="18" charset="0"/>
              </a:rPr>
              <a:t>за полем боя и </a:t>
            </a:r>
            <a:r>
              <a:rPr lang="ru-RU" b="0" dirty="0" err="1" smtClean="0">
                <a:latin typeface="Times New Roman" pitchFamily="18" charset="0"/>
                <a:cs typeface="Times New Roman" pitchFamily="18" charset="0"/>
              </a:rPr>
              <a:t>целеуказание</a:t>
            </a:r>
            <a:r>
              <a:rPr lang="ru-RU" b="0" dirty="0" smtClean="0">
                <a:latin typeface="Times New Roman" pitchFamily="18" charset="0"/>
                <a:cs typeface="Times New Roman" pitchFamily="18" charset="0"/>
              </a:rPr>
              <a:t>.</a:t>
            </a:r>
            <a:endParaRPr lang="ru-RU" b="0" dirty="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0.wp.com/esprezo.ru/wp-content/uploads/2014/05/triangles-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scene3d>
            <a:camera prst="orthographicFront"/>
            <a:lightRig rig="soft" dir="t"/>
          </a:scene3d>
          <a:sp3d>
            <a:bevelT w="114300" prst="artDeco"/>
          </a:sp3d>
        </p:spPr>
        <p:txBody>
          <a:bodyPr>
            <a:normAutofit fontScale="90000"/>
            <a:scene3d>
              <a:camera prst="orthographicFront"/>
              <a:lightRig rig="soft" dir="t"/>
            </a:scene3d>
            <a:sp3d prstMaterial="softEdge">
              <a:bevelT w="25400" h="25400"/>
            </a:sp3d>
          </a:bodyPr>
          <a:lstStyle/>
          <a:p>
            <a:r>
              <a:rPr lang="ru-RU" sz="660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Выполни задание </a:t>
            </a:r>
            <a:endParaRPr lang="ru-RU" sz="660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sz="2600" dirty="0" smtClean="0">
                <a:latin typeface="Times New Roman" pitchFamily="18" charset="0"/>
                <a:cs typeface="Times New Roman" pitchFamily="18" charset="0"/>
              </a:rPr>
              <a:t>При неполной сборке автомата Калашникова  сначала необходимо проверить заполнен ли магазин патронами.</a:t>
            </a:r>
          </a:p>
          <a:p>
            <a:pPr>
              <a:buNone/>
            </a:pPr>
            <a:r>
              <a:rPr lang="ru-RU" sz="2600" dirty="0" smtClean="0">
                <a:latin typeface="Times New Roman" pitchFamily="18" charset="0"/>
                <a:cs typeface="Times New Roman" pitchFamily="18" charset="0"/>
              </a:rPr>
              <a:t>Если он не заполнен патронами его нужно наполнить (набить)</a:t>
            </a:r>
          </a:p>
          <a:p>
            <a:pPr>
              <a:buNone/>
            </a:pPr>
            <a:r>
              <a:rPr lang="ru-RU" dirty="0" smtClean="0">
                <a:latin typeface="Times New Roman" pitchFamily="18" charset="0"/>
                <a:cs typeface="Times New Roman" pitchFamily="18" charset="0"/>
              </a:rPr>
              <a:t>Вот сейчас мы и попробуем наполнить  (набить) магазин патронами</a:t>
            </a:r>
          </a:p>
          <a:p>
            <a:endParaRPr lang="ru-RU" dirty="0"/>
          </a:p>
        </p:txBody>
      </p:sp>
      <p:pic>
        <p:nvPicPr>
          <p:cNvPr id="6146" name="Picture 2" descr="https://downloader.disk.yandex.ru/preview/0ff53dd343881017dbbd1321c1538a57c8a5ca2a3cb1ae4cec223819d38ded18/5afb50f8/_rMcf7fqCy_NYav_9VV9hUWgldX2KycIMWPaMixsA_z8IMt-wto5gxAhov-AyMEm9D9ea6JPqUWmH5_-yB7D8A%3D%3D?uid=0&amp;filename=DSCN3321.JPG&amp;disposition=inline&amp;hash=&amp;limit=0&amp;content_type=image%2Fjpeg&amp;tknv=v2&amp;size=2048x2048"/>
          <p:cNvPicPr>
            <a:picLocks noChangeAspect="1" noChangeArrowheads="1"/>
          </p:cNvPicPr>
          <p:nvPr/>
        </p:nvPicPr>
        <p:blipFill>
          <a:blip r:embed="rId3" cstate="print"/>
          <a:srcRect/>
          <a:stretch>
            <a:fillRect/>
          </a:stretch>
        </p:blipFill>
        <p:spPr bwMode="auto">
          <a:xfrm>
            <a:off x="4500562" y="4214818"/>
            <a:ext cx="3357586" cy="251819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с учебником </a:t>
            </a:r>
            <a:endParaRPr lang="ru-RU" dirty="0"/>
          </a:p>
        </p:txBody>
      </p:sp>
      <p:sp>
        <p:nvSpPr>
          <p:cNvPr id="3" name="Содержимое 2"/>
          <p:cNvSpPr>
            <a:spLocks noGrp="1"/>
          </p:cNvSpPr>
          <p:nvPr>
            <p:ph idx="1"/>
          </p:nvPr>
        </p:nvSpPr>
        <p:spPr>
          <a:scene3d>
            <a:camera prst="orthographicFront"/>
            <a:lightRig rig="threePt" dir="t"/>
          </a:scene3d>
          <a:sp3d>
            <a:bevelT w="114300" prst="artDeco"/>
          </a:sp3d>
        </p:spPr>
        <p:txBody>
          <a:bodyPr/>
          <a:lstStyle/>
          <a:p>
            <a:pPr>
              <a:buNone/>
            </a:pPr>
            <a:r>
              <a:rPr lang="ru-RU" b="1" dirty="0" smtClean="0">
                <a:latin typeface="Times New Roman" pitchFamily="18" charset="0"/>
                <a:cs typeface="Times New Roman" pitchFamily="18" charset="0"/>
              </a:rPr>
              <a:t>Найти и прочитать</a:t>
            </a:r>
          </a:p>
          <a:p>
            <a:pPr>
              <a:buNone/>
            </a:pPr>
            <a:r>
              <a:rPr lang="ru-RU" b="1" dirty="0" smtClean="0">
                <a:latin typeface="Times New Roman" pitchFamily="18" charset="0"/>
                <a:cs typeface="Times New Roman" pitchFamily="18" charset="0"/>
              </a:rPr>
              <a:t>Стр. 326   параграф 66</a:t>
            </a:r>
          </a:p>
          <a:p>
            <a:pPr>
              <a:buNone/>
            </a:pPr>
            <a:r>
              <a:rPr lang="ru-RU" b="1" dirty="0" smtClean="0">
                <a:latin typeface="Times New Roman" pitchFamily="18" charset="0"/>
                <a:cs typeface="Times New Roman" pitchFamily="18" charset="0"/>
              </a:rPr>
              <a:t>Снаряжение магазина патронами</a:t>
            </a:r>
          </a:p>
        </p:txBody>
      </p:sp>
      <p:pic>
        <p:nvPicPr>
          <p:cNvPr id="68610" name="Picture 2" descr="http://vklasse.org/web/images/uploads/book/83_small1_medium.jpg"/>
          <p:cNvPicPr>
            <a:picLocks noChangeAspect="1" noChangeArrowheads="1"/>
          </p:cNvPicPr>
          <p:nvPr/>
        </p:nvPicPr>
        <p:blipFill>
          <a:blip r:embed="rId2" cstate="print"/>
          <a:srcRect/>
          <a:stretch>
            <a:fillRect/>
          </a:stretch>
        </p:blipFill>
        <p:spPr bwMode="auto">
          <a:xfrm>
            <a:off x="6500826" y="3143248"/>
            <a:ext cx="2262203" cy="35719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orthographicFront"/>
            <a:lightRig rig="threePt" dir="t"/>
          </a:scene3d>
          <a:sp3d>
            <a:bevelT w="114300" prst="artDeco"/>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4400" dirty="0" smtClean="0">
                <a:latin typeface="Times New Roman" pitchFamily="18" charset="0"/>
                <a:cs typeface="Times New Roman" pitchFamily="18" charset="0"/>
              </a:rPr>
              <a:t>Выводы.</a:t>
            </a:r>
            <a:r>
              <a:rPr lang="ru-RU" sz="4400" dirty="0" smtClean="0"/>
              <a:t> </a:t>
            </a:r>
            <a:br>
              <a:rPr lang="ru-RU" sz="4400" dirty="0" smtClean="0"/>
            </a:br>
            <a:endParaRPr lang="ru-RU" sz="4400" dirty="0"/>
          </a:p>
        </p:txBody>
      </p:sp>
      <p:sp>
        <p:nvSpPr>
          <p:cNvPr id="3" name="Содержимое 2"/>
          <p:cNvSpPr>
            <a:spLocks noGrp="1"/>
          </p:cNvSpPr>
          <p:nvPr>
            <p:ph idx="1"/>
          </p:nvPr>
        </p:nvSpPr>
        <p:spPr/>
        <p:txBody>
          <a:bodyPr>
            <a:normAutofit fontScale="85000" lnSpcReduction="10000"/>
          </a:bodyPr>
          <a:lstStyle/>
          <a:p>
            <a:pPr>
              <a:buNone/>
            </a:pPr>
            <a:r>
              <a:rPr lang="ru-RU" dirty="0"/>
              <a:t> </a:t>
            </a:r>
          </a:p>
          <a:p>
            <a:pPr lvl="0" algn="l">
              <a:buFont typeface="Wingdings" pitchFamily="2" charset="2"/>
              <a:buChar char="Ø"/>
            </a:pPr>
            <a:r>
              <a:rPr lang="ru-RU" dirty="0">
                <a:latin typeface="Times New Roman" pitchFamily="18" charset="0"/>
                <a:cs typeface="Times New Roman" pitchFamily="18" charset="0"/>
              </a:rPr>
              <a:t>Стрельба из автомата может вестись из различных положений </a:t>
            </a:r>
            <a:r>
              <a:rPr lang="ru-RU" dirty="0" smtClean="0">
                <a:latin typeface="Times New Roman" pitchFamily="18" charset="0"/>
                <a:cs typeface="Times New Roman" pitchFamily="18" charset="0"/>
              </a:rPr>
              <a:t>(изготовок) и </a:t>
            </a:r>
            <a:r>
              <a:rPr lang="ru-RU" dirty="0">
                <a:latin typeface="Times New Roman" pitchFamily="18" charset="0"/>
                <a:cs typeface="Times New Roman" pitchFamily="18" charset="0"/>
              </a:rPr>
              <a:t>с любого места. </a:t>
            </a:r>
          </a:p>
          <a:p>
            <a:pPr lvl="0" algn="l">
              <a:buFont typeface="Wingdings" pitchFamily="2" charset="2"/>
              <a:buChar char="Ø"/>
            </a:pPr>
            <a:r>
              <a:rPr lang="ru-RU" dirty="0">
                <a:latin typeface="Times New Roman" pitchFamily="18" charset="0"/>
                <a:cs typeface="Times New Roman" pitchFamily="18" charset="0"/>
              </a:rPr>
              <a:t>В боевых условиях место для стрельбы автоматчик занимает и оборудует по командам командира отделения или в отдельных случаях самостоятельно. </a:t>
            </a:r>
          </a:p>
          <a:p>
            <a:pPr lvl="0" algn="l">
              <a:buFont typeface="Wingdings" pitchFamily="2" charset="2"/>
              <a:buChar char="Ø"/>
            </a:pPr>
            <a:r>
              <a:rPr lang="ru-RU" dirty="0">
                <a:latin typeface="Times New Roman" pitchFamily="18" charset="0"/>
                <a:cs typeface="Times New Roman" pitchFamily="18" charset="0"/>
              </a:rPr>
              <a:t>Для стрельбы из автомата Калашникова выбирается такое место, которое обеспечивает наилучший обзор и обстрел, а также укрывает стрелка. </a:t>
            </a:r>
          </a:p>
          <a:p>
            <a:pPr lvl="0" algn="l">
              <a:buFont typeface="Wingdings" pitchFamily="2" charset="2"/>
              <a:buChar char="Ø"/>
            </a:pPr>
            <a:r>
              <a:rPr lang="ru-RU" dirty="0">
                <a:latin typeface="Times New Roman" pitchFamily="18" charset="0"/>
                <a:cs typeface="Times New Roman" pitchFamily="18" charset="0"/>
              </a:rPr>
              <a:t>Автоматчик должен в совершенстве освоить приёмы стрельбы из автомата. </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i="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выстрел</a:t>
            </a:r>
            <a:endParaRPr lang="ru-RU" i="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Содержимое 3" descr="hello_html_a7bb2a2.jpg"/>
          <p:cNvPicPr>
            <a:picLocks noGrp="1"/>
          </p:cNvPicPr>
          <p:nvPr>
            <p:ph idx="1"/>
          </p:nvPr>
        </p:nvPicPr>
        <p:blipFill>
          <a:blip r:embed="rId2" cstate="print"/>
          <a:stretch>
            <a:fillRect/>
          </a:stretch>
        </p:blipFill>
        <p:spPr bwMode="auto">
          <a:xfrm>
            <a:off x="2009529" y="1554163"/>
            <a:ext cx="5277342"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20"/>
          </a:xfrm>
        </p:spPr>
        <p:txBody>
          <a:bodyPr>
            <a:normAutofit fontScale="90000"/>
          </a:bodyPr>
          <a:lstStyle/>
          <a:p>
            <a:r>
              <a:rPr lang="ru-RU" sz="2700" dirty="0" smtClean="0">
                <a:solidFill>
                  <a:srgbClr val="00B050"/>
                </a:solidFill>
              </a:rPr>
              <a:t/>
            </a:r>
            <a:br>
              <a:rPr lang="ru-RU" sz="2700" dirty="0" smtClean="0">
                <a:solidFill>
                  <a:srgbClr val="00B050"/>
                </a:solidFill>
              </a:rPr>
            </a:br>
            <a:r>
              <a:rPr lang="ru-RU" sz="2700" dirty="0" smtClean="0">
                <a:solidFill>
                  <a:srgbClr val="00B050"/>
                </a:solidFill>
              </a:rPr>
              <a:t/>
            </a:r>
            <a:br>
              <a:rPr lang="ru-RU" sz="2700" dirty="0" smtClean="0">
                <a:solidFill>
                  <a:srgbClr val="00B050"/>
                </a:solidFill>
              </a:rPr>
            </a:br>
            <a:r>
              <a:rPr lang="ru-RU" sz="2700" dirty="0" smtClean="0">
                <a:solidFill>
                  <a:srgbClr val="00B050"/>
                </a:solidFill>
              </a:rPr>
              <a:t/>
            </a:r>
            <a:br>
              <a:rPr lang="ru-RU" sz="2700" dirty="0" smtClean="0">
                <a:solidFill>
                  <a:srgbClr val="00B050"/>
                </a:solidFill>
              </a:rPr>
            </a:br>
            <a:r>
              <a:rPr lang="ru-RU" sz="2700" dirty="0" smtClean="0">
                <a:solidFill>
                  <a:srgbClr val="241E92"/>
                </a:solidFill>
              </a:rPr>
              <a:t>Вот заканчивается </a:t>
            </a:r>
            <a:r>
              <a:rPr lang="ru-RU" sz="2700" dirty="0">
                <a:solidFill>
                  <a:srgbClr val="241E92"/>
                </a:solidFill>
              </a:rPr>
              <a:t>урок,</a:t>
            </a:r>
            <a:br>
              <a:rPr lang="ru-RU" sz="2700" dirty="0">
                <a:solidFill>
                  <a:srgbClr val="241E92"/>
                </a:solidFill>
              </a:rPr>
            </a:br>
            <a:r>
              <a:rPr lang="ru-RU" sz="2700" dirty="0">
                <a:solidFill>
                  <a:srgbClr val="241E92"/>
                </a:solidFill>
              </a:rPr>
              <a:t>Подведём сейчас итог,</a:t>
            </a:r>
            <a:br>
              <a:rPr lang="ru-RU" sz="2700" dirty="0">
                <a:solidFill>
                  <a:srgbClr val="241E92"/>
                </a:solidFill>
              </a:rPr>
            </a:br>
            <a:r>
              <a:rPr lang="ru-RU" sz="2700" dirty="0">
                <a:solidFill>
                  <a:srgbClr val="241E92"/>
                </a:solidFill>
              </a:rPr>
              <a:t>Мы много вспомнили, друзья,</a:t>
            </a:r>
            <a:br>
              <a:rPr lang="ru-RU" sz="2700" dirty="0">
                <a:solidFill>
                  <a:srgbClr val="241E92"/>
                </a:solidFill>
              </a:rPr>
            </a:br>
            <a:r>
              <a:rPr lang="ru-RU" sz="2700" dirty="0">
                <a:solidFill>
                  <a:srgbClr val="241E92"/>
                </a:solidFill>
              </a:rPr>
              <a:t>Без этого никак нельзя.</a:t>
            </a:r>
            <a:br>
              <a:rPr lang="ru-RU" sz="2700" dirty="0">
                <a:solidFill>
                  <a:srgbClr val="241E92"/>
                </a:solidFill>
              </a:rPr>
            </a:br>
            <a:r>
              <a:rPr lang="ru-RU" sz="2700" dirty="0" smtClean="0">
                <a:solidFill>
                  <a:srgbClr val="241E92"/>
                </a:solidFill>
              </a:rPr>
              <a:t>Знания мы получили </a:t>
            </a:r>
            <a:r>
              <a:rPr lang="ru-RU" sz="2700" dirty="0">
                <a:solidFill>
                  <a:srgbClr val="241E92"/>
                </a:solidFill>
              </a:rPr>
              <a:t/>
            </a:r>
            <a:br>
              <a:rPr lang="ru-RU" sz="2700" dirty="0">
                <a:solidFill>
                  <a:srgbClr val="241E92"/>
                </a:solidFill>
              </a:rPr>
            </a:br>
            <a:r>
              <a:rPr lang="ru-RU" sz="2700" dirty="0">
                <a:solidFill>
                  <a:srgbClr val="241E92"/>
                </a:solidFill>
              </a:rPr>
              <a:t>На практике все </a:t>
            </a:r>
            <a:r>
              <a:rPr lang="ru-RU" sz="2700" dirty="0" smtClean="0">
                <a:solidFill>
                  <a:srgbClr val="241E92"/>
                </a:solidFill>
              </a:rPr>
              <a:t>применили</a:t>
            </a:r>
            <a:r>
              <a:rPr lang="ru-RU" sz="2700" dirty="0">
                <a:solidFill>
                  <a:srgbClr val="241E92"/>
                </a:solidFill>
              </a:rPr>
              <a:t/>
            </a:r>
            <a:br>
              <a:rPr lang="ru-RU" sz="2700" dirty="0">
                <a:solidFill>
                  <a:srgbClr val="241E92"/>
                </a:solidFill>
              </a:rPr>
            </a:br>
            <a:r>
              <a:rPr lang="ru-RU" sz="2700" dirty="0">
                <a:solidFill>
                  <a:srgbClr val="241E92"/>
                </a:solidFill>
              </a:rPr>
              <a:t>А теперь, внимание,</a:t>
            </a:r>
            <a:br>
              <a:rPr lang="ru-RU" sz="2700" dirty="0">
                <a:solidFill>
                  <a:srgbClr val="241E92"/>
                </a:solidFill>
              </a:rPr>
            </a:br>
            <a:r>
              <a:rPr lang="ru-RU" sz="2700" dirty="0">
                <a:solidFill>
                  <a:srgbClr val="241E92"/>
                </a:solidFill>
              </a:rPr>
              <a:t>Домашнее задание</a:t>
            </a:r>
            <a:r>
              <a:rPr lang="ru-RU" sz="2700" dirty="0" smtClean="0">
                <a:solidFill>
                  <a:srgbClr val="241E92"/>
                </a:solidFill>
              </a:rPr>
              <a:t>:</a:t>
            </a:r>
            <a:r>
              <a:rPr lang="ru-RU" sz="3100" dirty="0" smtClean="0"/>
              <a:t/>
            </a:r>
            <a:br>
              <a:rPr lang="ru-RU" sz="3100" dirty="0" smtClean="0"/>
            </a:br>
            <a:r>
              <a:rPr lang="ru-RU" sz="3100" dirty="0"/>
              <a:t/>
            </a:r>
            <a:br>
              <a:rPr lang="ru-RU" sz="3100" dirty="0"/>
            </a:br>
            <a:r>
              <a:rPr lang="ru-RU" sz="3100" dirty="0">
                <a:solidFill>
                  <a:srgbClr val="0070C0"/>
                </a:solidFill>
              </a:rPr>
              <a:t>Подготовить к пересказу §66 «Приёмы и правила стрельбы из автомата»; выполнить задания 1 и 2 (рубрика «Задания», с. 328</a:t>
            </a:r>
            <a:r>
              <a:rPr lang="ru-RU" sz="3100" dirty="0" smtClean="0">
                <a:solidFill>
                  <a:srgbClr val="0070C0"/>
                </a:solidFill>
              </a:rPr>
              <a:t>)</a:t>
            </a:r>
            <a:br>
              <a:rPr lang="ru-RU" sz="3100" dirty="0" smtClean="0">
                <a:solidFill>
                  <a:srgbClr val="0070C0"/>
                </a:solidFill>
              </a:rPr>
            </a:br>
            <a:r>
              <a:rPr lang="ru-RU" sz="3100" dirty="0" smtClean="0">
                <a:solidFill>
                  <a:srgbClr val="0070C0"/>
                </a:solidFill>
              </a:rPr>
              <a:t>(</a:t>
            </a:r>
            <a:r>
              <a:rPr lang="ru-RU" sz="3100" dirty="0" err="1" smtClean="0">
                <a:solidFill>
                  <a:srgbClr val="FF0000"/>
                </a:solidFill>
              </a:rPr>
              <a:t>Жадан</a:t>
            </a:r>
            <a:r>
              <a:rPr lang="ru-RU" sz="3100" dirty="0" smtClean="0">
                <a:solidFill>
                  <a:srgbClr val="FF0000"/>
                </a:solidFill>
              </a:rPr>
              <a:t> М., Мирошников Д., Алиев В. выполняют задания  2 ; </a:t>
            </a:r>
            <a:br>
              <a:rPr lang="ru-RU" sz="3100" dirty="0" smtClean="0">
                <a:solidFill>
                  <a:srgbClr val="FF0000"/>
                </a:solidFill>
              </a:rPr>
            </a:br>
            <a:r>
              <a:rPr lang="ru-RU" sz="3100" dirty="0" smtClean="0">
                <a:solidFill>
                  <a:srgbClr val="FF0000"/>
                </a:solidFill>
              </a:rPr>
              <a:t>остальные только 1)</a:t>
            </a:r>
            <a:r>
              <a:rPr lang="ru-RU" dirty="0">
                <a:solidFill>
                  <a:srgbClr val="0070C0"/>
                </a:solidFill>
              </a:rPr>
              <a:t/>
            </a:r>
            <a:br>
              <a:rPr lang="ru-RU" dirty="0">
                <a:solidFill>
                  <a:srgbClr val="0070C0"/>
                </a:solidFill>
              </a:rPr>
            </a:br>
            <a:endParaRPr lang="ru-RU" dirty="0">
              <a:solidFill>
                <a:srgbClr val="0070C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0.wp.com/esprezo.ru/wp-content/uploads/2014/05/triangles-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57200" y="274638"/>
            <a:ext cx="8229600" cy="1296974"/>
          </a:xfrm>
        </p:spPr>
        <p:txBody>
          <a:bodyPr/>
          <a:lstStyle/>
          <a:p>
            <a:endParaRPr lang="ru-RU" dirty="0"/>
          </a:p>
        </p:txBody>
      </p:sp>
      <p:sp>
        <p:nvSpPr>
          <p:cNvPr id="3" name="Содержимое 2"/>
          <p:cNvSpPr>
            <a:spLocks noGrp="1"/>
          </p:cNvSpPr>
          <p:nvPr>
            <p:ph idx="1"/>
          </p:nvPr>
        </p:nvSpPr>
        <p:spPr/>
        <p:txBody>
          <a:bodyPr>
            <a:normAutofit fontScale="70000" lnSpcReduction="20000"/>
          </a:bodyPr>
          <a:lstStyle/>
          <a:p>
            <a:endParaRPr lang="ru-RU" dirty="0" smtClean="0"/>
          </a:p>
          <a:p>
            <a:endParaRPr lang="ru-RU" dirty="0" smtClean="0"/>
          </a:p>
          <a:p>
            <a:pPr>
              <a:buNone/>
            </a:pPr>
            <a:r>
              <a:rPr lang="ru-RU" b="1" dirty="0" smtClean="0">
                <a:latin typeface="Times New Roman" pitchFamily="18" charset="0"/>
                <a:cs typeface="Times New Roman" pitchFamily="18" charset="0"/>
              </a:rPr>
              <a:t>Вот </a:t>
            </a:r>
            <a:r>
              <a:rPr lang="ru-RU" b="1" dirty="0">
                <a:latin typeface="Times New Roman" pitchFamily="18" charset="0"/>
                <a:cs typeface="Times New Roman" pitchFamily="18" charset="0"/>
              </a:rPr>
              <a:t>звонок нам дал сигнал:</a:t>
            </a:r>
          </a:p>
          <a:p>
            <a:pPr>
              <a:buNone/>
            </a:pPr>
            <a:r>
              <a:rPr lang="ru-RU" b="1" dirty="0">
                <a:latin typeface="Times New Roman" pitchFamily="18" charset="0"/>
                <a:cs typeface="Times New Roman" pitchFamily="18" charset="0"/>
              </a:rPr>
              <a:t>поработать час настал.</a:t>
            </a:r>
          </a:p>
          <a:p>
            <a:pPr>
              <a:buNone/>
            </a:pPr>
            <a:r>
              <a:rPr lang="ru-RU" b="1" dirty="0">
                <a:latin typeface="Times New Roman" pitchFamily="18" charset="0"/>
                <a:cs typeface="Times New Roman" pitchFamily="18" charset="0"/>
              </a:rPr>
              <a:t>Так что время не теряем</a:t>
            </a:r>
          </a:p>
          <a:p>
            <a:pPr>
              <a:buNone/>
            </a:pPr>
            <a:r>
              <a:rPr lang="ru-RU" b="1" dirty="0">
                <a:latin typeface="Times New Roman" pitchFamily="18" charset="0"/>
                <a:cs typeface="Times New Roman" pitchFamily="18" charset="0"/>
              </a:rPr>
              <a:t>И работать начинаем</a:t>
            </a:r>
          </a:p>
          <a:p>
            <a:pPr>
              <a:buNone/>
            </a:pPr>
            <a:r>
              <a:rPr lang="ru-RU" b="1" dirty="0">
                <a:latin typeface="Times New Roman" pitchFamily="18" charset="0"/>
                <a:cs typeface="Times New Roman" pitchFamily="18" charset="0"/>
              </a:rPr>
              <a:t>В класс пришел не хмурь лица</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a:p>
            <a:pPr>
              <a:buNone/>
            </a:pPr>
            <a:r>
              <a:rPr lang="ru-RU" b="1" dirty="0">
                <a:latin typeface="Times New Roman" pitchFamily="18" charset="0"/>
                <a:cs typeface="Times New Roman" pitchFamily="18" charset="0"/>
              </a:rPr>
              <a:t>Будь веселым до конца,</a:t>
            </a:r>
          </a:p>
          <a:p>
            <a:pPr>
              <a:buNone/>
            </a:pPr>
            <a:r>
              <a:rPr lang="ru-RU" b="1" dirty="0">
                <a:latin typeface="Times New Roman" pitchFamily="18" charset="0"/>
                <a:cs typeface="Times New Roman" pitchFamily="18" charset="0"/>
              </a:rPr>
              <a:t>Не ленитесь, улыбайтесь,</a:t>
            </a:r>
          </a:p>
          <a:p>
            <a:pPr>
              <a:buNone/>
            </a:pPr>
            <a:r>
              <a:rPr lang="ru-RU" b="1" dirty="0">
                <a:latin typeface="Times New Roman" pitchFamily="18" charset="0"/>
                <a:cs typeface="Times New Roman" pitchFamily="18" charset="0"/>
              </a:rPr>
              <a:t>Всем законам подчиняйтесь,</a:t>
            </a:r>
          </a:p>
          <a:p>
            <a:pPr>
              <a:buNone/>
            </a:pPr>
            <a:r>
              <a:rPr lang="ru-RU" b="1" dirty="0">
                <a:latin typeface="Times New Roman" pitchFamily="18" charset="0"/>
                <a:cs typeface="Times New Roman" pitchFamily="18" charset="0"/>
              </a:rPr>
              <a:t>А закон у нас такой:</a:t>
            </a:r>
          </a:p>
          <a:p>
            <a:pPr>
              <a:buNone/>
            </a:pPr>
            <a:r>
              <a:rPr lang="ru-RU" b="1" dirty="0">
                <a:latin typeface="Times New Roman" pitchFamily="18" charset="0"/>
                <a:cs typeface="Times New Roman" pitchFamily="18" charset="0"/>
              </a:rPr>
              <a:t>Все, что надо, под рукой.</a:t>
            </a:r>
          </a:p>
          <a:p>
            <a:endParaRPr lang="ru-RU" dirty="0"/>
          </a:p>
        </p:txBody>
      </p:sp>
      <p:pic>
        <p:nvPicPr>
          <p:cNvPr id="14338" name="Picture 2" descr="https://prikolnye-kartinki.ru/img/picture/Jul/21/f28298535262960bec959d79c7da5ae1/7.jpg"/>
          <p:cNvPicPr>
            <a:picLocks noChangeAspect="1" noChangeArrowheads="1"/>
          </p:cNvPicPr>
          <p:nvPr/>
        </p:nvPicPr>
        <p:blipFill>
          <a:blip r:embed="rId3" cstate="print"/>
          <a:srcRect/>
          <a:stretch>
            <a:fillRect/>
          </a:stretch>
        </p:blipFill>
        <p:spPr bwMode="auto">
          <a:xfrm flipH="1">
            <a:off x="4643438" y="1285860"/>
            <a:ext cx="4202839" cy="431958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5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Критерии  оценивания </a:t>
            </a:r>
            <a:endParaRPr lang="ru-RU" sz="5400" dirty="0"/>
          </a:p>
        </p:txBody>
      </p:sp>
      <p:sp>
        <p:nvSpPr>
          <p:cNvPr id="2" name="Содержимое 1"/>
          <p:cNvSpPr>
            <a:spLocks noGrp="1"/>
          </p:cNvSpPr>
          <p:nvPr>
            <p:ph idx="1"/>
          </p:nvPr>
        </p:nvSpPr>
        <p:spPr/>
        <p:txBody>
          <a:bodyPr>
            <a:normAutofit fontScale="70000" lnSpcReduction="20000"/>
          </a:bodyPr>
          <a:lstStyle/>
          <a:p>
            <a:r>
              <a:rPr lang="ru-RU" sz="2900" dirty="0" smtClean="0">
                <a:solidFill>
                  <a:srgbClr val="FF0000"/>
                </a:solidFill>
                <a:latin typeface="Times New Roman" pitchFamily="18" charset="0"/>
                <a:cs typeface="Times New Roman" pitchFamily="18" charset="0"/>
              </a:rPr>
              <a:t>Оценка "5</a:t>
            </a:r>
            <a:r>
              <a:rPr lang="ru-RU" sz="2900" dirty="0" smtClean="0">
                <a:latin typeface="Times New Roman" pitchFamily="18" charset="0"/>
                <a:cs typeface="Times New Roman" pitchFamily="18" charset="0"/>
              </a:rPr>
              <a:t> баллов" ("отлично") - обучаемый полностью усвоил весь материал учебной программы, самостоятельно и уверенно применяет полученные знания при безупречном выполнении практических заданий, соблюдает требования техники безопасности.</a:t>
            </a:r>
          </a:p>
          <a:p>
            <a:r>
              <a:rPr lang="ru-RU" sz="2900" dirty="0" smtClean="0">
                <a:latin typeface="Times New Roman" pitchFamily="18" charset="0"/>
                <a:cs typeface="Times New Roman" pitchFamily="18" charset="0"/>
              </a:rPr>
              <a:t/>
            </a:r>
            <a:br>
              <a:rPr lang="ru-RU" sz="2900" dirty="0" smtClean="0">
                <a:latin typeface="Times New Roman" pitchFamily="18" charset="0"/>
                <a:cs typeface="Times New Roman" pitchFamily="18" charset="0"/>
              </a:rPr>
            </a:br>
            <a:r>
              <a:rPr lang="ru-RU" sz="2900" dirty="0" smtClean="0">
                <a:solidFill>
                  <a:srgbClr val="FF0000"/>
                </a:solidFill>
                <a:latin typeface="Times New Roman" pitchFamily="18" charset="0"/>
                <a:cs typeface="Times New Roman" pitchFamily="18" charset="0"/>
              </a:rPr>
              <a:t>Оценка "4 балла</a:t>
            </a:r>
            <a:r>
              <a:rPr lang="ru-RU" sz="2900" dirty="0" smtClean="0">
                <a:latin typeface="Times New Roman" pitchFamily="18" charset="0"/>
                <a:cs typeface="Times New Roman" pitchFamily="18" charset="0"/>
              </a:rPr>
              <a:t>" ("хорошо") - твердо усвоен основной материал, ответы удовлетворяют требованиям, установленным для оценки "отлично", но при этом спасатель допускает одну негрубую ошибку, делает несущественные пропуски при изложении фактического материала, полученные знания свободно применяет на практике.</a:t>
            </a:r>
          </a:p>
          <a:p>
            <a:r>
              <a:rPr lang="ru-RU" sz="2900" dirty="0" smtClean="0">
                <a:latin typeface="Times New Roman" pitchFamily="18" charset="0"/>
                <a:cs typeface="Times New Roman" pitchFamily="18" charset="0"/>
              </a:rPr>
              <a:t> </a:t>
            </a:r>
          </a:p>
          <a:p>
            <a:r>
              <a:rPr lang="ru-RU" sz="2900" dirty="0" smtClean="0">
                <a:solidFill>
                  <a:srgbClr val="FF0000"/>
                </a:solidFill>
                <a:latin typeface="Times New Roman" pitchFamily="18" charset="0"/>
                <a:cs typeface="Times New Roman" pitchFamily="18" charset="0"/>
              </a:rPr>
              <a:t>Оценка "3 балла</a:t>
            </a:r>
            <a:r>
              <a:rPr lang="ru-RU" sz="2900" dirty="0" smtClean="0">
                <a:latin typeface="Times New Roman" pitchFamily="18" charset="0"/>
                <a:cs typeface="Times New Roman" pitchFamily="18" charset="0"/>
              </a:rPr>
              <a:t>" ("удовлетворительно") - обучаемый знает и понимает основной материал учебной программы, основные темы, но в усвоении материала имеются пробелы. Излагает его упрощенно, с небольшими ошибками и затруднениями. Выполняет производственные задания с недочетами, иногда с браком.</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0.wp.com/esprezo.ru/wp-content/uploads/2014/05/triangles-1.jpg"/>
          <p:cNvPicPr>
            <a:picLocks noChangeAspect="1" noChangeArrowheads="1"/>
          </p:cNvPicPr>
          <p:nvPr/>
        </p:nvPicPr>
        <p:blipFill>
          <a:blip r:embed="rId2" cstate="print"/>
          <a:srcRect/>
          <a:stretch>
            <a:fillRect/>
          </a:stretch>
        </p:blipFill>
        <p:spPr bwMode="auto">
          <a:xfrm>
            <a:off x="-142908" y="-1"/>
            <a:ext cx="9286908" cy="6858001"/>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solidFill>
                  <a:srgbClr val="FF0000"/>
                </a:solidFill>
              </a:rPr>
              <a:t>Проверка домашнего задания </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r>
              <a:rPr lang="ru-RU" i="0" dirty="0" smtClean="0"/>
              <a:t> </a:t>
            </a:r>
            <a:r>
              <a:rPr lang="ru-RU" b="1" i="0" dirty="0" smtClean="0">
                <a:solidFill>
                  <a:schemeClr val="tx1"/>
                </a:solidFill>
                <a:latin typeface="Times New Roman" pitchFamily="18" charset="0"/>
                <a:cs typeface="Times New Roman" pitchFamily="18" charset="0"/>
              </a:rPr>
              <a:t>Почему не рекомендуется и даже вредна частая разборка автомата Калашникова? </a:t>
            </a:r>
          </a:p>
          <a:p>
            <a:endParaRPr lang="ru-RU" dirty="0"/>
          </a:p>
        </p:txBody>
      </p:sp>
      <p:pic>
        <p:nvPicPr>
          <p:cNvPr id="11265" name="Picture 1"/>
          <p:cNvPicPr>
            <a:picLocks noChangeAspect="1" noChangeArrowheads="1"/>
          </p:cNvPicPr>
          <p:nvPr/>
        </p:nvPicPr>
        <p:blipFill>
          <a:blip r:embed="rId3" cstate="print"/>
          <a:srcRect/>
          <a:stretch>
            <a:fillRect/>
          </a:stretch>
        </p:blipFill>
        <p:spPr bwMode="auto">
          <a:xfrm rot="10021357" flipV="1">
            <a:off x="859979" y="2728869"/>
            <a:ext cx="3870723" cy="2902459"/>
          </a:xfrm>
          <a:prstGeom prst="ellipse">
            <a:avLst/>
          </a:prstGeom>
          <a:ln>
            <a:solidFill>
              <a:srgbClr val="FF0000"/>
            </a:solidFill>
          </a:ln>
          <a:effectLst>
            <a:softEdge rad="112500"/>
          </a:effectLst>
          <a:scene3d>
            <a:camera prst="orthographicFront"/>
            <a:lightRig rig="threePt" dir="t"/>
          </a:scene3d>
          <a:sp3d>
            <a:bevelT/>
          </a:sp3d>
        </p:spPr>
      </p:pic>
      <p:pic>
        <p:nvPicPr>
          <p:cNvPr id="11266" name="Picture 2"/>
          <p:cNvPicPr>
            <a:picLocks noChangeAspect="1" noChangeArrowheads="1"/>
          </p:cNvPicPr>
          <p:nvPr/>
        </p:nvPicPr>
        <p:blipFill>
          <a:blip r:embed="rId4" cstate="print"/>
          <a:srcRect/>
          <a:stretch>
            <a:fillRect/>
          </a:stretch>
        </p:blipFill>
        <p:spPr bwMode="auto">
          <a:xfrm rot="1794343">
            <a:off x="5063896" y="2797682"/>
            <a:ext cx="3641719" cy="2731144"/>
          </a:xfrm>
          <a:prstGeom prst="ellipse">
            <a:avLst/>
          </a:prstGeom>
          <a:ln>
            <a:solidFill>
              <a:srgbClr val="FF0000"/>
            </a:solidFill>
          </a:ln>
          <a:effectLst>
            <a:softEdge rad="112500"/>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0.wp.com/esprezo.ru/wp-content/uploads/2014/05/triangles-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solidFill>
                  <a:srgbClr val="FF0000"/>
                </a:solidFill>
              </a:rPr>
              <a:t>Проверка домашнего задания </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lvl="0">
              <a:buNone/>
            </a:pPr>
            <a:r>
              <a:rPr lang="ru-RU" b="1" i="0" dirty="0" smtClean="0">
                <a:solidFill>
                  <a:schemeClr val="tx1"/>
                </a:solidFill>
                <a:latin typeface="Times New Roman" pitchFamily="18" charset="0"/>
                <a:cs typeface="Times New Roman" pitchFamily="18" charset="0"/>
              </a:rPr>
              <a:t> В каких случаях проводится полная разборка автомата Калашникова? </a:t>
            </a:r>
          </a:p>
          <a:p>
            <a:r>
              <a:rPr lang="ru-RU" i="0" dirty="0" smtClean="0">
                <a:solidFill>
                  <a:schemeClr val="tx1"/>
                </a:solidFill>
              </a:rPr>
              <a:t> </a:t>
            </a:r>
          </a:p>
          <a:p>
            <a:endParaRPr lang="ru-RU" dirty="0"/>
          </a:p>
        </p:txBody>
      </p:sp>
      <p:pic>
        <p:nvPicPr>
          <p:cNvPr id="10241" name="Picture 1"/>
          <p:cNvPicPr>
            <a:picLocks noChangeAspect="1" noChangeArrowheads="1"/>
          </p:cNvPicPr>
          <p:nvPr/>
        </p:nvPicPr>
        <p:blipFill>
          <a:blip r:embed="rId3" cstate="print"/>
          <a:srcRect/>
          <a:stretch>
            <a:fillRect/>
          </a:stretch>
        </p:blipFill>
        <p:spPr bwMode="auto">
          <a:xfrm>
            <a:off x="357158" y="2857496"/>
            <a:ext cx="3757272" cy="2817804"/>
          </a:xfrm>
          <a:prstGeom prst="rect">
            <a:avLst/>
          </a:prstGeom>
          <a:noFill/>
          <a:ln w="9525">
            <a:solidFill>
              <a:srgbClr val="6934EC"/>
            </a:solidFill>
            <a:miter lim="800000"/>
            <a:headEnd/>
            <a:tailEnd/>
          </a:ln>
          <a:effectLst/>
          <a:scene3d>
            <a:camera prst="orthographicFront"/>
            <a:lightRig rig="threePt" dir="t"/>
          </a:scene3d>
          <a:sp3d>
            <a:bevelT w="114300" prst="artDeco"/>
          </a:sp3d>
        </p:spPr>
      </p:pic>
      <p:pic>
        <p:nvPicPr>
          <p:cNvPr id="10243" name="Picture 3"/>
          <p:cNvPicPr>
            <a:picLocks noChangeAspect="1" noChangeArrowheads="1"/>
          </p:cNvPicPr>
          <p:nvPr/>
        </p:nvPicPr>
        <p:blipFill>
          <a:blip r:embed="rId4" cstate="print"/>
          <a:srcRect/>
          <a:stretch>
            <a:fillRect/>
          </a:stretch>
        </p:blipFill>
        <p:spPr bwMode="auto">
          <a:xfrm>
            <a:off x="4714876" y="2643182"/>
            <a:ext cx="3905485" cy="2928958"/>
          </a:xfrm>
          <a:prstGeom prst="rect">
            <a:avLst/>
          </a:prstGeom>
          <a:noFill/>
          <a:ln w="9525">
            <a:solidFill>
              <a:srgbClr val="6934EC"/>
            </a:solidFill>
            <a:miter lim="800000"/>
            <a:headEnd/>
            <a:tailEnd/>
          </a:ln>
          <a:effectLst/>
          <a:scene3d>
            <a:camera prst="orthographicFront"/>
            <a:lightRig rig="threePt" dir="t"/>
          </a:scene3d>
          <a:sp3d>
            <a:bevelT w="114300" prst="artDeco"/>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0.wp.com/esprezo.ru/wp-content/uploads/2014/05/triangles-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57200" y="274638"/>
            <a:ext cx="8229600" cy="5654692"/>
          </a:xfrm>
        </p:spPr>
        <p:txBody>
          <a:bodyPr>
            <a:normAutofit/>
          </a:bodyPr>
          <a:lstStyle/>
          <a:p>
            <a:r>
              <a:rPr lang="ru-RU" dirty="0" smtClean="0">
                <a:solidFill>
                  <a:srgbClr val="FF0000"/>
                </a:solidFill>
              </a:rPr>
              <a:t>Проверка домашнего задания</a:t>
            </a:r>
            <a:br>
              <a:rPr lang="ru-RU" dirty="0" smtClean="0">
                <a:solidFill>
                  <a:srgbClr val="FF0000"/>
                </a:solidFill>
              </a:rPr>
            </a:br>
            <a:r>
              <a:rPr lang="ru-RU" dirty="0" smtClean="0">
                <a:solidFill>
                  <a:srgbClr val="FF0000"/>
                </a:solidFill>
              </a:rPr>
              <a:t/>
            </a:r>
            <a:br>
              <a:rPr lang="ru-RU" dirty="0" smtClean="0">
                <a:solidFill>
                  <a:srgbClr val="FF0000"/>
                </a:solidFill>
              </a:rPr>
            </a:br>
            <a:r>
              <a:rPr lang="ru-RU" dirty="0" smtClean="0"/>
              <a:t/>
            </a:r>
            <a:br>
              <a:rPr lang="ru-RU" dirty="0" smtClean="0"/>
            </a:br>
            <a:endParaRPr lang="ru-RU" dirty="0"/>
          </a:p>
        </p:txBody>
      </p:sp>
      <p:sp>
        <p:nvSpPr>
          <p:cNvPr id="3" name="Прямоугольник 2"/>
          <p:cNvSpPr/>
          <p:nvPr/>
        </p:nvSpPr>
        <p:spPr>
          <a:xfrm>
            <a:off x="285720" y="3357562"/>
            <a:ext cx="8501122" cy="1077218"/>
          </a:xfrm>
          <a:prstGeom prst="rect">
            <a:avLst/>
          </a:prstGeom>
          <a:noFill/>
        </p:spPr>
        <p:txBody>
          <a:bodyPr wrap="square" lIns="91440" tIns="45720" rIns="91440" bIns="45720">
            <a:spAutoFit/>
          </a:bodyPr>
          <a:lstStyle/>
          <a:p>
            <a:pPr algn="ctr"/>
            <a:r>
              <a:rPr lang="ru-RU"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Написать порядок  неполной разборки автомата  Калашникова</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 name="Picture 1"/>
          <p:cNvPicPr>
            <a:picLocks noChangeAspect="1" noChangeArrowheads="1"/>
          </p:cNvPicPr>
          <p:nvPr/>
        </p:nvPicPr>
        <p:blipFill>
          <a:blip r:embed="rId3" cstate="print"/>
          <a:srcRect/>
          <a:stretch>
            <a:fillRect/>
          </a:stretch>
        </p:blipFill>
        <p:spPr bwMode="auto">
          <a:xfrm>
            <a:off x="357158" y="4643446"/>
            <a:ext cx="2519343" cy="1889407"/>
          </a:xfrm>
          <a:prstGeom prst="rect">
            <a:avLst/>
          </a:prstGeom>
          <a:ln>
            <a:solidFill>
              <a:srgbClr val="7030A0"/>
            </a:solidFill>
          </a:ln>
          <a:effectLst>
            <a:outerShdw blurRad="292100" dist="139700" dir="2700000" algn="tl" rotWithShape="0">
              <a:srgbClr val="333333">
                <a:alpha val="65000"/>
              </a:srgbClr>
            </a:outerShdw>
          </a:effectLst>
          <a:scene3d>
            <a:camera prst="orthographicFront"/>
            <a:lightRig rig="threePt" dir="t"/>
          </a:scene3d>
          <a:sp3d>
            <a:bevelT w="114300" prst="artDeco"/>
          </a:sp3d>
        </p:spPr>
      </p:pic>
      <p:pic>
        <p:nvPicPr>
          <p:cNvPr id="11265" name="Picture 1"/>
          <p:cNvPicPr>
            <a:picLocks noChangeAspect="1" noChangeArrowheads="1"/>
          </p:cNvPicPr>
          <p:nvPr/>
        </p:nvPicPr>
        <p:blipFill>
          <a:blip r:embed="rId4" cstate="print"/>
          <a:srcRect/>
          <a:stretch>
            <a:fillRect/>
          </a:stretch>
        </p:blipFill>
        <p:spPr bwMode="auto">
          <a:xfrm>
            <a:off x="6238724" y="214290"/>
            <a:ext cx="2476648" cy="1857387"/>
          </a:xfrm>
          <a:prstGeom prst="rect">
            <a:avLst/>
          </a:prstGeom>
          <a:noFill/>
          <a:ln w="9525">
            <a:solidFill>
              <a:srgbClr val="7030A0"/>
            </a:solidFill>
            <a:miter lim="800000"/>
            <a:headEnd/>
            <a:tailEnd/>
          </a:ln>
          <a:effectLst/>
          <a:scene3d>
            <a:camera prst="orthographicFront"/>
            <a:lightRig rig="threePt" dir="t"/>
          </a:scene3d>
          <a:sp3d>
            <a:bevelT w="114300" prst="artDeco"/>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0.wp.com/esprezo.ru/wp-content/uploads/2014/05/triangles-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p:txBody>
          <a:bodyPr>
            <a:normAutofit fontScale="90000"/>
          </a:bodyPr>
          <a:lstStyle/>
          <a:p>
            <a:pPr algn="ctr"/>
            <a:r>
              <a:rPr lang="ru-RU" dirty="0" smtClean="0"/>
              <a:t>Проверь  ответ  </a:t>
            </a:r>
            <a:br>
              <a:rPr lang="ru-RU" dirty="0" smtClean="0"/>
            </a:br>
            <a:r>
              <a:rPr lang="ru-RU" dirty="0" smtClean="0"/>
              <a:t>(</a:t>
            </a:r>
            <a:r>
              <a:rPr lang="ru-RU" sz="2700" dirty="0" smtClean="0"/>
              <a:t>возле правильного ответа поставьте плюс, а неправильного минус</a:t>
            </a:r>
            <a:r>
              <a:rPr lang="ru-RU" sz="2200" dirty="0" smtClean="0"/>
              <a:t>)</a:t>
            </a:r>
            <a:endParaRPr lang="ru-RU" sz="2200" dirty="0"/>
          </a:p>
        </p:txBody>
      </p:sp>
      <p:sp>
        <p:nvSpPr>
          <p:cNvPr id="3" name="Содержимое 2"/>
          <p:cNvSpPr>
            <a:spLocks noGrp="1"/>
          </p:cNvSpPr>
          <p:nvPr>
            <p:ph idx="1"/>
          </p:nvPr>
        </p:nvSpPr>
        <p:spPr/>
        <p:txBody>
          <a:bodyPr>
            <a:normAutofit fontScale="92500"/>
          </a:bodyPr>
          <a:lstStyle/>
          <a:p>
            <a:pPr algn="l">
              <a:buFont typeface="Wingdings" pitchFamily="2" charset="2"/>
              <a:buChar char="Ø"/>
            </a:pPr>
            <a:r>
              <a:rPr lang="ru-RU" dirty="0"/>
              <a:t>Отделить магазин </a:t>
            </a:r>
            <a:endParaRPr lang="ru-RU" dirty="0" smtClean="0"/>
          </a:p>
          <a:p>
            <a:pPr algn="l">
              <a:buFont typeface="Wingdings" pitchFamily="2" charset="2"/>
              <a:buChar char="Ø"/>
            </a:pPr>
            <a:r>
              <a:rPr lang="ru-RU" dirty="0"/>
              <a:t>Вынуть пенал с </a:t>
            </a:r>
            <a:r>
              <a:rPr lang="ru-RU" dirty="0" smtClean="0"/>
              <a:t>принадлежностью</a:t>
            </a:r>
          </a:p>
          <a:p>
            <a:pPr algn="l">
              <a:buFont typeface="Wingdings" pitchFamily="2" charset="2"/>
              <a:buChar char="Ø"/>
            </a:pPr>
            <a:r>
              <a:rPr lang="ru-RU" dirty="0"/>
              <a:t>Отделить шомпол </a:t>
            </a:r>
            <a:endParaRPr lang="ru-RU" dirty="0" smtClean="0"/>
          </a:p>
          <a:p>
            <a:pPr algn="l">
              <a:buFont typeface="Wingdings" pitchFamily="2" charset="2"/>
              <a:buChar char="Ø"/>
            </a:pPr>
            <a:r>
              <a:rPr lang="ru-RU" dirty="0"/>
              <a:t>Отделить крышку ствольной коробки </a:t>
            </a:r>
            <a:endParaRPr lang="ru-RU" dirty="0" smtClean="0"/>
          </a:p>
          <a:p>
            <a:pPr algn="l">
              <a:buFont typeface="Wingdings" pitchFamily="2" charset="2"/>
              <a:buChar char="Ø"/>
            </a:pPr>
            <a:r>
              <a:rPr lang="ru-RU" dirty="0"/>
              <a:t>Отделить возвратный механизм </a:t>
            </a:r>
            <a:endParaRPr lang="ru-RU" dirty="0" smtClean="0"/>
          </a:p>
          <a:p>
            <a:pPr algn="l">
              <a:buFont typeface="Wingdings" pitchFamily="2" charset="2"/>
              <a:buChar char="Ø"/>
            </a:pPr>
            <a:r>
              <a:rPr lang="ru-RU" dirty="0"/>
              <a:t>Отделить затворную раму с </a:t>
            </a:r>
            <a:r>
              <a:rPr lang="ru-RU" dirty="0" smtClean="0"/>
              <a:t>затвором</a:t>
            </a:r>
          </a:p>
          <a:p>
            <a:pPr algn="l">
              <a:buFont typeface="Wingdings" pitchFamily="2" charset="2"/>
              <a:buChar char="Ø"/>
            </a:pPr>
            <a:r>
              <a:rPr lang="ru-RU" dirty="0" smtClean="0"/>
              <a:t>Отделить </a:t>
            </a:r>
            <a:r>
              <a:rPr lang="ru-RU" dirty="0"/>
              <a:t>затвор от затворной </a:t>
            </a:r>
            <a:r>
              <a:rPr lang="ru-RU" dirty="0" smtClean="0"/>
              <a:t>рамы</a:t>
            </a:r>
          </a:p>
          <a:p>
            <a:pPr algn="l">
              <a:buFont typeface="Wingdings" pitchFamily="2" charset="2"/>
              <a:buChar char="Ø"/>
            </a:pPr>
            <a:r>
              <a:rPr lang="ru-RU" dirty="0" smtClean="0"/>
              <a:t>Отделить </a:t>
            </a:r>
            <a:r>
              <a:rPr lang="ru-RU" dirty="0"/>
              <a:t>газовую трубку со ствольной накладкой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0.wp.com/esprezo.ru/wp-content/uploads/2014/05/triangles-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a:off x="428596" y="214290"/>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Критерии  оценивания </a:t>
            </a:r>
            <a:endParaRPr lang="ru-RU"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57200" y="1142984"/>
            <a:ext cx="8229600" cy="5357850"/>
          </a:xfrm>
        </p:spPr>
        <p:txBody>
          <a:bodyPr>
            <a:normAutofit fontScale="40000" lnSpcReduction="20000"/>
          </a:bodyPr>
          <a:lstStyle/>
          <a:p>
            <a:r>
              <a:rPr lang="ru-RU" b="0" i="0" dirty="0"/>
              <a:t/>
            </a:r>
            <a:br>
              <a:rPr lang="ru-RU" b="0" i="0" dirty="0"/>
            </a:br>
            <a:r>
              <a:rPr lang="ru-RU" sz="4200" b="1" dirty="0" smtClean="0">
                <a:latin typeface="Times New Roman" pitchFamily="18" charset="0"/>
                <a:cs typeface="Times New Roman" pitchFamily="18" charset="0"/>
              </a:rPr>
              <a:t> </a:t>
            </a:r>
            <a:r>
              <a:rPr lang="ru-RU" sz="4200" b="1" dirty="0" smtClean="0">
                <a:solidFill>
                  <a:srgbClr val="FF0000"/>
                </a:solidFill>
                <a:latin typeface="Times New Roman" pitchFamily="18" charset="0"/>
                <a:cs typeface="Times New Roman" pitchFamily="18" charset="0"/>
              </a:rPr>
              <a:t>Оценка "5</a:t>
            </a:r>
            <a:r>
              <a:rPr lang="ru-RU" sz="4200" b="1" dirty="0" smtClean="0">
                <a:latin typeface="Times New Roman" pitchFamily="18" charset="0"/>
                <a:cs typeface="Times New Roman" pitchFamily="18" charset="0"/>
              </a:rPr>
              <a:t> баллов" ("отлично") - обучаемый полностью усвоил весь материал учебной программы, самостоятельно и уверенно применяет полученные знания при безупречном выполнении практических заданий, соблюдает требования техники безопасности.</a:t>
            </a:r>
          </a:p>
          <a:p>
            <a:r>
              <a:rPr lang="ru-RU" sz="4200" b="1" dirty="0" smtClean="0">
                <a:latin typeface="Times New Roman" pitchFamily="18" charset="0"/>
                <a:cs typeface="Times New Roman" pitchFamily="18" charset="0"/>
              </a:rPr>
              <a:t/>
            </a:r>
            <a:br>
              <a:rPr lang="ru-RU" sz="4200" b="1" dirty="0" smtClean="0">
                <a:latin typeface="Times New Roman" pitchFamily="18" charset="0"/>
                <a:cs typeface="Times New Roman" pitchFamily="18" charset="0"/>
              </a:rPr>
            </a:br>
            <a:r>
              <a:rPr lang="ru-RU" sz="4200" b="1" dirty="0" smtClean="0">
                <a:solidFill>
                  <a:srgbClr val="FF0000"/>
                </a:solidFill>
                <a:latin typeface="Times New Roman" pitchFamily="18" charset="0"/>
                <a:cs typeface="Times New Roman" pitchFamily="18" charset="0"/>
              </a:rPr>
              <a:t>Оценка "4 балла</a:t>
            </a:r>
            <a:r>
              <a:rPr lang="ru-RU" sz="4200" b="1" dirty="0" smtClean="0">
                <a:latin typeface="Times New Roman" pitchFamily="18" charset="0"/>
                <a:cs typeface="Times New Roman" pitchFamily="18" charset="0"/>
              </a:rPr>
              <a:t>" ("хорошо") - твердо усвоен основной материал, ответы удовлетворяют требованиям, установленным для оценки "отлично", но при этом спасатель допускает одну негрубую ошибку, делает несущественные пропуски при изложении фактического материала, полученные знания свободно применяет на практике.</a:t>
            </a:r>
          </a:p>
          <a:p>
            <a:r>
              <a:rPr lang="ru-RU" sz="4200" b="1" dirty="0" smtClean="0">
                <a:latin typeface="Times New Roman" pitchFamily="18" charset="0"/>
                <a:cs typeface="Times New Roman" pitchFamily="18" charset="0"/>
              </a:rPr>
              <a:t> </a:t>
            </a:r>
          </a:p>
          <a:p>
            <a:r>
              <a:rPr lang="ru-RU" sz="4200" b="1" dirty="0" smtClean="0">
                <a:solidFill>
                  <a:srgbClr val="FF0000"/>
                </a:solidFill>
                <a:latin typeface="Times New Roman" pitchFamily="18" charset="0"/>
                <a:cs typeface="Times New Roman" pitchFamily="18" charset="0"/>
              </a:rPr>
              <a:t>Оценка "3 балла</a:t>
            </a:r>
            <a:r>
              <a:rPr lang="ru-RU" sz="4200" b="1" dirty="0" smtClean="0">
                <a:latin typeface="Times New Roman" pitchFamily="18" charset="0"/>
                <a:cs typeface="Times New Roman" pitchFamily="18" charset="0"/>
              </a:rPr>
              <a:t>" ("удовлетворительно") - обучаемый знает и понимает основной материал учебной программы, основные темы, но в усвоении материала имеются пробелы. Излагает его упрощенно, с небольшими ошибками и затруднениями. Выполняет производственные задания с недочетами, иногда с браком.</a:t>
            </a:r>
          </a:p>
          <a:p>
            <a:r>
              <a:rPr lang="ru-RU" sz="4200" b="1" dirty="0" smtClean="0">
                <a:latin typeface="Times New Roman" pitchFamily="18" charset="0"/>
                <a:cs typeface="Times New Roman" pitchFamily="18" charset="0"/>
              </a:rPr>
              <a:t/>
            </a:r>
            <a:br>
              <a:rPr lang="ru-RU" sz="4200" b="1" dirty="0" smtClean="0">
                <a:latin typeface="Times New Roman" pitchFamily="18" charset="0"/>
                <a:cs typeface="Times New Roman" pitchFamily="18" charset="0"/>
              </a:rPr>
            </a:br>
            <a:endParaRPr lang="ru-RU" sz="4200" b="1" i="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3200" dirty="0" smtClean="0">
                <a:solidFill>
                  <a:schemeClr val="accent2">
                    <a:lumMod val="75000"/>
                  </a:schemeClr>
                </a:solidFill>
                <a:latin typeface="Times New Roman" pitchFamily="18" charset="0"/>
                <a:cs typeface="Times New Roman" pitchFamily="18" charset="0"/>
              </a:rPr>
              <a:t>Объяснение нового материала</a:t>
            </a:r>
            <a:endParaRPr lang="ru-RU" sz="3200" dirty="0">
              <a:solidFill>
                <a:schemeClr val="accent2">
                  <a:lumMod val="75000"/>
                </a:schemeClr>
              </a:solidFill>
              <a:latin typeface="Times New Roman" pitchFamily="18" charset="0"/>
              <a:cs typeface="Times New Roman" pitchFamily="18" charset="0"/>
            </a:endParaRPr>
          </a:p>
        </p:txBody>
      </p:sp>
      <p:sp>
        <p:nvSpPr>
          <p:cNvPr id="2" name="Содержимое 1"/>
          <p:cNvSpPr>
            <a:spLocks noGrp="1"/>
          </p:cNvSpPr>
          <p:nvPr>
            <p:ph idx="1"/>
          </p:nvPr>
        </p:nvSpPr>
        <p:spPr/>
        <p:txBody>
          <a:bodyPr>
            <a:noAutofit/>
          </a:bodyPr>
          <a:lstStyle/>
          <a:p>
            <a:pPr>
              <a:buNone/>
            </a:pPr>
            <a:r>
              <a:rPr lang="ru-RU" sz="3200" b="1" dirty="0" smtClean="0">
                <a:latin typeface="Times New Roman" pitchFamily="18" charset="0"/>
                <a:cs typeface="Times New Roman" pitchFamily="18" charset="0"/>
              </a:rPr>
              <a:t>Стрельба из автомата может вестись из различных положений (изготовки) и с любого места, откуда видны цель или участок местности, на котором ожидается появление противника.</a:t>
            </a:r>
          </a:p>
          <a:p>
            <a:pPr>
              <a:buNone/>
            </a:pPr>
            <a:r>
              <a:rPr lang="ru-RU" sz="3200" b="1" dirty="0" smtClean="0">
                <a:latin typeface="Times New Roman" pitchFamily="18" charset="0"/>
                <a:cs typeface="Times New Roman" pitchFamily="18" charset="0"/>
              </a:rPr>
              <a:t>Стрельба из автомата слагается из:</a:t>
            </a:r>
          </a:p>
          <a:p>
            <a:pPr>
              <a:buFont typeface="Courier New" pitchFamily="49" charset="0"/>
              <a:buChar char="o"/>
            </a:pPr>
            <a:r>
              <a:rPr lang="ru-RU" sz="3200" b="1" u="sng" dirty="0" smtClean="0">
                <a:latin typeface="Times New Roman" pitchFamily="18" charset="0"/>
                <a:cs typeface="Times New Roman" pitchFamily="18" charset="0"/>
              </a:rPr>
              <a:t>изготовки  (</a:t>
            </a:r>
            <a:r>
              <a:rPr lang="ru-RU" b="1" u="sng" dirty="0" smtClean="0">
                <a:latin typeface="Times New Roman" pitchFamily="18" charset="0"/>
                <a:cs typeface="Times New Roman" pitchFamily="18" charset="0"/>
              </a:rPr>
              <a:t>положение) </a:t>
            </a:r>
            <a:r>
              <a:rPr lang="ru-RU" sz="3200" b="1" u="sng" dirty="0" smtClean="0">
                <a:latin typeface="Times New Roman" pitchFamily="18" charset="0"/>
                <a:cs typeface="Times New Roman" pitchFamily="18" charset="0"/>
              </a:rPr>
              <a:t>к стрельбе</a:t>
            </a:r>
            <a:r>
              <a:rPr lang="ru-RU" sz="3200" b="1" dirty="0" smtClean="0">
                <a:latin typeface="Times New Roman" pitchFamily="18" charset="0"/>
                <a:cs typeface="Times New Roman" pitchFamily="18" charset="0"/>
              </a:rPr>
              <a:t>, </a:t>
            </a:r>
          </a:p>
          <a:p>
            <a:pPr>
              <a:buFont typeface="Courier New" pitchFamily="49" charset="0"/>
              <a:buChar char="o"/>
            </a:pPr>
            <a:r>
              <a:rPr lang="ru-RU" sz="3200" b="1" u="sng" dirty="0" smtClean="0">
                <a:latin typeface="Times New Roman" pitchFamily="18" charset="0"/>
                <a:cs typeface="Times New Roman" pitchFamily="18" charset="0"/>
              </a:rPr>
              <a:t>производства стрельбы </a:t>
            </a:r>
            <a:r>
              <a:rPr lang="ru-RU" sz="3200" b="1" dirty="0" smtClean="0">
                <a:latin typeface="Times New Roman" pitchFamily="18" charset="0"/>
                <a:cs typeface="Times New Roman" pitchFamily="18" charset="0"/>
              </a:rPr>
              <a:t>(выстрела)</a:t>
            </a:r>
          </a:p>
          <a:p>
            <a:pPr>
              <a:buFont typeface="Courier New" pitchFamily="49" charset="0"/>
              <a:buChar char="o"/>
            </a:pPr>
            <a:r>
              <a:rPr lang="ru-RU" sz="3200" b="1" u="sng" dirty="0" smtClean="0">
                <a:latin typeface="Times New Roman" pitchFamily="18" charset="0"/>
                <a:cs typeface="Times New Roman" pitchFamily="18" charset="0"/>
              </a:rPr>
              <a:t>прекращения стрельбы</a:t>
            </a:r>
            <a:endParaRPr lang="ru-RU" sz="3200" b="1" u="sng"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0.wp.com/esprezo.ru/wp-content/uploads/2014/05/triangles-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solidFill>
                  <a:srgbClr val="FFC000"/>
                </a:solidFill>
                <a:latin typeface="Arial Black" pitchFamily="34" charset="0"/>
              </a:rPr>
              <a:t>Объяснение нового материала </a:t>
            </a:r>
            <a:endParaRPr lang="ru-RU" dirty="0">
              <a:solidFill>
                <a:srgbClr val="FFC000"/>
              </a:solidFill>
              <a:latin typeface="Arial Black" pitchFamily="34" charset="0"/>
            </a:endParaRPr>
          </a:p>
        </p:txBody>
      </p:sp>
      <p:sp>
        <p:nvSpPr>
          <p:cNvPr id="3" name="Содержимое 2"/>
          <p:cNvSpPr>
            <a:spLocks noGrp="1"/>
          </p:cNvSpPr>
          <p:nvPr>
            <p:ph idx="1"/>
          </p:nvPr>
        </p:nvSpPr>
        <p:spPr/>
        <p:txBody>
          <a:bodyPr>
            <a:noAutofit/>
          </a:bodyPr>
          <a:lstStyle/>
          <a:p>
            <a:r>
              <a:rPr lang="ru-RU" sz="3600" b="1" dirty="0" smtClean="0">
                <a:latin typeface="Times New Roman" pitchFamily="18" charset="0"/>
                <a:cs typeface="Times New Roman" pitchFamily="18" charset="0"/>
              </a:rPr>
              <a:t> При </a:t>
            </a:r>
            <a:r>
              <a:rPr lang="ru-RU" sz="3600" b="1" dirty="0">
                <a:latin typeface="Times New Roman" pitchFamily="18" charset="0"/>
                <a:cs typeface="Times New Roman" pitchFamily="18" charset="0"/>
              </a:rPr>
              <a:t>ведении огня с места автоматчик принимает </a:t>
            </a:r>
            <a:r>
              <a:rPr lang="ru-RU" sz="3600" b="1" dirty="0" smtClean="0">
                <a:latin typeface="Times New Roman" pitchFamily="18" charset="0"/>
                <a:cs typeface="Times New Roman" pitchFamily="18" charset="0"/>
              </a:rPr>
              <a:t>изготовку для </a:t>
            </a:r>
            <a:r>
              <a:rPr lang="ru-RU" sz="3600" b="1" dirty="0">
                <a:latin typeface="Times New Roman" pitchFamily="18" charset="0"/>
                <a:cs typeface="Times New Roman" pitchFamily="18" charset="0"/>
              </a:rPr>
              <a:t>стрельбы </a:t>
            </a:r>
            <a:r>
              <a:rPr lang="ru-RU" sz="3600" b="1" dirty="0" smtClean="0">
                <a:latin typeface="Times New Roman" pitchFamily="18" charset="0"/>
                <a:cs typeface="Times New Roman" pitchFamily="18" charset="0"/>
              </a:rPr>
              <a:t>в зависимости от условий местности и огня противника.</a:t>
            </a:r>
          </a:p>
          <a:p>
            <a:pPr algn="l">
              <a:buFont typeface="Wingdings" pitchFamily="2" charset="2"/>
              <a:buChar char="v"/>
            </a:pPr>
            <a:r>
              <a:rPr lang="ru-RU" sz="3600" b="1" dirty="0" smtClean="0">
                <a:latin typeface="Times New Roman" pitchFamily="18" charset="0"/>
                <a:cs typeface="Times New Roman" pitchFamily="18" charset="0"/>
              </a:rPr>
              <a:t>Стоя</a:t>
            </a:r>
            <a:r>
              <a:rPr lang="ru-RU" sz="3600" b="1" dirty="0">
                <a:latin typeface="Times New Roman" pitchFamily="18" charset="0"/>
                <a:cs typeface="Times New Roman" pitchFamily="18" charset="0"/>
              </a:rPr>
              <a:t>;</a:t>
            </a:r>
            <a:r>
              <a:rPr lang="ru-RU" sz="3600" b="1" dirty="0" smtClean="0">
                <a:latin typeface="Times New Roman" pitchFamily="18" charset="0"/>
                <a:cs typeface="Times New Roman" pitchFamily="18" charset="0"/>
              </a:rPr>
              <a:t> </a:t>
            </a:r>
          </a:p>
          <a:p>
            <a:pPr algn="l">
              <a:buFont typeface="Wingdings" pitchFamily="2" charset="2"/>
              <a:buChar char="v"/>
            </a:pPr>
            <a:r>
              <a:rPr lang="ru-RU" sz="3600" b="1" dirty="0" smtClean="0">
                <a:latin typeface="Times New Roman" pitchFamily="18" charset="0"/>
                <a:cs typeface="Times New Roman" pitchFamily="18" charset="0"/>
              </a:rPr>
              <a:t>с колена;  </a:t>
            </a:r>
          </a:p>
          <a:p>
            <a:pPr algn="l">
              <a:buFont typeface="Wingdings" pitchFamily="2" charset="2"/>
              <a:buChar char="v"/>
            </a:pPr>
            <a:r>
              <a:rPr lang="ru-RU" sz="3600" b="1" dirty="0" smtClean="0">
                <a:latin typeface="Times New Roman" pitchFamily="18" charset="0"/>
                <a:cs typeface="Times New Roman" pitchFamily="18" charset="0"/>
              </a:rPr>
              <a:t>Лёжа.</a:t>
            </a:r>
            <a:endParaRPr lang="ru-RU"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539</TotalTime>
  <Words>518</Words>
  <Application>Microsoft Office PowerPoint</Application>
  <PresentationFormat>Экран (4:3)</PresentationFormat>
  <Paragraphs>92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Трек</vt:lpstr>
      <vt:lpstr>Слайд 1</vt:lpstr>
      <vt:lpstr>Слайд 2</vt:lpstr>
      <vt:lpstr>Проверка домашнего задания  </vt:lpstr>
      <vt:lpstr>Проверка домашнего задания  </vt:lpstr>
      <vt:lpstr>Проверка домашнего задания   </vt:lpstr>
      <vt:lpstr>Проверь  ответ   (возле правильного ответа поставьте плюс, а неправильного минус)</vt:lpstr>
      <vt:lpstr>Критерии  оценивания </vt:lpstr>
      <vt:lpstr>Объяснение нового материала</vt:lpstr>
      <vt:lpstr>Объяснение нового материала </vt:lpstr>
      <vt:lpstr> Техника безопасности при обрашении с автоматическим оружием   </vt:lpstr>
      <vt:lpstr>принятие изготовки для стрельбы лёжа (практическая часть)  </vt:lpstr>
      <vt:lpstr>принятие изготовки для стрельбы с колена  (практическая часть)</vt:lpstr>
      <vt:lpstr>принятие изготовки для стрельбы стоя практическая часть </vt:lpstr>
      <vt:lpstr>Правила стрельбы</vt:lpstr>
      <vt:lpstr>Выполни задание </vt:lpstr>
      <vt:lpstr>Работа с учебником </vt:lpstr>
      <vt:lpstr>Выводы.  </vt:lpstr>
      <vt:lpstr>Сделай выстрел</vt:lpstr>
      <vt:lpstr>   Вот заканчивается урок, Подведём сейчас итог, Мы много вспомнили, друзья, Без этого никак нельзя. Знания мы получили  На практике все применили А теперь, внимание, Домашнее задание:  Подготовить к пересказу §66 «Приёмы и правила стрельбы из автомата»; выполнить задания 1 и 2 (рубрика «Задания», с. 328) (Жадан М., Мирошников Д., Алиев В. выполняют задания  2 ;  остальные только 1) </vt:lpstr>
      <vt:lpstr>Критерии  оценивания </vt:lpstr>
    </vt:vector>
  </TitlesOfParts>
  <Company>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 Windows</dc:creator>
  <cp:lastModifiedBy>керенцев</cp:lastModifiedBy>
  <cp:revision>59</cp:revision>
  <dcterms:created xsi:type="dcterms:W3CDTF">2018-05-12T19:26:55Z</dcterms:created>
  <dcterms:modified xsi:type="dcterms:W3CDTF">2022-02-07T10:00:19Z</dcterms:modified>
</cp:coreProperties>
</file>