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0" r:id="rId23"/>
    <p:sldId id="281" r:id="rId24"/>
    <p:sldId id="277" r:id="rId25"/>
    <p:sldId id="278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7" r:id="rId41"/>
    <p:sldId id="299" r:id="rId42"/>
    <p:sldId id="301" r:id="rId43"/>
    <p:sldId id="303" r:id="rId44"/>
    <p:sldId id="305" r:id="rId45"/>
    <p:sldId id="307" r:id="rId46"/>
    <p:sldId id="309" r:id="rId47"/>
    <p:sldId id="311" r:id="rId48"/>
    <p:sldId id="313" r:id="rId49"/>
    <p:sldId id="315" r:id="rId50"/>
    <p:sldId id="318" r:id="rId51"/>
    <p:sldId id="319" r:id="rId52"/>
    <p:sldId id="320" r:id="rId53"/>
    <p:sldId id="321" r:id="rId54"/>
    <p:sldId id="322" r:id="rId55"/>
    <p:sldId id="325" r:id="rId56"/>
    <p:sldId id="327" r:id="rId57"/>
    <p:sldId id="329" r:id="rId58"/>
    <p:sldId id="331" r:id="rId59"/>
    <p:sldId id="333" r:id="rId60"/>
    <p:sldId id="335" r:id="rId61"/>
    <p:sldId id="337" r:id="rId62"/>
    <p:sldId id="339" r:id="rId63"/>
    <p:sldId id="341" r:id="rId64"/>
    <p:sldId id="343" r:id="rId65"/>
    <p:sldId id="345" r:id="rId66"/>
    <p:sldId id="347" r:id="rId67"/>
    <p:sldId id="349" r:id="rId68"/>
    <p:sldId id="351" r:id="rId69"/>
    <p:sldId id="353" r:id="rId70"/>
    <p:sldId id="355" r:id="rId71"/>
    <p:sldId id="372" r:id="rId72"/>
    <p:sldId id="357" r:id="rId73"/>
    <p:sldId id="361" r:id="rId74"/>
    <p:sldId id="363" r:id="rId75"/>
    <p:sldId id="369" r:id="rId76"/>
    <p:sldId id="371" r:id="rId7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0066"/>
    <a:srgbClr val="FFE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452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8F99A-7430-4FF9-A0DC-E83A0EA2E7CB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6637B-3328-42D1-B4D4-63DFD17AE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.blog.fontanka.ru/photos/2014/04/800x600_xRn0rHQR923kJ97MmYGv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6327" y="2062100"/>
            <a:ext cx="4192472" cy="489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roza.ru/pics/2012/06/18/1480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111"/>
          <a:stretch/>
        </p:blipFill>
        <p:spPr bwMode="auto">
          <a:xfrm>
            <a:off x="-188886" y="2281381"/>
            <a:ext cx="2707353" cy="481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1900" y="3679791"/>
            <a:ext cx="667408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101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0224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164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503671" y="507999"/>
            <a:ext cx="8136659" cy="5848351"/>
          </a:xfrm>
          <a:prstGeom prst="roundRect">
            <a:avLst/>
          </a:prstGeom>
          <a:solidFill>
            <a:srgbClr val="FFE699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http://logopsi.ucoz.com/_ph/88/74195515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07478"/>
            <a:ext cx="1784928" cy="291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195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45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586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4680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503671" y="507999"/>
            <a:ext cx="8136659" cy="5848351"/>
          </a:xfrm>
          <a:prstGeom prst="roundRect">
            <a:avLst/>
          </a:prstGeom>
          <a:solidFill>
            <a:srgbClr val="FFE699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http://logopsi.ucoz.com/_ph/88/74195515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07478"/>
            <a:ext cx="1784928" cy="291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74087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2416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174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215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B1CA6-0CC6-4531-AF2A-58E05EEB748A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E68EA-C97A-433C-A9C6-1A11745B545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http://www.stihi.ru/pics/2011/06/19/2702.jpg"/>
          <p:cNvPicPr/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86" r="65880" b="22489"/>
          <a:stretch/>
        </p:blipFill>
        <p:spPr bwMode="auto">
          <a:xfrm>
            <a:off x="-6858" y="0"/>
            <a:ext cx="9150858" cy="68580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35004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javascript:%20window.close();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javascript:%20window.close();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4format.ru/author.index.php?lt=207&amp;author=52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4format.ru/author.index.php?lt=192&amp;author=8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63" y="1099127"/>
            <a:ext cx="7772400" cy="1126982"/>
          </a:xfrm>
        </p:spPr>
        <p:txBody>
          <a:bodyPr/>
          <a:lstStyle/>
          <a:p>
            <a:r>
              <a:rPr lang="ru-RU" dirty="0"/>
              <a:t>литературная игра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1900" y="2743200"/>
            <a:ext cx="6674081" cy="2592353"/>
          </a:xfrm>
        </p:spPr>
        <p:txBody>
          <a:bodyPr>
            <a:normAutofit/>
          </a:bodyPr>
          <a:lstStyle/>
          <a:p>
            <a:pPr algn="just"/>
            <a:r>
              <a:rPr lang="ru-RU" sz="5800" b="1" dirty="0"/>
              <a:t>    «По следам </a:t>
            </a:r>
          </a:p>
          <a:p>
            <a:pPr algn="just"/>
            <a:r>
              <a:rPr lang="ru-RU" sz="5800" b="1" dirty="0"/>
              <a:t>      Жар-птицы»</a:t>
            </a:r>
          </a:p>
        </p:txBody>
      </p:sp>
    </p:spTree>
    <p:extLst>
      <p:ext uri="{BB962C8B-B14F-4D97-AF65-F5344CB8AC3E}">
        <p14:creationId xmlns:p14="http://schemas.microsoft.com/office/powerpoint/2010/main" xmlns="" val="2504047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sz="7200" b="1" dirty="0">
                <a:solidFill>
                  <a:srgbClr val="C00000"/>
                </a:solidFill>
              </a:rPr>
              <a:t>Именно его назвал </a:t>
            </a:r>
            <a:r>
              <a:rPr lang="ru-RU" altLang="ru-RU" sz="7200" b="1" dirty="0" err="1">
                <a:solidFill>
                  <a:srgbClr val="C00000"/>
                </a:solidFill>
              </a:rPr>
              <a:t>Балда</a:t>
            </a:r>
            <a:r>
              <a:rPr lang="ru-RU" altLang="ru-RU" sz="7200" b="1" dirty="0">
                <a:solidFill>
                  <a:srgbClr val="C00000"/>
                </a:solidFill>
              </a:rPr>
              <a:t> меньшим братом.</a:t>
            </a:r>
            <a:endParaRPr lang="ru-RU" alt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0826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altLang="ru-RU" b="1" dirty="0">
                <a:solidFill>
                  <a:srgbClr val="0E20D0"/>
                </a:solidFill>
              </a:rPr>
              <a:t>Собираясь соревноваться в беге с морским бесёнком, </a:t>
            </a:r>
            <a:r>
              <a:rPr lang="ru-RU" altLang="ru-RU" b="1" dirty="0" err="1">
                <a:solidFill>
                  <a:srgbClr val="0E20D0"/>
                </a:solidFill>
              </a:rPr>
              <a:t>Балда</a:t>
            </a:r>
            <a:r>
              <a:rPr lang="ru-RU" altLang="ru-RU" b="1" dirty="0">
                <a:solidFill>
                  <a:srgbClr val="0E20D0"/>
                </a:solidFill>
              </a:rPr>
              <a:t> выставил вместо себя «меньшого брата», то есть зайца. И как только бесёнок ему поверил? Видно был </a:t>
            </a:r>
            <a:r>
              <a:rPr lang="ru-RU" altLang="ru-RU" b="1" dirty="0" err="1">
                <a:solidFill>
                  <a:srgbClr val="0E20D0"/>
                </a:solidFill>
              </a:rPr>
              <a:t>балдой</a:t>
            </a:r>
            <a:r>
              <a:rPr lang="ru-RU" altLang="ru-RU" b="1" dirty="0">
                <a:solidFill>
                  <a:srgbClr val="0E20D0"/>
                </a:solidFill>
              </a:rPr>
              <a:t> ещё почище, чем пушкинский герой.</a:t>
            </a:r>
            <a:endParaRPr lang="ru-RU" altLang="ru-RU" b="1" dirty="0">
              <a:solidFill>
                <a:srgbClr val="0E20D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Documents and Settings\User\Рабочий стол\сказка о попе\pb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1257" y="3802743"/>
            <a:ext cx="4455886" cy="305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53504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6600" dirty="0">
                <a:solidFill>
                  <a:srgbClr val="C00000"/>
                </a:solidFill>
              </a:rPr>
              <a:t>Он был приёмным сыном </a:t>
            </a:r>
            <a:r>
              <a:rPr lang="ru-RU" altLang="ru-RU" sz="6600" dirty="0" err="1">
                <a:solidFill>
                  <a:srgbClr val="C00000"/>
                </a:solidFill>
              </a:rPr>
              <a:t>Сионийской</a:t>
            </a:r>
            <a:r>
              <a:rPr lang="ru-RU" altLang="ru-RU" sz="6600" dirty="0">
                <a:solidFill>
                  <a:srgbClr val="C00000"/>
                </a:solidFill>
              </a:rPr>
              <a:t> стаи.</a:t>
            </a:r>
          </a:p>
          <a:p>
            <a:pPr algn="ctr"/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7775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endParaRPr lang="ru-RU" altLang="ru-RU" sz="4400" b="1" dirty="0">
              <a:solidFill>
                <a:srgbClr val="0E20D0"/>
              </a:solidFill>
            </a:endParaRPr>
          </a:p>
          <a:p>
            <a:pPr algn="ctr"/>
            <a:r>
              <a:rPr lang="ru-RU" altLang="ru-RU" sz="4400" b="1" dirty="0" err="1">
                <a:solidFill>
                  <a:srgbClr val="0E20D0"/>
                </a:solidFill>
              </a:rPr>
              <a:t>Маугли</a:t>
            </a:r>
            <a:r>
              <a:rPr lang="ru-RU" altLang="ru-RU" sz="4400" b="1" dirty="0">
                <a:solidFill>
                  <a:srgbClr val="0E20D0"/>
                </a:solidFill>
              </a:rPr>
              <a:t>, воспитанный волками, до поры до времени считал себя сыном </a:t>
            </a:r>
            <a:r>
              <a:rPr lang="ru-RU" altLang="ru-RU" sz="4400" b="1" dirty="0" err="1">
                <a:solidFill>
                  <a:srgbClr val="0E20D0"/>
                </a:solidFill>
              </a:rPr>
              <a:t>Сионийской</a:t>
            </a:r>
            <a:r>
              <a:rPr lang="ru-RU" altLang="ru-RU" sz="4400" b="1" dirty="0">
                <a:solidFill>
                  <a:srgbClr val="0E20D0"/>
                </a:solidFill>
              </a:rPr>
              <a:t> стаи. Но «человек уходит к человеку», - сказал мудрый Балу. И </a:t>
            </a:r>
            <a:r>
              <a:rPr lang="ru-RU" altLang="ru-RU" sz="4400" b="1" dirty="0" err="1">
                <a:solidFill>
                  <a:srgbClr val="0E20D0"/>
                </a:solidFill>
              </a:rPr>
              <a:t>Маугли</a:t>
            </a:r>
            <a:r>
              <a:rPr lang="ru-RU" altLang="ru-RU" sz="4400" b="1" dirty="0">
                <a:solidFill>
                  <a:srgbClr val="0E20D0"/>
                </a:solidFill>
              </a:rPr>
              <a:t> ушёл к людям.</a:t>
            </a:r>
          </a:p>
          <a:p>
            <a:pPr algn="ctr"/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animator.ru/film_img/maugli_pohisheni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2945" y="244187"/>
            <a:ext cx="2990417" cy="230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14121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altLang="ru-RU" sz="6000" b="1" dirty="0">
              <a:solidFill>
                <a:srgbClr val="C00000"/>
              </a:solidFill>
            </a:endParaRPr>
          </a:p>
          <a:p>
            <a:pPr algn="ctr"/>
            <a:r>
              <a:rPr lang="ru-RU" altLang="ru-RU" sz="6000" b="1" dirty="0">
                <a:solidFill>
                  <a:srgbClr val="C00000"/>
                </a:solidFill>
              </a:rPr>
              <a:t>Этот обычный с виду предмет заменял героям русских сказок и карту и компас</a:t>
            </a:r>
          </a:p>
          <a:p>
            <a:pPr algn="ctr"/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9459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altLang="ru-RU" sz="3200" b="1" dirty="0">
              <a:solidFill>
                <a:srgbClr val="0E20D0"/>
              </a:solidFill>
            </a:endParaRPr>
          </a:p>
          <a:p>
            <a:pPr algn="ctr"/>
            <a:endParaRPr lang="ru-RU" altLang="ru-RU" sz="3200" b="1" dirty="0">
              <a:solidFill>
                <a:srgbClr val="0E20D0"/>
              </a:solidFill>
            </a:endParaRPr>
          </a:p>
          <a:p>
            <a:pPr algn="ctr"/>
            <a:r>
              <a:rPr lang="ru-RU" altLang="ru-RU" sz="3200" b="1" dirty="0">
                <a:solidFill>
                  <a:srgbClr val="0E20D0"/>
                </a:solidFill>
              </a:rPr>
              <a:t> Клубок ниток. Катился он по дорожке и всегда приводил и Ивана-дурака, и Ивана-царевича, и </a:t>
            </a:r>
            <a:r>
              <a:rPr lang="ru-RU" altLang="ru-RU" sz="3200" b="1" dirty="0" err="1">
                <a:solidFill>
                  <a:srgbClr val="0E20D0"/>
                </a:solidFill>
              </a:rPr>
              <a:t>красну</a:t>
            </a:r>
            <a:r>
              <a:rPr lang="ru-RU" altLang="ru-RU" sz="3200" b="1" dirty="0">
                <a:solidFill>
                  <a:srgbClr val="0E20D0"/>
                </a:solidFill>
              </a:rPr>
              <a:t> девицу куда надо. Дело было за малым: поскорее найти Бабу-Ягу и получить от неё волшебный клубок.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cdti43.ru/docs/Fairytale/klubo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4394" y="0"/>
            <a:ext cx="26955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34983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Этим городом правил, согласно одному автору, мудрец, а согласно второму – волшебник.</a:t>
            </a:r>
          </a:p>
          <a:p>
            <a:pPr algn="ctr"/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7472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4000" b="1" dirty="0">
              <a:solidFill>
                <a:srgbClr val="FF0000"/>
              </a:solidFill>
            </a:endParaRPr>
          </a:p>
          <a:p>
            <a:pPr algn="ctr"/>
            <a:endParaRPr lang="ru-RU" sz="4000" b="1" dirty="0">
              <a:solidFill>
                <a:srgbClr val="FF0000"/>
              </a:solidFill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Волшебник Изумрудного города» - милая сказка Волкова. Правил городом Мудрый Гудвин.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clubkid.ru/uploads/posts/2012-12/F1355213608_pesenka-volshebnika-suleyman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9964" y="319953"/>
            <a:ext cx="3483552" cy="28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96339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28650" y="2873829"/>
            <a:ext cx="7886700" cy="3303134"/>
          </a:xfrm>
        </p:spPr>
        <p:txBody>
          <a:bodyPr>
            <a:normAutofit/>
          </a:bodyPr>
          <a:lstStyle/>
          <a:p>
            <a:pPr algn="ctr"/>
            <a:r>
              <a:rPr lang="ru-RU" sz="8000" dirty="0"/>
              <a:t>Угадай-ка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/>
              <a:t>1 тур</a:t>
            </a:r>
          </a:p>
        </p:txBody>
      </p:sp>
    </p:spTree>
    <p:extLst>
      <p:ext uri="{BB962C8B-B14F-4D97-AF65-F5344CB8AC3E}">
        <p14:creationId xmlns:p14="http://schemas.microsoft.com/office/powerpoint/2010/main" xmlns="" val="700104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sz="6000" b="1" dirty="0">
                <a:solidFill>
                  <a:srgbClr val="C00000"/>
                </a:solidFill>
              </a:rPr>
              <a:t>В брюхе – баня,</a:t>
            </a:r>
          </a:p>
          <a:p>
            <a:pPr algn="ctr"/>
            <a:r>
              <a:rPr lang="ru-RU" altLang="ru-RU" sz="6000" b="1" dirty="0">
                <a:solidFill>
                  <a:srgbClr val="C00000"/>
                </a:solidFill>
              </a:rPr>
              <a:t>В носу – решето,</a:t>
            </a:r>
          </a:p>
          <a:p>
            <a:pPr algn="ctr"/>
            <a:r>
              <a:rPr lang="ru-RU" altLang="ru-RU" sz="6000" b="1" dirty="0">
                <a:solidFill>
                  <a:srgbClr val="C00000"/>
                </a:solidFill>
              </a:rPr>
              <a:t>Всего одна рука,</a:t>
            </a:r>
          </a:p>
          <a:p>
            <a:pPr algn="ctr"/>
            <a:r>
              <a:rPr lang="ru-RU" altLang="ru-RU" sz="6000" b="1" dirty="0">
                <a:solidFill>
                  <a:srgbClr val="C00000"/>
                </a:solidFill>
              </a:rPr>
              <a:t>И та на спине.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035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28650" y="2365829"/>
            <a:ext cx="7886700" cy="38111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800" b="1" dirty="0">
                <a:solidFill>
                  <a:srgbClr val="C00000"/>
                </a:solidFill>
              </a:rPr>
              <a:t>Этому литератору, намекая на его фамилию, однажды сказали: «Если вы и птица, то небесная!»</a:t>
            </a:r>
          </a:p>
          <a:p>
            <a:pPr marL="0" indent="0">
              <a:buNone/>
            </a:pP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РАЗМИНКА</a:t>
            </a:r>
          </a:p>
        </p:txBody>
      </p:sp>
    </p:spTree>
    <p:extLst>
      <p:ext uri="{BB962C8B-B14F-4D97-AF65-F5344CB8AC3E}">
        <p14:creationId xmlns:p14="http://schemas.microsoft.com/office/powerpoint/2010/main" xmlns="" val="33926589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чайник</a:t>
            </a:r>
          </a:p>
        </p:txBody>
      </p:sp>
      <p:pic>
        <p:nvPicPr>
          <p:cNvPr id="4" name="Picture 5" descr="C:\Documents and Settings\User\Рабочий стол\анимашки\к игре\teapo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948656"/>
            <a:ext cx="46101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01281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b="1" dirty="0">
                <a:solidFill>
                  <a:srgbClr val="C00000"/>
                </a:solidFill>
              </a:rPr>
              <a:t>Чиста, да не вода,</a:t>
            </a:r>
          </a:p>
          <a:p>
            <a:pPr algn="ctr"/>
            <a:r>
              <a:rPr lang="ru-RU" altLang="ru-RU" b="1" dirty="0">
                <a:solidFill>
                  <a:srgbClr val="C00000"/>
                </a:solidFill>
              </a:rPr>
              <a:t>Клейка, да не смола,</a:t>
            </a:r>
          </a:p>
          <a:p>
            <a:pPr algn="ctr"/>
            <a:r>
              <a:rPr lang="ru-RU" altLang="ru-RU" b="1" dirty="0">
                <a:solidFill>
                  <a:srgbClr val="C00000"/>
                </a:solidFill>
              </a:rPr>
              <a:t>Бела, да не снег,</a:t>
            </a:r>
          </a:p>
          <a:p>
            <a:pPr algn="ctr"/>
            <a:r>
              <a:rPr lang="ru-RU" altLang="ru-RU" b="1" dirty="0">
                <a:solidFill>
                  <a:srgbClr val="C00000"/>
                </a:solidFill>
              </a:rPr>
              <a:t>Сладка, да не мёд;</a:t>
            </a:r>
          </a:p>
          <a:p>
            <a:pPr algn="ctr"/>
            <a:r>
              <a:rPr lang="ru-RU" altLang="ru-RU" b="1" dirty="0">
                <a:solidFill>
                  <a:srgbClr val="C00000"/>
                </a:solidFill>
              </a:rPr>
              <a:t>От рогатого берут</a:t>
            </a:r>
          </a:p>
          <a:p>
            <a:pPr algn="ctr"/>
            <a:r>
              <a:rPr lang="ru-RU" altLang="ru-RU" b="1" dirty="0">
                <a:solidFill>
                  <a:srgbClr val="C00000"/>
                </a:solidFill>
              </a:rPr>
              <a:t>И </a:t>
            </a:r>
            <a:r>
              <a:rPr lang="ru-RU" altLang="ru-RU" b="1" dirty="0" err="1">
                <a:solidFill>
                  <a:srgbClr val="C00000"/>
                </a:solidFill>
              </a:rPr>
              <a:t>живулькам</a:t>
            </a:r>
            <a:r>
              <a:rPr lang="ru-RU" altLang="ru-RU" b="1" dirty="0">
                <a:solidFill>
                  <a:srgbClr val="C00000"/>
                </a:solidFill>
              </a:rPr>
              <a:t> дают.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7792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5400" b="1" dirty="0">
                <a:solidFill>
                  <a:srgbClr val="0E20D0"/>
                </a:solidFill>
              </a:rPr>
              <a:t>Молоко</a:t>
            </a:r>
          </a:p>
          <a:p>
            <a:pPr algn="ctr"/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Documents and Settings\User\Рабочий стол\анимашки\к игре\clp1877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9599" y="3130550"/>
            <a:ext cx="3599543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981837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/>
            <a:r>
              <a:rPr lang="ru-RU" sz="3600" dirty="0"/>
              <a:t>Стоит древо,</a:t>
            </a:r>
          </a:p>
          <a:p>
            <a:pPr algn="ctr"/>
            <a:r>
              <a:rPr lang="ru-RU" sz="3600" dirty="0"/>
              <a:t>Древо ханское,</a:t>
            </a:r>
          </a:p>
          <a:p>
            <a:pPr algn="ctr"/>
            <a:r>
              <a:rPr lang="ru-RU" sz="3600" dirty="0"/>
              <a:t>Платье </a:t>
            </a:r>
            <a:r>
              <a:rPr lang="ru-RU" sz="3600" dirty="0" err="1"/>
              <a:t>шамаханское</a:t>
            </a:r>
            <a:r>
              <a:rPr lang="ru-RU" sz="3600" dirty="0"/>
              <a:t>,</a:t>
            </a:r>
          </a:p>
          <a:p>
            <a:pPr algn="ctr"/>
            <a:r>
              <a:rPr lang="ru-RU" sz="3600" dirty="0"/>
              <a:t>Цветы ангельски,</a:t>
            </a:r>
          </a:p>
          <a:p>
            <a:pPr algn="ctr"/>
            <a:r>
              <a:rPr lang="ru-RU" sz="3600" dirty="0"/>
              <a:t>Когти дьявольски.</a:t>
            </a:r>
          </a:p>
        </p:txBody>
      </p:sp>
    </p:spTree>
    <p:extLst>
      <p:ext uri="{BB962C8B-B14F-4D97-AF65-F5344CB8AC3E}">
        <p14:creationId xmlns:p14="http://schemas.microsoft.com/office/powerpoint/2010/main" xmlns="" val="2194681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ctr"/>
            <a:r>
              <a:rPr lang="ru-RU" altLang="ru-RU" sz="5400" b="1" dirty="0">
                <a:solidFill>
                  <a:srgbClr val="0E20D0"/>
                </a:solidFill>
              </a:rPr>
              <a:t>Шиповник</a:t>
            </a:r>
            <a:endParaRPr lang="ru-RU" altLang="ru-RU" sz="5400" b="1" dirty="0">
              <a:solidFill>
                <a:srgbClr val="0E20D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Documents and Settings\User\Рабочий стол\анимашки\Цветы\cveta-691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0057" y="2685143"/>
            <a:ext cx="5283200" cy="3601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31867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altLang="ru-RU" sz="5400" b="1" dirty="0">
                <a:solidFill>
                  <a:srgbClr val="C00000"/>
                </a:solidFill>
              </a:rPr>
              <a:t>К вечеру прилетает,</a:t>
            </a:r>
          </a:p>
          <a:p>
            <a:pPr algn="ctr">
              <a:buNone/>
            </a:pPr>
            <a:r>
              <a:rPr lang="ru-RU" altLang="ru-RU" sz="5400" b="1" dirty="0">
                <a:solidFill>
                  <a:srgbClr val="C00000"/>
                </a:solidFill>
              </a:rPr>
              <a:t>Ночь на земле пребывает,</a:t>
            </a:r>
          </a:p>
          <a:p>
            <a:pPr algn="ctr">
              <a:buNone/>
            </a:pPr>
            <a:r>
              <a:rPr lang="ru-RU" altLang="ru-RU" sz="5400" b="1" dirty="0">
                <a:solidFill>
                  <a:srgbClr val="C00000"/>
                </a:solidFill>
              </a:rPr>
              <a:t>А к утру на небо улетает.</a:t>
            </a:r>
            <a:endParaRPr lang="ru-RU" alt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9489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sz="13800" b="1" dirty="0">
                <a:solidFill>
                  <a:srgbClr val="0E20D0"/>
                </a:solidFill>
              </a:rPr>
              <a:t>Роса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:\Documents and Settings\User\Рабочий стол\анимашки\капли\kapli-38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062513" y="3614058"/>
            <a:ext cx="2670628" cy="244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313471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9600" b="1" dirty="0">
                <a:solidFill>
                  <a:srgbClr val="C00000"/>
                </a:solidFill>
              </a:rPr>
              <a:t>	Как называется вывод, стоящий в начале или в конце басни?</a:t>
            </a:r>
            <a:endParaRPr lang="ru-RU" sz="96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34306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altLang="ru-RU" sz="6600" b="1" dirty="0">
                <a:solidFill>
                  <a:srgbClr val="0E20D0"/>
                </a:solidFill>
              </a:rPr>
              <a:t>МОРАЛЬ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Documents and Settings\User\Рабочий стол\анимашки\книги\knigi-17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5086" y="2931886"/>
            <a:ext cx="2583543" cy="3572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775077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4400" b="1" dirty="0">
                <a:solidFill>
                  <a:srgbClr val="C00000"/>
                </a:solidFill>
              </a:rPr>
              <a:t>«Ехали медведи на велосипеде,</a:t>
            </a:r>
          </a:p>
          <a:p>
            <a:pPr algn="ctr">
              <a:buNone/>
            </a:pPr>
            <a:r>
              <a:rPr lang="ru-RU" altLang="ru-RU" sz="4400" b="1" dirty="0">
                <a:solidFill>
                  <a:srgbClr val="C00000"/>
                </a:solidFill>
              </a:rPr>
              <a:t>А за ними кот задом наперёд…»</a:t>
            </a:r>
          </a:p>
          <a:p>
            <a:pPr algn="ctr">
              <a:buNone/>
            </a:pPr>
            <a:r>
              <a:rPr lang="ru-RU" altLang="ru-RU" sz="4400" b="1" dirty="0">
                <a:solidFill>
                  <a:srgbClr val="C00000"/>
                </a:solidFill>
              </a:rPr>
              <a:t>А жаба на чём ехала?</a:t>
            </a:r>
            <a:endParaRPr lang="ru-RU" alt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4114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28650" y="2510971"/>
            <a:ext cx="7886700" cy="3665992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b="1" dirty="0">
                <a:solidFill>
                  <a:srgbClr val="0E20D0"/>
                </a:solidFill>
              </a:rPr>
              <a:t>От родителей у него забавная внешность и «птичья фамилия», от Бога – дивный дар. Недаром на могиле </a:t>
            </a:r>
            <a:r>
              <a:rPr lang="ru-RU" altLang="ru-RU" sz="3600" b="1" dirty="0" err="1">
                <a:solidFill>
                  <a:srgbClr val="0E20D0"/>
                </a:solidFill>
              </a:rPr>
              <a:t>Н.В.Гоголя</a:t>
            </a:r>
            <a:r>
              <a:rPr lang="ru-RU" altLang="ru-RU" sz="3600" b="1" dirty="0">
                <a:solidFill>
                  <a:srgbClr val="0E20D0"/>
                </a:solidFill>
              </a:rPr>
              <a:t> были написаны слова пророка: «Горьким словом моим посмеются».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9136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5" descr="C:\Documents and Settings\User\Рабочий стол\анимашки\к игре\imgpre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6275" y="323850"/>
            <a:ext cx="1736725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24479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E20D0"/>
                </a:solidFill>
              </a:rPr>
              <a:t>А за ним комарики на воздушном шарике,</a:t>
            </a:r>
            <a:br>
              <a:rPr lang="ru-RU" sz="4000" b="1" dirty="0">
                <a:solidFill>
                  <a:srgbClr val="0E20D0"/>
                </a:solidFill>
              </a:rPr>
            </a:br>
            <a:r>
              <a:rPr lang="ru-RU" sz="4000" b="1" dirty="0">
                <a:solidFill>
                  <a:srgbClr val="0E20D0"/>
                </a:solidFill>
              </a:rPr>
              <a:t>А за ними раки на хромой собаке,</a:t>
            </a:r>
            <a:br>
              <a:rPr lang="ru-RU" sz="4000" b="1" dirty="0">
                <a:solidFill>
                  <a:srgbClr val="0E20D0"/>
                </a:solidFill>
              </a:rPr>
            </a:br>
            <a:r>
              <a:rPr lang="ru-RU" sz="4000" b="1" dirty="0">
                <a:solidFill>
                  <a:srgbClr val="0E20D0"/>
                </a:solidFill>
              </a:rPr>
              <a:t>Зайчики в трамвайчике</a:t>
            </a:r>
            <a:r>
              <a:rPr lang="ru-RU" sz="4000" b="1" dirty="0">
                <a:solidFill>
                  <a:srgbClr val="FF0000"/>
                </a:solidFill>
              </a:rPr>
              <a:t>, жаба на метле.</a:t>
            </a:r>
            <a:r>
              <a:rPr lang="ru-RU" sz="4000" b="1" dirty="0">
                <a:solidFill>
                  <a:srgbClr val="0E20D0"/>
                </a:solidFill>
              </a:rPr>
              <a:t/>
            </a:r>
            <a:br>
              <a:rPr lang="ru-RU" sz="4000" b="1" dirty="0">
                <a:solidFill>
                  <a:srgbClr val="0E20D0"/>
                </a:solidFill>
              </a:rPr>
            </a:br>
            <a:r>
              <a:rPr lang="ru-RU" sz="4000" b="1" dirty="0">
                <a:solidFill>
                  <a:srgbClr val="0E20D0"/>
                </a:solidFill>
              </a:rPr>
              <a:t>Едут и смеются, пряники жуют.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8375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sz="4400" b="1" dirty="0">
                <a:solidFill>
                  <a:srgbClr val="C00000"/>
                </a:solidFill>
                <a:latin typeface="Arial" charset="0"/>
              </a:rPr>
              <a:t>Шли две матери с дочерью, да бабушка с внучкой; нашли полтора пирога. По многу ли досталось?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9844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sz="6000" b="1" dirty="0">
                <a:solidFill>
                  <a:srgbClr val="0E20D0"/>
                </a:solidFill>
              </a:rPr>
              <a:t>По половинке</a:t>
            </a:r>
            <a:endParaRPr lang="ru-RU" altLang="ru-RU" sz="6000" b="1" dirty="0">
              <a:solidFill>
                <a:srgbClr val="0E20D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Documents and Settings\User\Рабочий стол\анимашки\дети и мультяшки\detia-82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2913" y="3128963"/>
            <a:ext cx="3599543" cy="310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311398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6000" b="1" dirty="0">
                <a:solidFill>
                  <a:srgbClr val="C00000"/>
                </a:solidFill>
              </a:rPr>
              <a:t>Эзоп, Лафонтен, Крылов, Михалков. Что объединяет этих писателей?</a:t>
            </a:r>
            <a:endParaRPr lang="ru-RU" alt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10204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sz="4800" b="1" dirty="0">
                <a:solidFill>
                  <a:srgbClr val="0E20D0"/>
                </a:solidFill>
              </a:rPr>
              <a:t>Они баснописцы</a:t>
            </a:r>
            <a:endParaRPr lang="ru-RU" altLang="ru-RU" sz="4800" b="1" dirty="0">
              <a:solidFill>
                <a:srgbClr val="0E20D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Documents and Settings\User\Рабочий стол\анимашки\книги\knigi-33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7613" y="2686050"/>
            <a:ext cx="3739016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867559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Героями басен часто бывают животные, растения, предметы, а подразумеваются люди с их недостатками. Как называется такое свойство басни?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41204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11500" dirty="0">
                <a:solidFill>
                  <a:srgbClr val="00B0F0"/>
                </a:solidFill>
              </a:rPr>
              <a:t>аллегория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93679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dirty="0">
                <a:solidFill>
                  <a:srgbClr val="0070C0"/>
                </a:solidFill>
              </a:rPr>
              <a:t>Эта басня ещё раз доказала миру, что «лесть гнусна, вредна»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1760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7200" dirty="0">
              <a:solidFill>
                <a:srgbClr val="FF0000"/>
              </a:solidFill>
            </a:endParaRPr>
          </a:p>
          <a:p>
            <a:pPr algn="ctr"/>
            <a:endParaRPr lang="ru-RU" sz="7200" dirty="0">
              <a:solidFill>
                <a:srgbClr val="FF0000"/>
              </a:solidFill>
            </a:endParaRPr>
          </a:p>
          <a:p>
            <a:pPr algn="ctr"/>
            <a:r>
              <a:rPr lang="ru-RU" sz="7200" dirty="0">
                <a:solidFill>
                  <a:srgbClr val="FF0000"/>
                </a:solidFill>
              </a:rPr>
              <a:t>«Ворона и Лисица»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shoubiz.com.ua/uploads/posts/2014-05/1399983128_63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1635" y="1136074"/>
            <a:ext cx="3713019" cy="2798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573542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/>
              <a:t>Любимые писатели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/>
              <a:t>2 тур</a:t>
            </a:r>
          </a:p>
        </p:txBody>
      </p:sp>
    </p:spTree>
    <p:extLst>
      <p:ext uri="{BB962C8B-B14F-4D97-AF65-F5344CB8AC3E}">
        <p14:creationId xmlns:p14="http://schemas.microsoft.com/office/powerpoint/2010/main" xmlns="" val="305411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 algn="ctr">
              <a:buNone/>
            </a:pPr>
            <a:r>
              <a:rPr lang="ru-RU" altLang="ru-RU" sz="1800" b="1" dirty="0"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marL="533400" indent="-533400" algn="ctr">
              <a:buNone/>
            </a:pPr>
            <a:r>
              <a:rPr lang="ru-RU" altLang="ru-RU" sz="4800" b="1" dirty="0">
                <a:solidFill>
                  <a:srgbClr val="C00000"/>
                </a:solidFill>
              </a:rPr>
              <a:t>    Этот писатель прославился тем, что воспел не очень-то приятных для нас насекомых.</a:t>
            </a:r>
            <a:endParaRPr lang="ru-RU" alt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5425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агетная рамка 7"/>
          <p:cNvSpPr/>
          <p:nvPr/>
        </p:nvSpPr>
        <p:spPr>
          <a:xfrm>
            <a:off x="1011789" y="1882908"/>
            <a:ext cx="3546355" cy="3769747"/>
          </a:xfrm>
          <a:prstGeom prst="bevel">
            <a:avLst>
              <a:gd name="adj" fmla="val 139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A478D-2CF7-48DB-A993-5DFB6FB5BBA3}" type="datetime1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25EF1-623F-4988-BA90-704FE0D02DC8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Любимые писатели</a:t>
            </a:r>
          </a:p>
        </p:txBody>
      </p:sp>
      <p:sp>
        <p:nvSpPr>
          <p:cNvPr id="9" name="Волна 8"/>
          <p:cNvSpPr/>
          <p:nvPr/>
        </p:nvSpPr>
        <p:spPr>
          <a:xfrm>
            <a:off x="4786314" y="157161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А.С. Пушкин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786314" y="300037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И.А. Крылов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786314" y="442913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А.П. Чехов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858148" y="6000768"/>
            <a:ext cx="12858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дальше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7215206" y="285728"/>
            <a:ext cx="192879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завершить</a:t>
            </a:r>
          </a:p>
        </p:txBody>
      </p:sp>
      <p:pic>
        <p:nvPicPr>
          <p:cNvPr id="66562" name="Picture 2" descr="http://fs00.infourok.ru/images/doc/260/265582/hello_html_5b1318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1138" y="2207346"/>
            <a:ext cx="2095500" cy="3086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EA456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A478D-2CF7-48DB-A993-5DFB6FB5BBA3}" type="datetime1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25EF1-623F-4988-BA90-704FE0D02DC8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857224" y="1500174"/>
            <a:ext cx="3143272" cy="400052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Волна 8"/>
          <p:cNvSpPr/>
          <p:nvPr/>
        </p:nvSpPr>
        <p:spPr>
          <a:xfrm>
            <a:off x="4786314" y="157161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В.А. Жуковский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786314" y="300037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И.А. Крылов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786314" y="442913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Н.А. Некрасов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858148" y="6000768"/>
            <a:ext cx="12858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дальше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7215206" y="285728"/>
            <a:ext cx="192879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завершить</a:t>
            </a:r>
          </a:p>
        </p:txBody>
      </p:sp>
      <p:pic>
        <p:nvPicPr>
          <p:cNvPr id="14" name="Picture 2" descr="D:\Учеба\Энциклопедия русской литературы\data\img\images\718.jpg"/>
          <p:cNvPicPr>
            <a:picLocks noChangeAspect="1" noChangeArrowheads="1"/>
          </p:cNvPicPr>
          <p:nvPr/>
        </p:nvPicPr>
        <p:blipFill>
          <a:blip r:embed="rId3" cstate="print"/>
          <a:srcRect l="11628" r="9303"/>
          <a:stretch>
            <a:fillRect/>
          </a:stretch>
        </p:blipFill>
        <p:spPr bwMode="auto">
          <a:xfrm>
            <a:off x="1214414" y="1857364"/>
            <a:ext cx="2428892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4BE66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агетная рамка 7"/>
          <p:cNvSpPr/>
          <p:nvPr/>
        </p:nvSpPr>
        <p:spPr>
          <a:xfrm>
            <a:off x="714348" y="1785926"/>
            <a:ext cx="3143272" cy="400052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A478D-2CF7-48DB-A993-5DFB6FB5BBA3}" type="datetime1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25EF1-623F-4988-BA90-704FE0D02DC8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  <p:sp>
        <p:nvSpPr>
          <p:cNvPr id="9" name="Волна 8"/>
          <p:cNvSpPr/>
          <p:nvPr/>
        </p:nvSpPr>
        <p:spPr>
          <a:xfrm>
            <a:off x="4786314" y="157161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А.П. Чехов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786314" y="300037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Л.Н. Толстой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786314" y="442913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М.Ю. Лермонтов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858148" y="6000768"/>
            <a:ext cx="12858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дальше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7215206" y="285728"/>
            <a:ext cx="192879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завершить</a:t>
            </a:r>
          </a:p>
        </p:txBody>
      </p:sp>
      <p:pic>
        <p:nvPicPr>
          <p:cNvPr id="15" name="Рисунок 14" descr="D:\Учеба\Энциклопедия русской литературы\data\img\images\7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071678"/>
            <a:ext cx="257176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EA456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A478D-2CF7-48DB-A993-5DFB6FB5BBA3}" type="datetime1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25EF1-623F-4988-BA90-704FE0D02DC8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714348" y="1785926"/>
            <a:ext cx="3143272" cy="400052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Волна 8"/>
          <p:cNvSpPr/>
          <p:nvPr/>
        </p:nvSpPr>
        <p:spPr>
          <a:xfrm>
            <a:off x="4786314" y="157161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Н.А. Некрасов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786314" y="300037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И.С. Тургенев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786314" y="4500570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Н.В. Гоголь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858148" y="6000768"/>
            <a:ext cx="12858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дальше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7215206" y="285728"/>
            <a:ext cx="192879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завершить</a:t>
            </a:r>
          </a:p>
        </p:txBody>
      </p:sp>
      <p:pic>
        <p:nvPicPr>
          <p:cNvPr id="15" name="Рисунок 14" descr="D:\Учеба\Энциклопедия русской литературы\data\img\images\73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143116"/>
            <a:ext cx="242889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EA456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A478D-2CF7-48DB-A993-5DFB6FB5BBA3}" type="datetime1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25EF1-623F-4988-BA90-704FE0D02DC8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714348" y="1785926"/>
            <a:ext cx="3143272" cy="400052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Волна 8"/>
          <p:cNvSpPr/>
          <p:nvPr/>
        </p:nvSpPr>
        <p:spPr>
          <a:xfrm>
            <a:off x="4786314" y="157161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А.С. Пушкин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786314" y="300037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И.С. Тургенев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786314" y="4500570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И. А. Крылов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858148" y="6000768"/>
            <a:ext cx="12858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дальше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7215206" y="285728"/>
            <a:ext cx="192879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завершить</a:t>
            </a:r>
          </a:p>
        </p:txBody>
      </p:sp>
      <p:pic>
        <p:nvPicPr>
          <p:cNvPr id="15" name="Рисунок 14" descr="А.С. Пушкин. Художник В. Тропинин. 1827">
            <a:hlinkClick r:id="rId3"/>
          </p:cNvPr>
          <p:cNvPicPr/>
          <p:nvPr/>
        </p:nvPicPr>
        <p:blipFill>
          <a:blip r:embed="rId4" cstate="print"/>
          <a:srcRect l="14894" r="8511"/>
          <a:stretch>
            <a:fillRect/>
          </a:stretch>
        </p:blipFill>
        <p:spPr bwMode="auto">
          <a:xfrm>
            <a:off x="1000100" y="1928802"/>
            <a:ext cx="257176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EA456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агетная рамка 7"/>
          <p:cNvSpPr/>
          <p:nvPr/>
        </p:nvSpPr>
        <p:spPr>
          <a:xfrm>
            <a:off x="714348" y="1785926"/>
            <a:ext cx="3143272" cy="400052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A478D-2CF7-48DB-A993-5DFB6FB5BBA3}" type="datetime1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25EF1-623F-4988-BA90-704FE0D02DC8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  <p:sp>
        <p:nvSpPr>
          <p:cNvPr id="9" name="Волна 8"/>
          <p:cNvSpPr/>
          <p:nvPr/>
        </p:nvSpPr>
        <p:spPr>
          <a:xfrm>
            <a:off x="4786314" y="157161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А. Погорельский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786314" y="300037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В.А. Жуковский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786314" y="442913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М.Ю. Лермонтов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858148" y="6000768"/>
            <a:ext cx="12858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дальше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7215206" y="285728"/>
            <a:ext cx="192879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завершить</a:t>
            </a:r>
          </a:p>
        </p:txBody>
      </p:sp>
      <p:pic>
        <p:nvPicPr>
          <p:cNvPr id="15" name="Рисунок 14" descr="D:\Учеба\Энциклопедия русской литературы\data\img\images\72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9372" y="2101552"/>
            <a:ext cx="257176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EA456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агетная рамка 7"/>
          <p:cNvSpPr/>
          <p:nvPr/>
        </p:nvSpPr>
        <p:spPr>
          <a:xfrm>
            <a:off x="714348" y="1785926"/>
            <a:ext cx="3143272" cy="400052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Во время Великой Отечественной войны был корреспондентом фронтовой газеты, поэтому тема войны – основная в его творчестве. Его стихи – своеобразная летопись героической борьбы народа с захватчиками.</a:t>
            </a:r>
          </a:p>
        </p:txBody>
      </p:sp>
      <p:pic>
        <p:nvPicPr>
          <p:cNvPr id="14" name="Рисунок 13" descr="А.А. Твардовский. Фото 1969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143116"/>
            <a:ext cx="2428892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A478D-2CF7-48DB-A993-5DFB6FB5BBA3}" type="datetime1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25EF1-623F-4988-BA90-704FE0D02DC8}" type="slidenum">
              <a:rPr lang="ru-RU" smtClean="0"/>
              <a:pPr>
                <a:defRPr/>
              </a:pPr>
              <a:t>46</a:t>
            </a:fld>
            <a:endParaRPr lang="ru-RU"/>
          </a:p>
        </p:txBody>
      </p:sp>
      <p:sp>
        <p:nvSpPr>
          <p:cNvPr id="9" name="Волна 8"/>
          <p:cNvSpPr/>
          <p:nvPr/>
        </p:nvSpPr>
        <p:spPr>
          <a:xfrm>
            <a:off x="4786314" y="157161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К. Симонов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786314" y="300037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А. Т. Твардовский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786314" y="442913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В. П. Астафьев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858148" y="6000768"/>
            <a:ext cx="12858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дальше</a:t>
            </a:r>
          </a:p>
        </p:txBody>
      </p:sp>
      <p:sp>
        <p:nvSpPr>
          <p:cNvPr id="13" name="Скругленный прямоугольник 12">
            <a:hlinkClick r:id="rId4" action="ppaction://hlinksldjump"/>
          </p:cNvPr>
          <p:cNvSpPr/>
          <p:nvPr/>
        </p:nvSpPr>
        <p:spPr>
          <a:xfrm>
            <a:off x="7215206" y="285728"/>
            <a:ext cx="192879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завершить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EA456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A478D-2CF7-48DB-A993-5DFB6FB5BBA3}" type="datetime1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25EF1-623F-4988-BA90-704FE0D02DC8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714348" y="1785926"/>
            <a:ext cx="3143272" cy="400052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Волна 8"/>
          <p:cNvSpPr/>
          <p:nvPr/>
        </p:nvSpPr>
        <p:spPr>
          <a:xfrm>
            <a:off x="4786314" y="157161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И.А. Бунин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786314" y="300037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А.П. Платонов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786314" y="442913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К.Г. Паустовский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858148" y="6000768"/>
            <a:ext cx="12858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дальше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7215206" y="285728"/>
            <a:ext cx="192879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завершить</a:t>
            </a:r>
          </a:p>
        </p:txBody>
      </p:sp>
      <p:pic>
        <p:nvPicPr>
          <p:cNvPr id="15" name="Рисунок 14" descr="http://paustovskiy.niv.ru/images/paustovskiy/paustovskiy_2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143116"/>
            <a:ext cx="264320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EA456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A478D-2CF7-48DB-A993-5DFB6FB5BBA3}" type="datetime1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25EF1-623F-4988-BA90-704FE0D02DC8}" type="slidenum">
              <a:rPr lang="ru-RU" smtClean="0"/>
              <a:pPr>
                <a:defRPr/>
              </a:pPr>
              <a:t>48</a:t>
            </a:fld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714348" y="1785926"/>
            <a:ext cx="3143272" cy="400052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Волна 8"/>
          <p:cNvSpPr/>
          <p:nvPr/>
        </p:nvSpPr>
        <p:spPr>
          <a:xfrm>
            <a:off x="4786314" y="157161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А.П. Платонов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786314" y="300037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В.Г. Короленко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786314" y="442913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С.Я. Маршак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858148" y="6000768"/>
            <a:ext cx="12858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дальше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7215206" y="285728"/>
            <a:ext cx="192879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завершить</a:t>
            </a:r>
          </a:p>
        </p:txBody>
      </p:sp>
      <p:pic>
        <p:nvPicPr>
          <p:cNvPr id="15" name="Рисунок 14" descr="Платонов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143116"/>
            <a:ext cx="25003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EA456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A478D-2CF7-48DB-A993-5DFB6FB5BBA3}" type="datetime1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25EF1-623F-4988-BA90-704FE0D02DC8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714348" y="1857364"/>
            <a:ext cx="3143272" cy="400052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Волна 8"/>
          <p:cNvSpPr/>
          <p:nvPr/>
        </p:nvSpPr>
        <p:spPr>
          <a:xfrm>
            <a:off x="4786314" y="157161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С.А. Есенин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786314" y="300037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В.П. Астафьев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786314" y="4429132"/>
            <a:ext cx="3500462" cy="150019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П.П. Бажов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858148" y="6000768"/>
            <a:ext cx="128585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дальше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7215206" y="285728"/>
            <a:ext cx="192879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завершить</a:t>
            </a:r>
          </a:p>
        </p:txBody>
      </p:sp>
      <p:pic>
        <p:nvPicPr>
          <p:cNvPr id="16" name="Рисунок 15" descr="Астафьев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214554"/>
            <a:ext cx="242889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EA456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ru-RU" altLang="ru-RU" sz="6600" b="1" dirty="0">
              <a:solidFill>
                <a:srgbClr val="0E20D0"/>
              </a:solidFill>
            </a:endParaRPr>
          </a:p>
          <a:p>
            <a:pPr algn="ctr"/>
            <a:r>
              <a:rPr lang="ru-RU" altLang="ru-RU" sz="6600" b="1" dirty="0">
                <a:solidFill>
                  <a:srgbClr val="0E20D0"/>
                </a:solidFill>
              </a:rPr>
              <a:t>Корней Чуковский, написавший «Муху-Цокотуху», «</a:t>
            </a:r>
            <a:r>
              <a:rPr lang="ru-RU" altLang="ru-RU" sz="6600" b="1" dirty="0" err="1">
                <a:solidFill>
                  <a:srgbClr val="0E20D0"/>
                </a:solidFill>
              </a:rPr>
              <a:t>Тараканище</a:t>
            </a:r>
            <a:r>
              <a:rPr lang="ru-RU" altLang="ru-RU" sz="6600" b="1" dirty="0">
                <a:solidFill>
                  <a:srgbClr val="0E20D0"/>
                </a:solidFill>
              </a:rPr>
              <a:t>».</a:t>
            </a:r>
          </a:p>
          <a:p>
            <a:pPr algn="ctr"/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buz-gimn1.ucoz.ru/images/2012_2013_2/novyj_risunok-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309" y="387927"/>
            <a:ext cx="2202873" cy="223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111100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28650" y="2493817"/>
            <a:ext cx="7886700" cy="3683145"/>
          </a:xfrm>
        </p:spPr>
        <p:txBody>
          <a:bodyPr>
            <a:normAutofit/>
          </a:bodyPr>
          <a:lstStyle/>
          <a:p>
            <a:r>
              <a:rPr lang="ru-RU" sz="6600" dirty="0"/>
              <a:t>Собери пословицы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/>
              <a:t>3 тур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28650" y="983673"/>
            <a:ext cx="7886700" cy="5193290"/>
          </a:xfrm>
        </p:spPr>
        <p:txBody>
          <a:bodyPr/>
          <a:lstStyle/>
          <a:p>
            <a:r>
              <a:rPr lang="ru-RU" dirty="0"/>
              <a:t>1.Делу время, потехе час.</a:t>
            </a:r>
          </a:p>
          <a:p>
            <a:r>
              <a:rPr lang="ru-RU" dirty="0"/>
              <a:t>2.Дело мастера боится</a:t>
            </a:r>
          </a:p>
          <a:p>
            <a:r>
              <a:rPr lang="ru-RU" dirty="0"/>
              <a:t>3.Семь раз отмерь – один отрежь.</a:t>
            </a:r>
          </a:p>
          <a:p>
            <a:r>
              <a:rPr lang="ru-RU" dirty="0"/>
              <a:t>4.Не имей сто рублей, а имей сто друзей.</a:t>
            </a:r>
          </a:p>
          <a:p>
            <a:r>
              <a:rPr lang="ru-RU" dirty="0"/>
              <a:t>5.Как потопаешь, так и полопаешь.</a:t>
            </a:r>
          </a:p>
          <a:p>
            <a:r>
              <a:rPr lang="ru-RU" dirty="0"/>
              <a:t>6. Друзья познаются в беде.</a:t>
            </a:r>
          </a:p>
          <a:p>
            <a:r>
              <a:rPr lang="ru-RU" dirty="0"/>
              <a:t>7.Как аукнется, так и откликнется.</a:t>
            </a:r>
          </a:p>
          <a:p>
            <a:r>
              <a:rPr lang="ru-RU" dirty="0"/>
              <a:t>8. Тише едешь – дальше будешь.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82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/>
              <a:t>Найди героев  литературных произведений.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1731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/>
              <a:t>4 тур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360363"/>
          <a:ext cx="7886697" cy="6012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6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2667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0127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2060"/>
                          </a:solidFill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>
                          <a:solidFill>
                            <a:schemeClr val="tx1"/>
                          </a:solidFill>
                        </a:rPr>
                        <a:t>щ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</a:rPr>
                        <a:t>ж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127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щ</a:t>
                      </a:r>
                      <a:endParaRPr lang="ru-RU" sz="32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F0"/>
                          </a:solidFill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2060"/>
                          </a:solidFill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127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п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F0"/>
                          </a:solidFill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2060"/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ы</a:t>
                      </a:r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127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й</a:t>
                      </a:r>
                      <a:endParaRPr lang="ru-RU" sz="32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F0"/>
                          </a:solidFill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>
                          <a:solidFill>
                            <a:srgbClr val="002060"/>
                          </a:solidFill>
                        </a:rPr>
                        <a:t>н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127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F0"/>
                          </a:solidFill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ы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CC3300"/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CC3300"/>
                          </a:solidFill>
                        </a:rPr>
                        <a:t>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0127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F0"/>
                          </a:solidFill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CC3300"/>
                          </a:solidFill>
                        </a:rPr>
                        <a:t>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0127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п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>
                          <a:solidFill>
                            <a:srgbClr val="00B0F0"/>
                          </a:solidFill>
                        </a:rPr>
                        <a:t>й</a:t>
                      </a:r>
                      <a:endParaRPr lang="ru-RU" sz="32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п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ц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>
                          <a:solidFill>
                            <a:srgbClr val="CC3300"/>
                          </a:solidFill>
                        </a:rPr>
                        <a:t>ш</a:t>
                      </a:r>
                      <a:endParaRPr lang="ru-RU" sz="3200" b="1" dirty="0">
                        <a:solidFill>
                          <a:srgbClr val="CC33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0127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д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х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CC3300"/>
                          </a:solidFill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0127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ф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ю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/>
                        <a:t>ю</a:t>
                      </a:r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0127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66"/>
                          </a:solidFill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66"/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66"/>
                          </a:solidFill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66"/>
                          </a:solidFill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66"/>
                          </a:solidFill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>
                          <a:solidFill>
                            <a:srgbClr val="FF0066"/>
                          </a:solidFill>
                        </a:rPr>
                        <a:t>й</a:t>
                      </a:r>
                      <a:endParaRPr lang="ru-RU" sz="3200" b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628650" y="318655"/>
            <a:ext cx="7886700" cy="464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/>
              <a:t>Волшебные предметы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5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503999"/>
            <a:ext cx="8229240" cy="6480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2800" b="1">
                <a:latin typeface="Calibri" pitchFamily="18"/>
              </a:rPr>
              <a:t>Волшебные предметы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360000" y="1368000"/>
            <a:ext cx="8229240" cy="4785120"/>
          </a:xfrm>
        </p:spPr>
        <p:txBody>
          <a:bodyPr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 - куколка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 - стрела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- перо жар-птицы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 - игла и яйцо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 - кольцо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 - гребень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 </a:t>
            </a: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274680"/>
            <a:ext cx="8229240" cy="5616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2800" b="1">
                <a:latin typeface="Calibri" pitchFamily="18"/>
              </a:rPr>
              <a:t>Волшебные предметы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360000" y="1368000"/>
            <a:ext cx="8229240" cy="4785120"/>
          </a:xfrm>
        </p:spPr>
        <p:txBody>
          <a:bodyPr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«Василиса Прекрасная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«Царевна — лягушка»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«Сказка об Иване-царевиче»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«Царевна — лягушка»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«Волшебное кольцо»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Финист  Ясный сокол»</a:t>
            </a:r>
          </a:p>
          <a:p>
            <a:pPr marL="0" lvl="0" indent="0" algn="ctr">
              <a:spcBef>
                <a:spcPts val="638"/>
              </a:spcBef>
              <a:buNone/>
            </a:pPr>
            <a:r>
              <a:rPr lang="ru-RU" sz="3200">
                <a:latin typeface="Calibri" pitchFamily="18"/>
              </a:rPr>
              <a:t> </a:t>
            </a:r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28560" y="365040"/>
            <a:ext cx="7886520" cy="3496008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6 ТУР.</a:t>
            </a:r>
            <a:r>
              <a:rPr lang="ru-RU" sz="1800" dirty="0">
                <a:latin typeface="Calibri" pitchFamily="18"/>
              </a:rPr>
              <a:t/>
            </a:r>
            <a:br>
              <a:rPr lang="ru-RU" sz="1800" dirty="0">
                <a:latin typeface="Calibri" pitchFamily="18"/>
              </a:rPr>
            </a:br>
            <a:r>
              <a:rPr lang="ru-RU" sz="1800" dirty="0">
                <a:latin typeface="Calibri" pitchFamily="18"/>
              </a:rPr>
              <a:t/>
            </a:r>
            <a:br>
              <a:rPr lang="ru-RU" sz="1800" dirty="0">
                <a:latin typeface="Calibri" pitchFamily="18"/>
              </a:rPr>
            </a:br>
            <a:r>
              <a:rPr lang="ru-RU" sz="1800" dirty="0">
                <a:latin typeface="Calibri" pitchFamily="18"/>
              </a:rPr>
              <a:t/>
            </a:r>
            <a:br>
              <a:rPr lang="ru-RU" sz="1800" dirty="0">
                <a:latin typeface="Calibri" pitchFamily="18"/>
              </a:rPr>
            </a:br>
            <a:r>
              <a:rPr lang="ru-RU" sz="1800" dirty="0">
                <a:latin typeface="Calibri" pitchFamily="18"/>
              </a:rPr>
              <a:t/>
            </a:r>
            <a:br>
              <a:rPr lang="ru-RU" sz="1800" dirty="0">
                <a:latin typeface="Calibri" pitchFamily="18"/>
              </a:rPr>
            </a:br>
            <a:r>
              <a:rPr lang="ru-RU" sz="3600" b="1" dirty="0">
                <a:latin typeface="Calibri" pitchFamily="18"/>
              </a:rPr>
              <a:t>ВЕРНИСАЖ ЛИТЕРАТУРНЫХ ГЕРОЕВ</a:t>
            </a:r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2000" y="1589760"/>
            <a:ext cx="7560000" cy="45867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endParaRPr lang="ru-RU" sz="3200" b="0" i="0" u="none" strike="noStrike" kern="1200" spc="0" dirty="0">
              <a:ln>
                <a:noFill/>
              </a:ln>
              <a:solidFill>
                <a:srgbClr val="000000"/>
              </a:solidFill>
              <a:latin typeface="Calibri" pitchFamily="18"/>
              <a:ea typeface="Times New Roman" pitchFamily="18"/>
              <a:cs typeface="Courier New" pitchFamily="49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Тихомолком расцветая,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Между тем росла, росла.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Поднялась -- и расцвела.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Белолица, черноброва,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Нраву кроткого такого...»</a:t>
            </a:r>
          </a:p>
        </p:txBody>
      </p:sp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052736"/>
            <a:ext cx="7236352" cy="401858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5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Царевна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5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«Сказка о мёртвой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5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царевне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5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и 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5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семи богатырях»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5400" dirty="0"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А.С. Пушкин</a:t>
            </a:r>
            <a:endParaRPr lang="ru-RU" sz="5400" b="0" i="0" u="none" strike="noStrike" kern="1200" spc="0" dirty="0">
              <a:ln>
                <a:noFill/>
              </a:ln>
              <a:solidFill>
                <a:srgbClr val="000000"/>
              </a:solidFill>
              <a:latin typeface="Calibri" pitchFamily="18"/>
              <a:ea typeface="Times New Roman" pitchFamily="18"/>
              <a:cs typeface="Courier New" pitchFamily="49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2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 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sz="7200" b="1" dirty="0">
                <a:solidFill>
                  <a:srgbClr val="C00000"/>
                </a:solidFill>
              </a:rPr>
              <a:t>Малыш и </a:t>
            </a:r>
            <a:r>
              <a:rPr lang="ru-RU" altLang="ru-RU" sz="7200" b="1" dirty="0" err="1">
                <a:solidFill>
                  <a:srgbClr val="C00000"/>
                </a:solidFill>
              </a:rPr>
              <a:t>Карлсон</a:t>
            </a:r>
            <a:r>
              <a:rPr lang="ru-RU" altLang="ru-RU" sz="7200" b="1" dirty="0">
                <a:solidFill>
                  <a:srgbClr val="C00000"/>
                </a:solidFill>
              </a:rPr>
              <a:t>,</a:t>
            </a:r>
          </a:p>
          <a:p>
            <a:pPr algn="ctr"/>
            <a:r>
              <a:rPr lang="ru-RU" altLang="ru-RU" sz="7200" b="1" dirty="0">
                <a:solidFill>
                  <a:srgbClr val="C00000"/>
                </a:solidFill>
              </a:rPr>
              <a:t> Элли и </a:t>
            </a:r>
            <a:r>
              <a:rPr lang="ru-RU" altLang="ru-RU" sz="7200" b="1" dirty="0" err="1">
                <a:solidFill>
                  <a:srgbClr val="C00000"/>
                </a:solidFill>
              </a:rPr>
              <a:t>Тотошка</a:t>
            </a:r>
            <a:r>
              <a:rPr lang="ru-RU" altLang="ru-RU" sz="7200" b="1" dirty="0">
                <a:solidFill>
                  <a:srgbClr val="C00000"/>
                </a:solidFill>
              </a:rPr>
              <a:t>, </a:t>
            </a:r>
          </a:p>
          <a:p>
            <a:pPr algn="ctr"/>
            <a:r>
              <a:rPr lang="ru-RU" altLang="ru-RU" sz="7200" b="1" dirty="0">
                <a:solidFill>
                  <a:srgbClr val="C00000"/>
                </a:solidFill>
              </a:rPr>
              <a:t>Нильс и…</a:t>
            </a:r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65066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600" y="1392120"/>
            <a:ext cx="8539920" cy="42980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Ветер </a:t>
            </a:r>
            <a:r>
              <a:rPr lang="ru-RU" sz="4000" b="0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дале</a:t>
            </a:r>
            <a:r>
              <a:rPr lang="ru-RU" sz="4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 побежал.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 Королевич зарыдал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 И пошел к пустому месту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На прекрасную невесту.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Посмотреть еще хоть раз.</a:t>
            </a:r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6480" y="2144880"/>
            <a:ext cx="8934480" cy="2612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Королевич </a:t>
            </a:r>
            <a:r>
              <a:rPr lang="ru-RU" sz="4000" b="0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Елисей</a:t>
            </a:r>
            <a:endParaRPr lang="ru-RU" sz="4000" b="0" i="0" u="none" strike="noStrike" kern="1200" spc="0" dirty="0">
              <a:ln>
                <a:noFill/>
              </a:ln>
              <a:solidFill>
                <a:srgbClr val="000000"/>
              </a:solidFill>
              <a:latin typeface="Calibri" pitchFamily="18"/>
              <a:ea typeface="Times New Roman" pitchFamily="18"/>
              <a:cs typeface="Courier New" pitchFamily="49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«Сказка о мёртвой царевне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и  семи богатырях»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dirty="0"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А.С.Пушкин</a:t>
            </a:r>
            <a:endParaRPr lang="ru-RU" sz="4000" b="0" i="0" u="none" strike="noStrike" kern="1200" spc="0" dirty="0">
              <a:ln>
                <a:noFill/>
              </a:ln>
              <a:solidFill>
                <a:srgbClr val="000000"/>
              </a:solidFill>
              <a:latin typeface="Calibri" pitchFamily="18"/>
              <a:ea typeface="Times New Roman" pitchFamily="18"/>
              <a:cs typeface="Courier New" pitchFamily="49"/>
            </a:endParaRPr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6000" y="1081800"/>
            <a:ext cx="7272000" cy="4521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 algn="ctr">
              <a:buNone/>
              <a:tabLst/>
            </a:pPr>
            <a:r>
              <a:rPr lang="ru-RU" sz="3200" b="0" i="0" u="none" strike="noStrike" spc="0"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Мальчик взглянул  на того,  на  которого  указывал  король, и тут  только заметил,  что  между придворными  стоял  маленький  человек, одетый  весь  в черное.  На  голове  у  него была  особенного рода шапка  малинового  цвета, наверху  с  зубчиками, надетая немного набок,  а на  шее белый платок, очень накрахмаленный,  отчего  казался он немного синеватым.</a:t>
            </a:r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760" y="1339560"/>
            <a:ext cx="8679960" cy="40604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Чернушка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« Чёрная курица или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 подземные жители»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Times New Roman" pitchFamily="18"/>
                <a:cs typeface="Courier New" pitchFamily="49"/>
              </a:rPr>
              <a:t> А Погорельский</a:t>
            </a:r>
          </a:p>
        </p:txBody>
      </p:sp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7999" y="1368000"/>
            <a:ext cx="7632000" cy="5184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  «Мне тебя, царица, жаль;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Но забудь свою печаль;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Понесешь ты в эту ночь: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У тебя родится дочь».</a:t>
            </a:r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4000" y="2270160"/>
            <a:ext cx="6120000" cy="3489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Рак.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«Спящая царевна».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В.А.Жуковский.</a:t>
            </a:r>
          </a:p>
        </p:txBody>
      </p:sp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1720" y="1076400"/>
            <a:ext cx="6746040" cy="50864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Мы долго молча отступали,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Досадно было, боя ждали,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        Ворчали старики: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«Что ж мы? на зимние квартиры?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Не смеют что ли командиры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Чужие изорвать мундиры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        О русские штыки?»</a:t>
            </a:r>
          </a:p>
        </p:txBody>
      </p:sp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24000" y="2270160"/>
            <a:ext cx="7128000" cy="39063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Дядя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«Бородино»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М.Ю.Лермонтов</a:t>
            </a:r>
          </a:p>
        </p:txBody>
      </p:sp>
    </p:spTree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2000" y="1152000"/>
            <a:ext cx="6768000" cy="5599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marL="0" marR="0" lvl="0" indent="0" algn="ctr" rtl="0" hangingPunct="1"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4400" b="0" i="0" u="none" strike="noStrike" spc="0">
                <a:solidFill>
                  <a:srgbClr val="000000"/>
                </a:solidFill>
                <a:latin typeface="Calibri" pitchFamily="18"/>
              </a:rPr>
              <a:t>Батько еще в начале весны повез в Крым на продажу табак. Не помню только, два или три воза снарядил он. Табак был тогда в цене. С собою взял он трехгодового брата — приучать заранее чумаковать.</a:t>
            </a:r>
          </a:p>
        </p:txBody>
      </p:sp>
    </p:spTree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7999" y="1944000"/>
            <a:ext cx="7200000" cy="403199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Дьячок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«Заколдованное место»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Н.В.Гоголь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800" b="1" dirty="0">
                <a:solidFill>
                  <a:srgbClr val="0E20D0"/>
                </a:solidFill>
              </a:rPr>
              <a:t>Домашний гусь Мартин. Он помог совершить Нильсу чудесное путешествие с дикими гусями и благополучно вернуться домой.</a:t>
            </a:r>
            <a:endParaRPr lang="tt-RU" altLang="ru-RU" sz="4800" b="1" dirty="0">
              <a:solidFill>
                <a:srgbClr val="0E20D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Documents and Settings\User\Рабочий стол\анимашки\дети и мультяшки\imgpreviewCAAW3W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62300" cy="194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9267407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28560" y="365040"/>
            <a:ext cx="7886520" cy="486416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6000" b="1" dirty="0">
                <a:latin typeface="Calibri" pitchFamily="18"/>
              </a:rPr>
              <a:t>7 Тур </a:t>
            </a:r>
            <a:br>
              <a:rPr lang="ru-RU" sz="6000" b="1" dirty="0">
                <a:latin typeface="Calibri" pitchFamily="18"/>
              </a:rPr>
            </a:br>
            <a:r>
              <a:rPr lang="ru-RU" sz="6000" b="1" dirty="0">
                <a:latin typeface="Calibri" pitchFamily="18"/>
              </a:rPr>
              <a:t/>
            </a:r>
            <a:br>
              <a:rPr lang="ru-RU" sz="6000" b="1" dirty="0">
                <a:latin typeface="Calibri" pitchFamily="18"/>
              </a:rPr>
            </a:br>
            <a:r>
              <a:rPr lang="ru-RU" sz="6000" b="1" dirty="0">
                <a:latin typeface="Calibri" pitchFamily="18"/>
              </a:rPr>
              <a:t/>
            </a:r>
            <a:br>
              <a:rPr lang="ru-RU" sz="6000" b="1" dirty="0">
                <a:latin typeface="Calibri" pitchFamily="18"/>
              </a:rPr>
            </a:br>
            <a:r>
              <a:rPr lang="ru-RU" sz="6000" b="1" dirty="0">
                <a:latin typeface="Calibri" pitchFamily="18"/>
              </a:rPr>
              <a:t/>
            </a:r>
            <a:br>
              <a:rPr lang="ru-RU" sz="6000" b="1" dirty="0">
                <a:latin typeface="Calibri" pitchFamily="18"/>
              </a:rPr>
            </a:br>
            <a:r>
              <a:rPr lang="ru-RU" sz="6000" b="1" dirty="0">
                <a:latin typeface="Calibri" pitchFamily="18"/>
              </a:rPr>
              <a:t>постоянные эпитеты</a:t>
            </a:r>
          </a:p>
        </p:txBody>
      </p:sp>
    </p:spTree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48641"/>
            <a:ext cx="457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0000"/>
                </a:solidFill>
                <a:latin typeface="Calibri" pitchFamily="18"/>
              </a:rPr>
              <a:t>Д</a:t>
            </a: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ороженька </a:t>
            </a: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/>
            </a:r>
            <a:b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девица</a:t>
            </a: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  </a:t>
            </a:r>
            <a:b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молодец   </a:t>
            </a:r>
            <a:b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море   </a:t>
            </a:r>
            <a:b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поле </a:t>
            </a: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/>
            </a:r>
            <a:b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тучи </a:t>
            </a:r>
            <a:b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лес </a:t>
            </a: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 </a:t>
            </a: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/>
            </a:r>
            <a:b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трава </a:t>
            </a: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/>
            </a:r>
            <a:b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луга</a:t>
            </a:r>
            <a:r>
              <a:rPr lang="ru-RU" sz="4000" dirty="0" smtClean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 </a:t>
            </a:r>
            <a:endParaRPr lang="ru-RU" sz="40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 dirty="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19880" y="833399"/>
            <a:ext cx="5409720" cy="5772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marL="0" marR="0" lvl="0" indent="0" algn="ctr" rtl="0" hangingPunct="1">
              <a:spcBef>
                <a:spcPts val="638"/>
              </a:spcBef>
              <a:spcAft>
                <a:spcPts val="1417"/>
              </a:spcAft>
              <a:buNone/>
              <a:tabLst/>
            </a:pPr>
            <a:endParaRPr lang="ru-RU" sz="3600" b="0" i="0" u="none" strike="noStrike" spc="0" dirty="0">
              <a:solidFill>
                <a:srgbClr val="000000"/>
              </a:solidFill>
              <a:latin typeface="Calibri" pitchFamily="18"/>
            </a:endParaRPr>
          </a:p>
          <a:p>
            <a:pPr marL="0" marR="0" lvl="0" indent="0" algn="ctr" rtl="0" hangingPunct="1">
              <a:spcBef>
                <a:spcPts val="638"/>
              </a:spcBef>
              <a:spcAft>
                <a:spcPts val="1417"/>
              </a:spcAft>
              <a:buNone/>
              <a:tabLst/>
            </a:pPr>
            <a: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</a:rPr>
              <a:t>Д</a:t>
            </a:r>
            <a: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ороженька — столбовая  </a:t>
            </a:r>
            <a:b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девица — красная  </a:t>
            </a:r>
            <a:b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молодец — добрый  </a:t>
            </a:r>
            <a:b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море — синее  </a:t>
            </a:r>
            <a:b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поле — чистое  </a:t>
            </a:r>
            <a:b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тучи — чёрные  </a:t>
            </a:r>
            <a:b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лес — дремучий  </a:t>
            </a:r>
            <a:b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трава — шелковая  </a:t>
            </a:r>
            <a:b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  <a:t>луга — зелёные.  </a:t>
            </a:r>
            <a:br>
              <a:rPr lang="ru-RU" sz="3600" b="0" i="0" u="none" strike="noStrike" spc="0" dirty="0">
                <a:solidFill>
                  <a:srgbClr val="000000"/>
                </a:solidFill>
                <a:latin typeface="Calibri" pitchFamily="18"/>
                <a:ea typeface="Helvetica Neue" pitchFamily="32"/>
              </a:rPr>
            </a:br>
            <a:endParaRPr lang="ru-RU" sz="3600" b="0" i="0" u="none" strike="noStrike" spc="0" dirty="0">
              <a:solidFill>
                <a:srgbClr val="000000"/>
              </a:solidFill>
              <a:latin typeface="Calibri" pitchFamily="18"/>
              <a:ea typeface="Helvetica Neue" pitchFamily="32"/>
            </a:endParaRPr>
          </a:p>
        </p:txBody>
      </p:sp>
    </p:spTree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28560" y="365040"/>
            <a:ext cx="7886520" cy="5728256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6000" b="1" dirty="0">
                <a:latin typeface="Calibri" pitchFamily="18"/>
              </a:rPr>
              <a:t>8 Тур </a:t>
            </a:r>
            <a:br>
              <a:rPr lang="ru-RU" sz="6000" b="1" dirty="0">
                <a:latin typeface="Calibri" pitchFamily="18"/>
              </a:rPr>
            </a:br>
            <a:r>
              <a:rPr lang="ru-RU" sz="6000" b="1" dirty="0">
                <a:latin typeface="Calibri" pitchFamily="18"/>
              </a:rPr>
              <a:t/>
            </a:r>
            <a:br>
              <a:rPr lang="ru-RU" sz="6000" b="1" dirty="0">
                <a:latin typeface="Calibri" pitchFamily="18"/>
              </a:rPr>
            </a:br>
            <a:r>
              <a:rPr lang="ru-RU" sz="6000" b="1" dirty="0">
                <a:latin typeface="Calibri" pitchFamily="18"/>
              </a:rPr>
              <a:t/>
            </a:r>
            <a:br>
              <a:rPr lang="ru-RU" sz="6000" b="1" dirty="0">
                <a:latin typeface="Calibri" pitchFamily="18"/>
              </a:rPr>
            </a:br>
            <a:r>
              <a:rPr lang="ru-RU" sz="6000" b="1" dirty="0">
                <a:latin typeface="Calibri" pitchFamily="18"/>
              </a:rPr>
              <a:t>вслед за героями сказок</a:t>
            </a:r>
          </a:p>
        </p:txBody>
      </p:sp>
    </p:spTree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200" y="651164"/>
            <a:ext cx="8748720" cy="5756836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 algn="ctr">
              <a:buNone/>
              <a:tabLst/>
            </a:pP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1. Именем какой рыбы можно творить заклинания?  </a:t>
            </a: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(Щуки.)  </a:t>
            </a:r>
            <a:b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</a:b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2. Какой новый вид транспорта изобрел Емеля?  </a:t>
            </a: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(Печку.)  </a:t>
            </a:r>
            <a:b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</a:b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3. Кто помог Ивану Царевичу добыть жар-птицу?  </a:t>
            </a: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(Серый волк.)  </a:t>
            </a:r>
            <a:b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</a:b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4. Что разбудило </a:t>
            </a:r>
            <a:r>
              <a:rPr lang="ru-RU" sz="2200" dirty="0" err="1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Финиста</a:t>
            </a: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 — Ясного сокола от сна колдовского?  </a:t>
            </a: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(Гребень, вынутое из волос перо, горючая слеза.)  </a:t>
            </a:r>
            <a:b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</a:b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5. Кто сломал теремок?  </a:t>
            </a: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(Медведь.)  </a:t>
            </a:r>
            <a:b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</a:b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6. Чем можно выманить петушка из избы?  </a:t>
            </a: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(Сообщением, что « куры-то клюют, петухам не дают».)  </a:t>
            </a:r>
            <a:b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</a:b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7.  </a:t>
            </a: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Какая цифра чаще всего встречается в сказках?  </a:t>
            </a: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(Три.)  </a:t>
            </a:r>
            <a:b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</a:b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8. Что надо говорить, оказавшись перед избушкой Ба6ЫI-Яги?  </a:t>
            </a: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( «Избушка, избушка, встань к лесу задом, ко мне передом».)  </a:t>
            </a:r>
            <a:b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</a:b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9. Что обычно произносит Баба-Яга, когда кто-то является к ней в гости? ( «</a:t>
            </a: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Человечьим духом пахнет». )  </a:t>
            </a:r>
            <a:b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</a:br>
            <a:r>
              <a:rPr lang="ru-RU" sz="2200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10. На чем летает Баба-Яга?  </a:t>
            </a:r>
            <a:r>
              <a:rPr lang="ru-RU" sz="2200" i="1" dirty="0">
                <a:solidFill>
                  <a:srgbClr val="000000"/>
                </a:solidFill>
                <a:latin typeface="Helvetica Neue" pitchFamily="34"/>
                <a:ea typeface="Helvetica Neue" pitchFamily="32"/>
              </a:rPr>
              <a:t>(В ступе и на метле.</a:t>
            </a:r>
          </a:p>
        </p:txBody>
      </p:sp>
    </p:spTree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28560" y="365040"/>
            <a:ext cx="7886520" cy="3135968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6000" b="1" dirty="0">
                <a:latin typeface="Calibri" pitchFamily="18"/>
              </a:rPr>
              <a:t> 9 Тур </a:t>
            </a:r>
            <a:br>
              <a:rPr lang="ru-RU" sz="6000" b="1" dirty="0">
                <a:latin typeface="Calibri" pitchFamily="18"/>
              </a:rPr>
            </a:br>
            <a:r>
              <a:rPr lang="ru-RU" sz="6000" b="1" dirty="0">
                <a:latin typeface="Calibri" pitchFamily="18"/>
              </a:rPr>
              <a:t>расшифруй пословицы</a:t>
            </a:r>
          </a:p>
        </p:txBody>
      </p:sp>
    </p:spTree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2000" y="1440000"/>
            <a:ext cx="7056000" cy="4536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 1.делу время, а потехе час. </a:t>
            </a:r>
            <a:b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</a:b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2.Не боги горшки обжигают.  </a:t>
            </a:r>
            <a:b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</a:b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3.Будет и на нашей улице праздник.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4.Один за всех, и все за одного. </a:t>
            </a:r>
            <a:b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</a:b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5.Большому кораблю 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—  </a:t>
            </a: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большое плавание.  </a:t>
            </a:r>
            <a:b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</a:b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6.Один в поле не воин.  </a:t>
            </a:r>
            <a:b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</a:b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7.Не все то золото, что блестит.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8.Своя ноша не тянет. </a:t>
            </a:r>
            <a:b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</a:b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9.У семи нянек дитя без глаза. </a:t>
            </a:r>
            <a:b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</a:br>
            <a:r>
              <a:rPr lang="ru-RU" sz="28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Helvetica Neue" pitchFamily="34"/>
                <a:ea typeface="Helvetica Neue" pitchFamily="34"/>
                <a:cs typeface="Mangal" pitchFamily="2"/>
              </a:rPr>
              <a:t>10.Чует кошка, чье мясо съела.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altLang="ru-RU" sz="6600" b="1" dirty="0">
                <a:solidFill>
                  <a:srgbClr val="C00000"/>
                </a:solidFill>
              </a:rPr>
              <a:t>Так прозвали кота, исполнителя песен и сказок</a:t>
            </a:r>
            <a:r>
              <a:rPr lang="ru-RU" altLang="ru-RU" b="1" dirty="0">
                <a:solidFill>
                  <a:srgbClr val="C00000"/>
                </a:solidFill>
              </a:rPr>
              <a:t>.</a:t>
            </a:r>
            <a:endParaRPr lang="ru-RU" alt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32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0E20D0"/>
                </a:solidFill>
              </a:rPr>
              <a:t>Кот-</a:t>
            </a:r>
            <a:r>
              <a:rPr lang="ru-RU" altLang="ru-RU" b="1" dirty="0" err="1">
                <a:solidFill>
                  <a:srgbClr val="0E20D0"/>
                </a:solidFill>
              </a:rPr>
              <a:t>Баюн</a:t>
            </a:r>
            <a:r>
              <a:rPr lang="ru-RU" altLang="ru-RU" b="1" dirty="0">
                <a:solidFill>
                  <a:srgbClr val="0E20D0"/>
                </a:solidFill>
              </a:rPr>
              <a:t>. Мог он неодолимый сон напускать, мог большой страх нагонять, но мог и сказки рассказывать. Так и зовут его: кот-сказочник</a:t>
            </a:r>
            <a:endParaRPr lang="ru-RU" altLang="ru-RU" b="1" dirty="0">
              <a:solidFill>
                <a:srgbClr val="0E20D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C:\Documents and Settings\User\Рабочий стол\кот баюн\46924193_inde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73902">
            <a:off x="2915324" y="3354487"/>
            <a:ext cx="2106812" cy="2863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5162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</TotalTime>
  <Words>1171</Words>
  <Application>Microsoft Office PowerPoint</Application>
  <PresentationFormat>Экран (4:3)</PresentationFormat>
  <Paragraphs>303</Paragraphs>
  <Slides>76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76</vt:i4>
      </vt:variant>
    </vt:vector>
  </HeadingPairs>
  <TitlesOfParts>
    <vt:vector size="77" baseType="lpstr">
      <vt:lpstr>Тема Office</vt:lpstr>
      <vt:lpstr>литературная игра</vt:lpstr>
      <vt:lpstr>РАЗМИНКА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1 тур</vt:lpstr>
      <vt:lpstr>Слайд 19</vt:lpstr>
      <vt:lpstr>чайник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2 тур</vt:lpstr>
      <vt:lpstr>Любимые писатели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3 тур</vt:lpstr>
      <vt:lpstr>Слайд 51</vt:lpstr>
      <vt:lpstr>4 тур</vt:lpstr>
      <vt:lpstr>Слайд 53</vt:lpstr>
      <vt:lpstr>5</vt:lpstr>
      <vt:lpstr>Волшебные предметы</vt:lpstr>
      <vt:lpstr>Волшебные предметы</vt:lpstr>
      <vt:lpstr>6 ТУР.    ВЕРНИСАЖ ЛИТЕРАТУРНЫХ ГЕРОЕВ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7 Тур     постоянные эпитеты</vt:lpstr>
      <vt:lpstr>Слайд 71</vt:lpstr>
      <vt:lpstr>Слайд 72</vt:lpstr>
      <vt:lpstr>8 Тур    вслед за героями сказок</vt:lpstr>
      <vt:lpstr>Слайд 74</vt:lpstr>
      <vt:lpstr> 9 Тур  расшифруй пословицы</vt:lpstr>
      <vt:lpstr>Слайд 76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Администратор</cp:lastModifiedBy>
  <cp:revision>40</cp:revision>
  <dcterms:created xsi:type="dcterms:W3CDTF">2015-01-07T10:14:09Z</dcterms:created>
  <dcterms:modified xsi:type="dcterms:W3CDTF">2019-02-06T10:47:16Z</dcterms:modified>
</cp:coreProperties>
</file>