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8" r:id="rId5"/>
    <p:sldId id="270" r:id="rId6"/>
    <p:sldId id="271" r:id="rId7"/>
    <p:sldId id="273" r:id="rId8"/>
    <p:sldId id="275" r:id="rId9"/>
    <p:sldId id="279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ys.spbu.ru/content/News/pss.jpg" TargetMode="External"/><Relationship Id="rId3" Type="http://schemas.openxmlformats.org/officeDocument/2006/relationships/hyperlink" Target="https://i.pinimg.com/originals/52/98/13/52981351e0f0ac86d473fce083e41a2d.png" TargetMode="External"/><Relationship Id="rId7" Type="http://schemas.openxmlformats.org/officeDocument/2006/relationships/hyperlink" Target="https://komobr-eao.ru/wp-content/uploads/2019/01/aeb3743efd26fc91881927b49c0de25a.jpg" TargetMode="Externa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moemesto.ru/gimnasium2_2/file/15060881/depositphotos_48953133-Student-boy-holding-a-diploma-and-schoolbook.jpg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i.pinimg.com/736x/04/55/b7/0455b72b74be5409a3521cc7a393b69c--orang-scraping.jpg" TargetMode="External"/><Relationship Id="rId10" Type="http://schemas.openxmlformats.org/officeDocument/2006/relationships/hyperlink" Target="https://i2.wp.com/xn--n1adj.xn--80aaak5bj6aza.xn--p1ai/wp-content/uploads/2015/11/EGE.jpg?resize=1024,594&amp;ssl=1" TargetMode="External"/><Relationship Id="rId4" Type="http://schemas.openxmlformats.org/officeDocument/2006/relationships/hyperlink" Target="http://obrazovanie.wmsite.ru/_mod_files/ce_images/2.jpg" TargetMode="External"/><Relationship Id="rId9" Type="http://schemas.openxmlformats.org/officeDocument/2006/relationships/hyperlink" Target="https://pbs.twimg.com/profile_images/508192660364865536/FGYAr9u6_400x400.png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1FDD-A658-482F-8F3F-AA2BF184D40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BA12-FF53-4E12-87F5-7444BA7DE80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218" name="Picture 2" descr="https://i2.wp.com/xn--n1adj.xn--80aaak5bj6aza.xn--p1ai/wp-content/uploads/2015/11/EGE.jpg?resize=1024%2C594&amp;ssl=1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0"/>
            <a:ext cx="2063087" cy="1196752"/>
          </a:xfrm>
          <a:prstGeom prst="rect">
            <a:avLst/>
          </a:prstGeom>
          <a:noFill/>
        </p:spPr>
      </p:pic>
      <p:pic>
        <p:nvPicPr>
          <p:cNvPr id="9" name="Picture 2" descr="https://pbs.twimg.com/profile_images/508192660364865536/FGYAr9u6_400x400.pn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0"/>
            <a:ext cx="1403648" cy="1403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170" name="Picture 2" descr="http://moemesto.ru/gimnasium2_2/file/15060881/depositphotos_48953133-Student-boy-holding-a-diploma-and-schoolbook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 l="15819" r="22788"/>
          <a:stretch>
            <a:fillRect/>
          </a:stretch>
        </p:blipFill>
        <p:spPr bwMode="auto">
          <a:xfrm>
            <a:off x="7596336" y="4653136"/>
            <a:ext cx="1547664" cy="2204864"/>
          </a:xfrm>
          <a:prstGeom prst="rect">
            <a:avLst/>
          </a:prstGeom>
          <a:noFill/>
        </p:spPr>
      </p:pic>
      <p:pic>
        <p:nvPicPr>
          <p:cNvPr id="8194" name="Picture 2" descr="https://pbs.twimg.com/profile_images/508192660364865536/FGYAr9u6_400x400.pn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736x/04/55/b7/0455b72b74be5409a3521cc7a393b69c--orang-scraping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410"/>
          <a:stretch>
            <a:fillRect/>
          </a:stretch>
        </p:blipFill>
        <p:spPr bwMode="auto">
          <a:xfrm>
            <a:off x="7415808" y="4252103"/>
            <a:ext cx="1728192" cy="26058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lvl="0"/>
            <a:endParaRPr lang="ru-RU" dirty="0"/>
          </a:p>
        </p:txBody>
      </p:sp>
      <p:pic>
        <p:nvPicPr>
          <p:cNvPr id="5" name="Picture 2" descr="https://pbs.twimg.com/profile_images/508192660364865536/FGYAr9u6_400x400.pn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omobr-eao.ru/wp-content/uploads/2019/01/aeb3743efd26fc91881927b49c0de25a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6322" y="4625752"/>
            <a:ext cx="1737678" cy="2232248"/>
          </a:xfrm>
          <a:prstGeom prst="rect">
            <a:avLst/>
          </a:prstGeom>
          <a:noFill/>
        </p:spPr>
      </p:pic>
      <p:pic>
        <p:nvPicPr>
          <p:cNvPr id="3" name="Picture 2" descr="https://pbs.twimg.com/profile_images/508192660364865536/FGYAr9u6_400x400.pn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hys.spbu.ru/content/News/pss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15" r="13138"/>
          <a:stretch>
            <a:fillRect/>
          </a:stretch>
        </p:blipFill>
        <p:spPr bwMode="auto">
          <a:xfrm>
            <a:off x="7415808" y="4553744"/>
            <a:ext cx="1728192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187624" y="274638"/>
            <a:ext cx="7499176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162880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https://i.pinimg.com/originals/52/98/13/52981351e0f0ac86d473fce083e41a2d.png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http://obrazovanie.wmsite.ru/_mod_files/ce_images/2.jpg</a:t>
            </a:r>
            <a:r>
              <a:rPr lang="ru-RU" sz="1400" dirty="0" smtClean="0"/>
              <a:t> </a:t>
            </a:r>
          </a:p>
          <a:p>
            <a:r>
              <a:rPr lang="en-US" sz="1400" dirty="0" smtClean="0">
                <a:hlinkClick r:id="rId5"/>
              </a:rPr>
              <a:t>https://i.pinimg.com/736x/04/55/b7/0455b72b74be5409a3521cc7a393b69c--orang-scraping.jpg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http://moemesto.ru/gimnasium2_2/file/15060881/depositphotos_48953133-Student-boy-holding-a-diploma-and-schoolbook.jpg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https://komobr-eao.ru/wp-content/uploads/2019/01/aeb3743efd26fc91881927b49c0de25a.jpg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http://www.phys.spbu.ru/content/News/pss.jpg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https://pbs.twimg.com/profile_images/508192660364865536/FGYAr9u6_400x400.png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https://i2.wp.com/xn--n1adj.xn--80aaak5bj6aza.xn--p1ai/wp-content/uploads/2015/11/EGE.jpg?resize=1024%2C594&amp;ssl=1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5" name="Picture 2" descr="https://pbs.twimg.com/profile_images/508192660364865536/FGYAr9u6_400x400.png"/>
          <p:cNvPicPr>
            <a:picLocks noChangeAspect="1" noChangeArrowheads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1FDD-A658-482F-8F3F-AA2BF184D40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BA12-FF53-4E12-87F5-7444BA7D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5" r:id="rId4"/>
    <p:sldLayoutId id="214748365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Решение заданий ЕГЭ нового типа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№ 9 Анализ графиков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581128"/>
            <a:ext cx="5112568" cy="14150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r>
              <a:rPr lang="ru-RU" dirty="0" smtClean="0"/>
              <a:t>Тригонометрические функции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2240" r="24461" b="43660"/>
          <a:stretch/>
        </p:blipFill>
        <p:spPr bwMode="auto">
          <a:xfrm>
            <a:off x="1763688" y="1052736"/>
            <a:ext cx="6137183" cy="20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95536" y="3234828"/>
                <a:ext cx="7776864" cy="3209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Множеством значений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= cos x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является отрезок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 - 1; 1].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расположен  в промежутке между прямыми у = -1 и у = 1.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способ:   8 : 4 = 2   =&gt;   а = 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способ: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|a|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1,5 −(−2,5)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=&gt;   а =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способ: график проходит через точки с координатами (0 ; 1,5) и (</a:t>
                </a:r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  - 2,5)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1,5=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𝑐𝑜𝑠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0+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−2,5=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𝑐𝑜𝑠</m:t>
                            </m:r>
                            <m:r>
                              <m:rPr>
                                <m:nor/>
                              </m:rPr>
                              <a:rPr lang="el-GR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π</m:t>
                            </m:r>
                            <m:r>
                              <a:rPr lang="en-US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</m:eqAr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d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1,5=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−2,5=−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</m:eqArr>
                      </m:e>
                    </m:d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1,5=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4=2</m:t>
                            </m:r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a = 2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234828"/>
                <a:ext cx="7776864" cy="3209148"/>
              </a:xfrm>
              <a:prstGeom prst="rect">
                <a:avLst/>
              </a:prstGeom>
              <a:blipFill rotWithShape="1">
                <a:blip r:embed="rId3"/>
                <a:stretch>
                  <a:fillRect l="-705" t="-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-258762"/>
            <a:ext cx="8229600" cy="1143000"/>
          </a:xfrm>
        </p:spPr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AutoShape 2" descr="https://s1.slide-share.ru/s_slide/1331c23b8a925ecc6b7815389d1a5707/dfb53ab1-38e5-46af-ba91-96ea1023ac8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s1.slide-share.ru/s_slide/1331c23b8a925ecc6b7815389d1a5707/dfb53ab1-38e5-46af-ba91-96ea1023ac8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C:\Users\user\Desktop\Практикум ЕГЭ №9\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"/>
          <a:stretch/>
        </p:blipFill>
        <p:spPr bwMode="auto">
          <a:xfrm>
            <a:off x="460375" y="692696"/>
            <a:ext cx="859210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42931" y="3501008"/>
                <a:ext cx="4296053" cy="3090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= 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kx+b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f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(12)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-?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проходит через точку с координатами (4;1)</a:t>
                </a: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 4+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1,5+b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b=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0,5</a:t>
                </a:r>
              </a:p>
              <a:p>
                <a:endPara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931" y="3501008"/>
                <a:ext cx="4296053" cy="3090718"/>
              </a:xfrm>
              <a:prstGeom prst="rect">
                <a:avLst/>
              </a:prstGeom>
              <a:blipFill rotWithShape="1">
                <a:blip r:embed="rId3"/>
                <a:stretch>
                  <a:fillRect l="-1563" t="-9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642931" y="5898085"/>
                <a:ext cx="3568606" cy="5296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f(12)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x-0,5=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*12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0,5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931" y="5898085"/>
                <a:ext cx="3568606" cy="529697"/>
              </a:xfrm>
              <a:prstGeom prst="rect">
                <a:avLst/>
              </a:prstGeom>
              <a:blipFill rotWithShape="1">
                <a:blip r:embed="rId4"/>
                <a:stretch>
                  <a:fillRect l="-1880" r="-855" b="-8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222" y="-145072"/>
            <a:ext cx="8229600" cy="1143000"/>
          </a:xfrm>
        </p:spPr>
        <p:txBody>
          <a:bodyPr/>
          <a:lstStyle/>
          <a:p>
            <a:r>
              <a:rPr lang="ru-RU" dirty="0" smtClean="0"/>
              <a:t>Парабола</a:t>
            </a:r>
            <a:endParaRPr lang="ru-RU" dirty="0"/>
          </a:p>
        </p:txBody>
      </p:sp>
      <p:sp>
        <p:nvSpPr>
          <p:cNvPr id="3" name="AutoShape 2" descr="https://s1.slide-share.ru/s_slide/1331c23b8a925ecc6b7815389d1a5707/dfb53ab1-38e5-46af-ba91-96ea1023ac8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123728" y="708665"/>
                <a:ext cx="20033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𝑎𝑥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708665"/>
                <a:ext cx="2003369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3040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427984" y="738611"/>
                <a:ext cx="18798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y=a(x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738611"/>
                <a:ext cx="1879810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236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707769" y="1138721"/>
            <a:ext cx="3804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абсцисса вершины параболы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ордината вершины параболы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8843" y="1785052"/>
            <a:ext cx="8410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а отвечает за «расширение» или «сжатие» ветвей параболы.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|a|,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 «уже» парабола, чем меньше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a|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тем «шире» парабола.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1" t="55937" r="30564" b="22031"/>
          <a:stretch/>
        </p:blipFill>
        <p:spPr bwMode="auto">
          <a:xfrm>
            <a:off x="642938" y="2522036"/>
            <a:ext cx="7570091" cy="284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672118" y="5583143"/>
                <a:ext cx="383976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−5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</m:oMath>
                </a14:m>
                <a:endParaRPr lang="en-US" sz="20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(-1) = (-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−2=34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118" y="5583143"/>
                <a:ext cx="3839769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1587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95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Гипербола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3" t="43863" r="26061" b="30030"/>
          <a:stretch/>
        </p:blipFill>
        <p:spPr bwMode="auto">
          <a:xfrm>
            <a:off x="899592" y="1401288"/>
            <a:ext cx="7641538" cy="289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043608" y="4509120"/>
                <a:ext cx="6696744" cy="18960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имеет вертикальную асимптоту х = 1, значит а = 1.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проходит через точку с координатами (2;1) </a:t>
                </a: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2+1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k = 3   f(x)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f(19)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19+1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=0,15</m:t>
                    </m:r>
                  </m:oMath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509120"/>
                <a:ext cx="6696744" cy="1896032"/>
              </a:xfrm>
              <a:prstGeom prst="rect">
                <a:avLst/>
              </a:prstGeom>
              <a:blipFill rotWithShape="1">
                <a:blip r:embed="rId3"/>
                <a:stretch>
                  <a:fillRect l="-910" t="-1608" b="-1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063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827" y="0"/>
            <a:ext cx="8229600" cy="1143000"/>
          </a:xfrm>
        </p:spPr>
        <p:txBody>
          <a:bodyPr/>
          <a:lstStyle/>
          <a:p>
            <a:r>
              <a:rPr lang="ru-RU" dirty="0"/>
              <a:t>Гипербола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3" t="20087" r="26061" b="50961"/>
          <a:stretch/>
        </p:blipFill>
        <p:spPr bwMode="auto">
          <a:xfrm>
            <a:off x="1592897" y="836712"/>
            <a:ext cx="7458124" cy="313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23528" y="4077072"/>
                <a:ext cx="6042488" cy="16436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Преобразуем функцию (выделим целую часть)</a:t>
                </a:r>
              </a:p>
              <a:p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kx+a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x+b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kx+kb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k           f(x) = k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𝑘𝑏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a-kb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имеет горизонтальную асимптоту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1, значит к=1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77072"/>
                <a:ext cx="6042488" cy="1643655"/>
              </a:xfrm>
              <a:prstGeom prst="rect">
                <a:avLst/>
              </a:prstGeom>
              <a:blipFill rotWithShape="1">
                <a:blip r:embed="rId3"/>
                <a:stretch>
                  <a:fillRect l="-807" t="-1859" b="-5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1115616" y="4389204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15616" y="4677236"/>
            <a:ext cx="423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3528" y="4971041"/>
            <a:ext cx="792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24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35773"/>
            <a:ext cx="8229600" cy="1143000"/>
          </a:xfrm>
        </p:spPr>
        <p:txBody>
          <a:bodyPr/>
          <a:lstStyle/>
          <a:p>
            <a:r>
              <a:rPr lang="ru-RU" dirty="0"/>
              <a:t>Гипербола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3" t="43498" r="26147" b="26580"/>
          <a:stretch/>
        </p:blipFill>
        <p:spPr bwMode="auto">
          <a:xfrm>
            <a:off x="1405916" y="1052736"/>
            <a:ext cx="695877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17431" y="4221088"/>
            <a:ext cx="34678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горизонтальная асимптота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вертикальная асимптота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- 2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k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-2</a:t>
            </a:r>
            <a:endParaRPr lang="ru-RU" sz="20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339752" y="5301208"/>
            <a:ext cx="576064" cy="720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00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Логарифмическая функци</a:t>
            </a:r>
            <a:r>
              <a:rPr lang="ru-RU" dirty="0"/>
              <a:t>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6" t="32416" r="26147" b="46671"/>
          <a:stretch/>
        </p:blipFill>
        <p:spPr bwMode="auto">
          <a:xfrm>
            <a:off x="971600" y="1556792"/>
            <a:ext cx="760102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11560" y="4005064"/>
                <a:ext cx="6839052" cy="2369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f(x) = 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</a:t>
                </a:r>
                <a:r>
                  <a:rPr lang="en-US" sz="1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проходит через точку с координатами (1;0).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=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+ 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</a:t>
                </a:r>
                <a:r>
                  <a:rPr lang="en-US" sz="1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получается сдвигом графика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f(x) =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</a:t>
                </a:r>
                <a:r>
                  <a:rPr lang="en-US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вдоль оси ОУ вниз на 2 единичных отрезка, значит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-2.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проходит через точку (3;1).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 = -2 +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а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func>
                  </m:oMath>
                </a14:m>
                <a:endParaRPr lang="ru-R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а</m:t>
                              </m:r>
                            </m:sub>
                          </m:sSub>
                        </m:fName>
                        <m:e>
                          <m:r>
                            <a:rPr lang="ru-RU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</m:func>
                      <m:r>
                        <a:rPr lang="ru-RU" b="0" i="0" smtClean="0">
                          <a:latin typeface="Cambria Math"/>
                          <a:cs typeface="Times New Roman" panose="02020603050405020304" pitchFamily="18" charset="0"/>
                        </a:rPr>
                        <m:t>=1</m:t>
                      </m:r>
                    </m:oMath>
                  </m:oMathPara>
                </a14:m>
                <a:endParaRPr lang="ru-RU" dirty="0" smtClean="0"/>
              </a:p>
              <a:p>
                <a:r>
                  <a:rPr lang="ru-RU" dirty="0"/>
                  <a:t>а</a:t>
                </a:r>
                <a:r>
                  <a:rPr lang="ru-RU" dirty="0" smtClean="0"/>
                  <a:t> = 3</a:t>
                </a:r>
              </a:p>
              <a:p>
                <a:r>
                  <a:rPr lang="en-US" dirty="0" smtClean="0"/>
                  <a:t>f(27) = - 2 +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27</m:t>
                        </m:r>
                      </m:e>
                    </m:func>
                  </m:oMath>
                </a14:m>
                <a:r>
                  <a:rPr lang="en-US" dirty="0" smtClean="0"/>
                  <a:t> = -2+3 = 1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05064"/>
                <a:ext cx="6839052" cy="2369880"/>
              </a:xfrm>
              <a:prstGeom prst="rect">
                <a:avLst/>
              </a:prstGeom>
              <a:blipFill rotWithShape="1">
                <a:blip r:embed="rId3"/>
                <a:stretch>
                  <a:fillRect l="-713" t="-1285" r="-178" b="-3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/>
          <a:lstStyle/>
          <a:p>
            <a:r>
              <a:rPr lang="ru-RU" dirty="0" smtClean="0"/>
              <a:t>Показательная функция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9" t="40450" r="26147" b="32398"/>
          <a:stretch/>
        </p:blipFill>
        <p:spPr bwMode="auto">
          <a:xfrm>
            <a:off x="1691680" y="980728"/>
            <a:ext cx="6840760" cy="268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40060" y="4149080"/>
                <a:ext cx="7200292" cy="2348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проходит через точку с координатами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(0;1).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=</a:t>
                </a:r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получается сдвигом графика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вдоль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оси ОУ вниз на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единичных отрезка, значит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-4.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проходит через точку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(-3;4).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ru-RU" b="0" i="1" smtClean="0">
                        <a:latin typeface="Cambria Math"/>
                        <a:cs typeface="Times New Roman" panose="02020603050405020304" pitchFamily="18" charset="0"/>
                      </a:rPr>
                      <m:t>−4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ru-RU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а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(-5)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−5  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- 4 = 32 – 4 = 28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60" y="4149080"/>
                <a:ext cx="7200292" cy="2348785"/>
              </a:xfrm>
              <a:prstGeom prst="rect">
                <a:avLst/>
              </a:prstGeom>
              <a:blipFill rotWithShape="1">
                <a:blip r:embed="rId3"/>
                <a:stretch>
                  <a:fillRect l="-762" t="-12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2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727" y="-243408"/>
            <a:ext cx="8229600" cy="1143000"/>
          </a:xfrm>
        </p:spPr>
        <p:txBody>
          <a:bodyPr/>
          <a:lstStyle/>
          <a:p>
            <a:r>
              <a:rPr lang="ru-RU" dirty="0"/>
              <a:t>Иррациональная функция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1" t="31954" r="24191" b="39773"/>
          <a:stretch/>
        </p:blipFill>
        <p:spPr bwMode="auto">
          <a:xfrm>
            <a:off x="1493137" y="692696"/>
            <a:ext cx="6765817" cy="264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91036" y="3379768"/>
                <a:ext cx="3014416" cy="15099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 (x) = a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проходит через точку (4;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</m:ra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,5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(x) = 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,5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36" y="3379768"/>
                <a:ext cx="3014416" cy="1509965"/>
              </a:xfrm>
              <a:prstGeom prst="rect">
                <a:avLst/>
              </a:prstGeom>
              <a:blipFill rotWithShape="1">
                <a:blip r:embed="rId3"/>
                <a:stretch>
                  <a:fillRect l="-1616" t="-1613" b="-56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950958" y="3341973"/>
                <a:ext cx="2940786" cy="1152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 (x) = 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kx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b,    b = -2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tg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 </a:t>
                </a:r>
              </a:p>
              <a:p>
                <a:r>
                  <a:rPr lang="en-US" dirty="0" smtClean="0"/>
                  <a:t>g 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  <m:r>
                      <a:rPr lang="en-US" b="0" i="0" smtClean="0">
                        <a:latin typeface="Cambria Math"/>
                      </a:rPr>
                      <m:t> −2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0958" y="3341973"/>
                <a:ext cx="2940786" cy="1152751"/>
              </a:xfrm>
              <a:prstGeom prst="rect">
                <a:avLst/>
              </a:prstGeom>
              <a:blipFill rotWithShape="1">
                <a:blip r:embed="rId4"/>
                <a:stretch>
                  <a:fillRect l="-1656" t="-2646" b="-26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627784" y="4172546"/>
                <a:ext cx="4896544" cy="2554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2,5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x</m:t>
                    </m:r>
                    <m:r>
                      <a:rPr lang="en-US">
                        <a:latin typeface="Cambria Math"/>
                      </a:rPr>
                      <m:t> −2 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10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= 3x – 8</a:t>
                </a:r>
              </a:p>
              <a:p>
                <a:r>
                  <a:rPr lang="en-US" dirty="0" smtClean="0"/>
                  <a:t>100 x = 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/>
                      </a:rPr>
                      <m:t>−48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  <m:r>
                      <a:rPr lang="en-US" b="0" i="0" smtClean="0">
                        <a:latin typeface="Cambria Math"/>
                      </a:rPr>
                      <m:t>+64</m:t>
                    </m:r>
                  </m:oMath>
                </a14:m>
                <a:endParaRPr lang="en-US" b="0" dirty="0" smtClean="0"/>
              </a:p>
              <a:p>
                <a:r>
                  <a:rPr lang="en-US" dirty="0"/>
                  <a:t>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>
                        <a:latin typeface="Cambria Math"/>
                      </a:rPr>
                      <m:t>−</m:t>
                    </m:r>
                    <m:r>
                      <a:rPr lang="en-US" b="0" i="0" smtClean="0">
                        <a:latin typeface="Cambria Math"/>
                      </a:rPr>
                      <m:t>1</m:t>
                    </m:r>
                    <m:r>
                      <a:rPr lang="en-US">
                        <a:latin typeface="Cambria Math"/>
                      </a:rPr>
                      <m:t>48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x</m:t>
                    </m:r>
                    <m:r>
                      <a:rPr lang="en-US">
                        <a:latin typeface="Cambria Math"/>
                      </a:rPr>
                      <m:t>+64=0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74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- 64 *9 = (74 – 8*3) (74 + 8*3) = 50*98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74 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50∗49∗2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=16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4172546"/>
                <a:ext cx="4896544" cy="2554610"/>
              </a:xfrm>
              <a:prstGeom prst="rect">
                <a:avLst/>
              </a:prstGeom>
              <a:blipFill rotWithShape="1">
                <a:blip r:embed="rId5"/>
                <a:stretch>
                  <a:fillRect l="-9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08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806</Words>
  <Application>Microsoft Office PowerPoint</Application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Решение заданий ЕГЭ нового типа  № 9 Анализ графиков</vt:lpstr>
      <vt:lpstr>Линейная функция</vt:lpstr>
      <vt:lpstr>Парабола</vt:lpstr>
      <vt:lpstr>Гипербола</vt:lpstr>
      <vt:lpstr>Гипербола</vt:lpstr>
      <vt:lpstr>Гипербола</vt:lpstr>
      <vt:lpstr>Логарифмическая функция</vt:lpstr>
      <vt:lpstr>Показательная функция</vt:lpstr>
      <vt:lpstr>Иррациональная функция</vt:lpstr>
      <vt:lpstr>Тригонометрические функции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Пользователь</cp:lastModifiedBy>
  <cp:revision>89</cp:revision>
  <dcterms:created xsi:type="dcterms:W3CDTF">2019-07-23T13:14:26Z</dcterms:created>
  <dcterms:modified xsi:type="dcterms:W3CDTF">2022-02-07T08:45:49Z</dcterms:modified>
</cp:coreProperties>
</file>