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450"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0622FACE-21DB-48C9-8945-F3B7974C1760}" type="datetimeFigureOut">
              <a:rPr lang="ru-RU" smtClean="0"/>
              <a:t>07.02.2022</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C794DFDA-BD95-4987-9618-CFCC2B6B6D91}"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622FACE-21DB-48C9-8945-F3B7974C1760}" type="datetimeFigureOut">
              <a:rPr lang="ru-RU" smtClean="0"/>
              <a:t>07.02.2022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794DFDA-BD95-4987-9618-CFCC2B6B6D91}"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622FACE-21DB-48C9-8945-F3B7974C1760}" type="datetimeFigureOut">
              <a:rPr lang="ru-RU" smtClean="0"/>
              <a:t>07.02.2022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794DFDA-BD95-4987-9618-CFCC2B6B6D91}"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622FACE-21DB-48C9-8945-F3B7974C1760}" type="datetimeFigureOut">
              <a:rPr lang="ru-RU" smtClean="0"/>
              <a:t>07.02.2022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794DFDA-BD95-4987-9618-CFCC2B6B6D91}"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0622FACE-21DB-48C9-8945-F3B7974C1760}" type="datetimeFigureOut">
              <a:rPr lang="ru-RU" smtClean="0"/>
              <a:t>07.02.2022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794DFDA-BD95-4987-9618-CFCC2B6B6D91}"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0622FACE-21DB-48C9-8945-F3B7974C1760}" type="datetimeFigureOut">
              <a:rPr lang="ru-RU" smtClean="0"/>
              <a:t>07.02.2022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794DFDA-BD95-4987-9618-CFCC2B6B6D91}"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0622FACE-21DB-48C9-8945-F3B7974C1760}" type="datetimeFigureOut">
              <a:rPr lang="ru-RU" smtClean="0"/>
              <a:t>07.02.2022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794DFDA-BD95-4987-9618-CFCC2B6B6D91}"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0622FACE-21DB-48C9-8945-F3B7974C1760}" type="datetimeFigureOut">
              <a:rPr lang="ru-RU" smtClean="0"/>
              <a:t>07.02.2022</a:t>
            </a:fld>
            <a:endParaRPr lang="ru-RU"/>
          </a:p>
        </p:txBody>
      </p:sp>
      <p:sp>
        <p:nvSpPr>
          <p:cNvPr id="8" name="Номер слайда 7"/>
          <p:cNvSpPr>
            <a:spLocks noGrp="1"/>
          </p:cNvSpPr>
          <p:nvPr>
            <p:ph type="sldNum" sz="quarter" idx="11"/>
          </p:nvPr>
        </p:nvSpPr>
        <p:spPr/>
        <p:txBody>
          <a:bodyPr/>
          <a:lstStyle/>
          <a:p>
            <a:fld id="{C794DFDA-BD95-4987-9618-CFCC2B6B6D91}" type="slidenum">
              <a:rPr lang="ru-RU" smtClean="0"/>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622FACE-21DB-48C9-8945-F3B7974C1760}" type="datetimeFigureOut">
              <a:rPr lang="ru-RU" smtClean="0"/>
              <a:t>07.02.2022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794DFDA-BD95-4987-9618-CFCC2B6B6D91}"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0622FACE-21DB-48C9-8945-F3B7974C1760}" type="datetimeFigureOut">
              <a:rPr lang="ru-RU" smtClean="0"/>
              <a:t>07.02.2022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C794DFDA-BD95-4987-9618-CFCC2B6B6D91}"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0622FACE-21DB-48C9-8945-F3B7974C1760}" type="datetimeFigureOut">
              <a:rPr lang="ru-RU" smtClean="0"/>
              <a:t>07.02.2022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794DFDA-BD95-4987-9618-CFCC2B6B6D91}"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0622FACE-21DB-48C9-8945-F3B7974C1760}" type="datetimeFigureOut">
              <a:rPr lang="ru-RU" smtClean="0"/>
              <a:t>07.02.2022</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C794DFDA-BD95-4987-9618-CFCC2B6B6D91}"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00100" y="1285860"/>
            <a:ext cx="6480048" cy="2301240"/>
          </a:xfrm>
        </p:spPr>
        <p:txBody>
          <a:bodyPr>
            <a:normAutofit fontScale="90000"/>
          </a:bodyPr>
          <a:lstStyle/>
          <a:p>
            <a:r>
              <a:rPr lang="ru-RU" dirty="0" smtClean="0"/>
              <a:t>Образ "маленького человека" в русской литературе 19 века</a:t>
            </a:r>
            <a:br>
              <a:rPr lang="ru-RU" dirty="0" smtClean="0"/>
            </a:br>
            <a:endParaRPr lang="ru-RU" dirty="0"/>
          </a:p>
        </p:txBody>
      </p:sp>
      <p:sp>
        <p:nvSpPr>
          <p:cNvPr id="4" name="Подзаголовок 3"/>
          <p:cNvSpPr>
            <a:spLocks noGrp="1"/>
          </p:cNvSpPr>
          <p:nvPr>
            <p:ph type="subTitle" idx="1"/>
          </p:nvPr>
        </p:nvSpPr>
        <p:spPr/>
        <p:txBody>
          <a:bodyPr/>
          <a:lstStyle/>
          <a:p>
            <a:endParaRPr lang="ru-RU"/>
          </a:p>
        </p:txBody>
      </p:sp>
    </p:spTree>
  </p:cSld>
  <p:clrMapOvr>
    <a:masterClrMapping/>
  </p:clrMapOvr>
  <p:transition>
    <p:zoom dir="in"/>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43042" y="142852"/>
            <a:ext cx="5543560" cy="1060472"/>
          </a:xfrm>
        </p:spPr>
        <p:txBody>
          <a:bodyPr/>
          <a:lstStyle/>
          <a:p>
            <a:r>
              <a:rPr lang="ru-RU" dirty="0" smtClean="0"/>
              <a:t>Обозначение слова</a:t>
            </a:r>
            <a:endParaRPr lang="ru-RU" dirty="0"/>
          </a:p>
        </p:txBody>
      </p:sp>
      <p:sp>
        <p:nvSpPr>
          <p:cNvPr id="3" name="Содержимое 2"/>
          <p:cNvSpPr>
            <a:spLocks noGrp="1"/>
          </p:cNvSpPr>
          <p:nvPr>
            <p:ph idx="1"/>
          </p:nvPr>
        </p:nvSpPr>
        <p:spPr>
          <a:xfrm>
            <a:off x="457200" y="1600200"/>
            <a:ext cx="7901014" cy="4400568"/>
          </a:xfrm>
        </p:spPr>
        <p:txBody>
          <a:bodyPr>
            <a:normAutofit fontScale="70000" lnSpcReduction="20000"/>
          </a:bodyPr>
          <a:lstStyle/>
          <a:p>
            <a:r>
              <a:rPr lang="ru-RU" dirty="0" smtClean="0"/>
              <a:t>Что же обозначает выражение «маленький человек»? Какой смысл придается слову «маленький»? Мал этот человек именно в социальном плане, поскольку занимает одну из нижних ступенек иерархической лестницы. Его место в обществе мало или вовсе незаметно. Человек считается «маленьким» еще и потому, что мир его духовной жизни и притязаний также до крайности узок, обеднен, наполнен всевозможными запретами. Для него не существует исторических и философских проблем. Он пребывает в узком и замкнутом круге своих жизненных интересов. </a:t>
            </a:r>
            <a:br>
              <a:rPr lang="ru-RU" dirty="0" smtClean="0"/>
            </a:br>
            <a:r>
              <a:rPr lang="ru-RU" dirty="0" smtClean="0"/>
              <a:t>    С темой "маленького человека" в русской литературе связаны лучшие гуманистические традиции. Писатели предлагают людям задуматься о том, что каждый человек имеет право на счастье, на собственный взгляд на жизнь. </a:t>
            </a:r>
            <a:br>
              <a:rPr lang="ru-RU" dirty="0" smtClean="0"/>
            </a:b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86050" y="0"/>
            <a:ext cx="2971792" cy="989034"/>
          </a:xfrm>
        </p:spPr>
        <p:txBody>
          <a:bodyPr/>
          <a:lstStyle/>
          <a:p>
            <a:r>
              <a:rPr lang="ru-RU" dirty="0" smtClean="0"/>
              <a:t>«Шинель»</a:t>
            </a:r>
            <a:endParaRPr lang="ru-RU" dirty="0"/>
          </a:p>
        </p:txBody>
      </p:sp>
      <p:sp>
        <p:nvSpPr>
          <p:cNvPr id="3" name="Содержимое 2"/>
          <p:cNvSpPr>
            <a:spLocks noGrp="1"/>
          </p:cNvSpPr>
          <p:nvPr>
            <p:ph idx="1"/>
          </p:nvPr>
        </p:nvSpPr>
        <p:spPr>
          <a:xfrm>
            <a:off x="285720" y="928670"/>
            <a:ext cx="4500594" cy="5643602"/>
          </a:xfrm>
        </p:spPr>
        <p:txBody>
          <a:bodyPr>
            <a:normAutofit fontScale="40000" lnSpcReduction="20000"/>
          </a:bodyPr>
          <a:lstStyle/>
          <a:p>
            <a:r>
              <a:rPr lang="ru-RU" dirty="0" smtClean="0"/>
              <a:t>Так, Гоголь в повести «Шинель» характеризует главного героя как человека бедного, заурядного, незначительного и незаметного. В жизни ему отведена ничтожная роль переписчика департаментских документов. Воспитанный в сфере подчинения и исполнения распоряжений начальства, Акакий Акакиевич </a:t>
            </a:r>
            <a:r>
              <a:rPr lang="ru-RU" dirty="0" err="1" smtClean="0"/>
              <a:t>Башмачкин</a:t>
            </a:r>
            <a:r>
              <a:rPr lang="ru-RU" dirty="0" smtClean="0"/>
              <a:t> не привык размышлять над смыслом своей работы. Вот почему, когда ему предлагают задание, требующее проявления элементарной сообразительности, он начинает волноваться, переживать и в конце концов приходит к выводу: «Нет, лучше дайте я перепишу что-нибудь».</a:t>
            </a:r>
            <a:br>
              <a:rPr lang="ru-RU" dirty="0" smtClean="0"/>
            </a:br>
            <a:r>
              <a:rPr lang="ru-RU" dirty="0" smtClean="0"/>
              <a:t/>
            </a:r>
            <a:br>
              <a:rPr lang="ru-RU" dirty="0" smtClean="0"/>
            </a:br>
            <a:r>
              <a:rPr lang="ru-RU" dirty="0" smtClean="0"/>
              <a:t>    Духовная жизнь </a:t>
            </a:r>
            <a:r>
              <a:rPr lang="ru-RU" dirty="0" err="1" smtClean="0"/>
              <a:t>Башмачкина</a:t>
            </a:r>
            <a:r>
              <a:rPr lang="ru-RU" dirty="0" smtClean="0"/>
              <a:t> созвучна его внутренним чаяниям. Накопление денег для покупки новой шинели становится для него целью и смыслом жизни. Кража долгожданной обновки, которая была приобретена путем лишений и страданий, становится для него катастрофой.</a:t>
            </a:r>
            <a:br>
              <a:rPr lang="ru-RU" dirty="0" smtClean="0"/>
            </a:br>
            <a:r>
              <a:rPr lang="ru-RU" dirty="0" smtClean="0"/>
              <a:t>    И все же Акакий Акакиевич не выглядит в сознании читателя пустой, неинтересной личностью. Мы представляем, что существовало великое множество таких же маленьких, униженных людей. Гоголь призывал общество взглянуть на них с пониманием и жалостью. </a:t>
            </a:r>
            <a:br>
              <a:rPr lang="ru-RU" dirty="0" smtClean="0"/>
            </a:br>
            <a:r>
              <a:rPr lang="ru-RU" dirty="0" smtClean="0"/>
              <a:t>    Косвенно это демонстрирует фамилия главного героя: уменьшительно-ласкательный суффикс -</a:t>
            </a:r>
            <a:r>
              <a:rPr lang="ru-RU" dirty="0" err="1" smtClean="0"/>
              <a:t>чк</a:t>
            </a:r>
            <a:r>
              <a:rPr lang="ru-RU" dirty="0" smtClean="0"/>
              <a:t>- (</a:t>
            </a:r>
            <a:r>
              <a:rPr lang="ru-RU" dirty="0" err="1" smtClean="0"/>
              <a:t>Башмачкин</a:t>
            </a:r>
            <a:r>
              <a:rPr lang="ru-RU" dirty="0" smtClean="0"/>
              <a:t>) придает ей соответствующий оттенок. «Матушка, спаси твоего бедного сына!» - напишет автор. И действительно, некоторые обидчики </a:t>
            </a:r>
            <a:r>
              <a:rPr lang="ru-RU" dirty="0" err="1" smtClean="0"/>
              <a:t>Башмачкина</a:t>
            </a:r>
            <a:r>
              <a:rPr lang="ru-RU" dirty="0" smtClean="0"/>
              <a:t> вдруг понимали это и начинали испытывать муки совести. Один молодой служащий, который решил подшутить над героем, остановился, пораженный его словами: «Оставьте меня, зачем вы меня обижаете?»</a:t>
            </a:r>
            <a:br>
              <a:rPr lang="ru-RU" dirty="0" smtClean="0"/>
            </a:br>
            <a:endParaRPr lang="ru-RU" dirty="0"/>
          </a:p>
        </p:txBody>
      </p:sp>
      <p:pic>
        <p:nvPicPr>
          <p:cNvPr id="1026" name="Picture 2" descr="ÐÐ°ÑÑÐ¸Ð½ÐºÐ¸ Ð¿Ð¾ Ð·Ð°Ð¿ÑÐ¾ÑÑ Ð¨Ð¸Ð½ÐµÐ»Ñ Ð³Ð¾Ð³Ð¾Ð»Ñ"/>
          <p:cNvPicPr>
            <a:picLocks noChangeAspect="1" noChangeArrowheads="1"/>
          </p:cNvPicPr>
          <p:nvPr/>
        </p:nvPicPr>
        <p:blipFill>
          <a:blip r:embed="rId2"/>
          <a:srcRect/>
          <a:stretch>
            <a:fillRect/>
          </a:stretch>
        </p:blipFill>
        <p:spPr bwMode="auto">
          <a:xfrm>
            <a:off x="5000628" y="1071546"/>
            <a:ext cx="3357586" cy="4866254"/>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71604" y="0"/>
            <a:ext cx="5757874" cy="785794"/>
          </a:xfrm>
        </p:spPr>
        <p:txBody>
          <a:bodyPr>
            <a:normAutofit fontScale="90000"/>
          </a:bodyPr>
          <a:lstStyle/>
          <a:p>
            <a:r>
              <a:rPr lang="ru-RU" dirty="0" smtClean="0"/>
              <a:t>«Смерть чиновника»</a:t>
            </a:r>
            <a:endParaRPr lang="ru-RU" dirty="0"/>
          </a:p>
        </p:txBody>
      </p:sp>
      <p:sp>
        <p:nvSpPr>
          <p:cNvPr id="16386" name="AutoShape 2" descr="ÐÐ°ÑÑÐ¸Ð½ÐºÐ¸ Ð¿Ð¾ Ð·Ð°Ð¿ÑÐ¾ÑÑ ÑÐ¼ÐµÑÑÑ ÑÐ¸Ð½Ð¾Ð²Ð½Ð¸ÐºÐ°"/>
          <p:cNvSpPr>
            <a:spLocks noGrp="1" noChangeAspect="1" noChangeArrowheads="1"/>
          </p:cNvSpPr>
          <p:nvPr>
            <p:ph idx="1"/>
          </p:nvPr>
        </p:nvSpPr>
        <p:spPr bwMode="auto">
          <a:xfrm>
            <a:off x="428624" y="857249"/>
            <a:ext cx="3929061" cy="5818033"/>
          </a:xfrm>
          <a:prstGeom prst="rect">
            <a:avLst/>
          </a:prstGeom>
          <a:noFill/>
        </p:spPr>
        <p:txBody>
          <a:bodyPr vert="horz" wrap="square" lIns="91440" tIns="45720" rIns="91440" bIns="45720" numCol="1" anchor="t" anchorCtr="0" compatLnSpc="1">
            <a:prstTxWarp prst="textNoShape">
              <a:avLst/>
            </a:prstTxWarp>
            <a:normAutofit fontScale="47500" lnSpcReduction="20000"/>
          </a:bodyPr>
          <a:lstStyle/>
          <a:p>
            <a:r>
              <a:rPr lang="ru-RU" dirty="0" smtClean="0"/>
              <a:t>   В рассказе Чехова «Смерть чиновника» мы видим рабскую душу чиновника, чье понимание мира полностью искажено. Здесь не приходится говорить о человеческом достоинстве. Автор дает своему герою чудную фамилию: Червяков. Описывая мелкие, незначительные события его жизни, Чехов как будто смотрит на мир </a:t>
            </a:r>
            <a:r>
              <a:rPr lang="ru-RU" dirty="0" err="1" smtClean="0"/>
              <a:t>червяковскими</a:t>
            </a:r>
            <a:r>
              <a:rPr lang="ru-RU" dirty="0" smtClean="0"/>
              <a:t>  глазами, и события эти становятся огромными. </a:t>
            </a:r>
            <a:br>
              <a:rPr lang="ru-RU" dirty="0" smtClean="0"/>
            </a:br>
            <a:r>
              <a:rPr lang="ru-RU" dirty="0" smtClean="0"/>
              <a:t>    Так, Червяков был на спектакле и «чувствовал себя на верху блаженства. Но вдруг… чихнул». Оглядевшись, как «вежливый человек», герой с ужасом обнаружил, что обрызгал статского генерала. Червяков начинает извиняться, но этого ему показалось мало, и герой просит прощения вновь и вновь, изо дня в день… </a:t>
            </a:r>
            <a:br>
              <a:rPr lang="ru-RU" dirty="0" smtClean="0"/>
            </a:br>
            <a:r>
              <a:rPr lang="ru-RU" dirty="0" smtClean="0"/>
              <a:t>    Таких маленьких чиновников, знающих только свой мирок, очень много и не удивительно, что их переживания складываются из подобных мелких ситуаций. Автор передает всю сущность души чиновника, как будто рассматривает ее под микроскопом. Не выдержав крика в ответ на извинения, Червяков идет домой и умирает. Эта страшная катастрофа его жизни – катастрофа его ограниченности. </a:t>
            </a:r>
            <a:endParaRPr lang="ru-RU" dirty="0"/>
          </a:p>
        </p:txBody>
      </p:sp>
      <p:sp>
        <p:nvSpPr>
          <p:cNvPr id="16388" name="AutoShape 4" descr="ÐÐ°ÑÑÐ¸Ð½ÐºÐ¸ Ð¿Ð¾ Ð·Ð°Ð¿ÑÐ¾ÑÑ ÑÐ¼ÐµÑÑÑ ÑÐ¸Ð½Ð¾Ð²Ð½Ð¸Ðº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6390" name="AutoShape 6" descr="ÐÐ°ÑÑÐ¸Ð½ÐºÐ¸ Ð¿Ð¾ Ð·Ð°Ð¿ÑÐ¾ÑÑ ÑÐ¼ÐµÑÑÑ ÑÐ¸Ð½Ð¾Ð²Ð½Ð¸Ðº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6392" name="AutoShape 8" descr="ÐÐ°ÑÑÐ¸Ð½ÐºÐ¸ Ð¿Ð¾ Ð·Ð°Ð¿ÑÐ¾ÑÑ ÑÐ¼ÐµÑÑÑ ÑÐ¸Ð½Ð¾Ð²Ð½Ð¸Ðº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6394" name="Picture 10" descr="ÐÐ°ÑÑÐ¸Ð½ÐºÐ¸ Ð¿Ð¾ Ð·Ð°Ð¿ÑÐ¾ÑÑ ÑÐ¼ÐµÑÑÑ ÑÐ¸Ð½Ð¾Ð²Ð½Ð¸ÐºÐ°"/>
          <p:cNvPicPr>
            <a:picLocks noChangeAspect="1" noChangeArrowheads="1"/>
          </p:cNvPicPr>
          <p:nvPr/>
        </p:nvPicPr>
        <p:blipFill>
          <a:blip r:embed="rId2"/>
          <a:srcRect/>
          <a:stretch>
            <a:fillRect/>
          </a:stretch>
        </p:blipFill>
        <p:spPr bwMode="auto">
          <a:xfrm>
            <a:off x="4500562" y="1000108"/>
            <a:ext cx="4215803" cy="3357586"/>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28860" y="142852"/>
            <a:ext cx="3900486" cy="917596"/>
          </a:xfrm>
        </p:spPr>
        <p:txBody>
          <a:bodyPr/>
          <a:lstStyle/>
          <a:p>
            <a:r>
              <a:rPr lang="ru-RU" dirty="0" smtClean="0"/>
              <a:t>Бедные люди</a:t>
            </a:r>
            <a:endParaRPr lang="ru-RU" dirty="0"/>
          </a:p>
        </p:txBody>
      </p:sp>
      <p:sp>
        <p:nvSpPr>
          <p:cNvPr id="3" name="Содержимое 2"/>
          <p:cNvSpPr>
            <a:spLocks noGrp="1"/>
          </p:cNvSpPr>
          <p:nvPr>
            <p:ph idx="1"/>
          </p:nvPr>
        </p:nvSpPr>
        <p:spPr>
          <a:xfrm>
            <a:off x="285720" y="1071546"/>
            <a:ext cx="4357718" cy="5286412"/>
          </a:xfrm>
        </p:spPr>
        <p:txBody>
          <a:bodyPr>
            <a:normAutofit fontScale="47500" lnSpcReduction="20000"/>
          </a:bodyPr>
          <a:lstStyle/>
          <a:p>
            <a:r>
              <a:rPr lang="ru-RU" dirty="0" smtClean="0"/>
              <a:t>Тема «бедных людей» развивается писателем и в романе «Преступление и наказание». Одну за другой раскрывает писатель перед нами картины страшной нищеты, которая унижает достоинство человека. Местом действия произведения становится Петербург, причем самый бедный район города. Достоевский создает полотно безмерных человеческих мук, страдания и горя, проницательно вглядывается в душу «маленького человека», открывает в нем залежи огромного духовного богатства. </a:t>
            </a:r>
            <a:br>
              <a:rPr lang="ru-RU" dirty="0" smtClean="0"/>
            </a:br>
            <a:r>
              <a:rPr lang="ru-RU" dirty="0" smtClean="0"/>
              <a:t>    Перед нами разворачивается жизнь семьи Мармеладовых. Это люди, задавленные реальностью. Спивается с горя и теряет человеческий облик чиновник Мармеладов, которому больше «некуда идти». Измученная нищетой, погибает от чахотки его жена Екатерина Ивановна. Соня выпущена на улицу торговать своим телом, чтобы спасти семью от голодной смерти. </a:t>
            </a:r>
            <a:br>
              <a:rPr lang="ru-RU" dirty="0" smtClean="0"/>
            </a:br>
            <a:endParaRPr lang="ru-RU" dirty="0"/>
          </a:p>
        </p:txBody>
      </p:sp>
      <p:pic>
        <p:nvPicPr>
          <p:cNvPr id="17410" name="Picture 2" descr="ÐÐ°ÑÑÐ¸Ð½ÐºÐ¸ Ð¿Ð¾ Ð·Ð°Ð¿ÑÐ¾ÑÑ Ð±ÐµÐ´Ð½ÑÐµ Ð»ÑÐ´Ð¸ Ð´Ð¾ÑÑÐ¾ÐµÐ²ÑÐºÐ¸Ð¹"/>
          <p:cNvPicPr>
            <a:picLocks noChangeAspect="1" noChangeArrowheads="1"/>
          </p:cNvPicPr>
          <p:nvPr/>
        </p:nvPicPr>
        <p:blipFill>
          <a:blip r:embed="rId2"/>
          <a:srcRect/>
          <a:stretch>
            <a:fillRect/>
          </a:stretch>
        </p:blipFill>
        <p:spPr bwMode="auto">
          <a:xfrm>
            <a:off x="5000628" y="1000108"/>
            <a:ext cx="3286148" cy="5126393"/>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14678" y="142852"/>
            <a:ext cx="2185974" cy="846158"/>
          </a:xfrm>
        </p:spPr>
        <p:txBody>
          <a:bodyPr/>
          <a:lstStyle/>
          <a:p>
            <a:r>
              <a:rPr lang="ru-RU" dirty="0" smtClean="0"/>
              <a:t>Вывод:</a:t>
            </a:r>
            <a:endParaRPr lang="ru-RU" dirty="0"/>
          </a:p>
        </p:txBody>
      </p:sp>
      <p:sp>
        <p:nvSpPr>
          <p:cNvPr id="3" name="Содержимое 2"/>
          <p:cNvSpPr>
            <a:spLocks noGrp="1"/>
          </p:cNvSpPr>
          <p:nvPr>
            <p:ph idx="1"/>
          </p:nvPr>
        </p:nvSpPr>
        <p:spPr>
          <a:xfrm>
            <a:off x="500034" y="1285860"/>
            <a:ext cx="7858180" cy="4786346"/>
          </a:xfrm>
        </p:spPr>
        <p:txBody>
          <a:bodyPr>
            <a:normAutofit fontScale="70000" lnSpcReduction="20000"/>
          </a:bodyPr>
          <a:lstStyle/>
          <a:p>
            <a:r>
              <a:rPr lang="ru-RU" dirty="0" smtClean="0"/>
              <a:t/>
            </a:r>
            <a:br>
              <a:rPr lang="ru-RU" dirty="0" smtClean="0"/>
            </a:br>
            <a:r>
              <a:rPr lang="ru-RU" dirty="0" smtClean="0"/>
              <a:t>    В большинстве случаев любой писатель изображает в своих книгах окружающую его действительность. Гоголь, Чехов и Достоевский жили и творили примерно в одно время, и все они затрагивали в своем творчестве тему «маленького человека». Я считаю, что их произведения выполнили свою гуманистическую роль: они обратили внимание на это явление общественной жизни, заставили людей задуматься над этим. </a:t>
            </a:r>
            <a:br>
              <a:rPr lang="ru-RU" dirty="0" smtClean="0"/>
            </a:br>
            <a:r>
              <a:rPr lang="ru-RU" dirty="0" smtClean="0"/>
              <a:t>    Даже сейчас, спустя полтора столетия, можно встретить «маленьких людей», но мы не должны делать вид, что не замечаем их. Мы должны быть гуманны, именно к этом нас призывают произведения великих писателей. Вместо того, чтобы «обижать» </a:t>
            </a:r>
            <a:r>
              <a:rPr lang="ru-RU" dirty="0" err="1" smtClean="0"/>
              <a:t>Башмачкиных</a:t>
            </a:r>
            <a:r>
              <a:rPr lang="ru-RU" dirty="0" smtClean="0"/>
              <a:t>, Червяковых и Мармеладовых, нужно попытаться понять строй их души и принять такими, какие они есть.</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ÐÐ°ÑÑÐ¸Ð½ÐºÐ¸ Ð¿Ð¾ Ð·Ð°Ð¿ÑÐ¾ÑÑ ÑÐ¿Ð°ÑÐ¸Ð±Ð¾ Ð·Ð° Ð²Ð½Ð¸Ð¼Ð°Ð½Ð¸Ðµ"/>
          <p:cNvPicPr>
            <a:picLocks noChangeAspect="1" noChangeArrowheads="1"/>
          </p:cNvPicPr>
          <p:nvPr/>
        </p:nvPicPr>
        <p:blipFill>
          <a:blip r:embed="rId2"/>
          <a:srcRect/>
          <a:stretch>
            <a:fillRect/>
          </a:stretch>
        </p:blipFill>
        <p:spPr bwMode="auto">
          <a:xfrm>
            <a:off x="1857356" y="571480"/>
            <a:ext cx="5686425" cy="5686425"/>
          </a:xfrm>
          <a:prstGeom prst="rect">
            <a:avLst/>
          </a:prstGeom>
          <a:noFill/>
        </p:spPr>
      </p:pic>
    </p:spTree>
  </p:cSld>
  <p:clrMapOvr>
    <a:masterClrMapping/>
  </p:clrMapOvr>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9</TotalTime>
  <Words>267</Words>
  <Application>Microsoft Office PowerPoint</Application>
  <PresentationFormat>Экран (4:3)</PresentationFormat>
  <Paragraphs>11</Paragraphs>
  <Slides>7</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7</vt:i4>
      </vt:variant>
    </vt:vector>
  </HeadingPairs>
  <TitlesOfParts>
    <vt:vector size="11" baseType="lpstr">
      <vt:lpstr>Arial</vt:lpstr>
      <vt:lpstr>Franklin Gothic Book</vt:lpstr>
      <vt:lpstr>Wingdings 2</vt:lpstr>
      <vt:lpstr>Техническая</vt:lpstr>
      <vt:lpstr>Образ "маленького человека" в русской литературе 19 века </vt:lpstr>
      <vt:lpstr>Обозначение слова</vt:lpstr>
      <vt:lpstr>«Шинель»</vt:lpstr>
      <vt:lpstr>«Смерть чиновника»</vt:lpstr>
      <vt:lpstr>Бедные люди</vt:lpstr>
      <vt:lpstr>Вывод:</vt:lpstr>
      <vt:lpstr>Презентация PowerPoint</vt:lpstr>
    </vt:vector>
  </TitlesOfParts>
  <Company>Reanimator Extreme Edition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Образ "маленького человека" в русской литературе 19 века </dc:title>
  <dc:creator>Пользователь Windows</dc:creator>
  <cp:lastModifiedBy>011</cp:lastModifiedBy>
  <cp:revision>2</cp:revision>
  <dcterms:created xsi:type="dcterms:W3CDTF">2019-03-05T13:08:05Z</dcterms:created>
  <dcterms:modified xsi:type="dcterms:W3CDTF">2022-02-07T13:30:12Z</dcterms:modified>
</cp:coreProperties>
</file>