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1195A"/>
    <a:srgbClr val="FAFD81"/>
    <a:srgbClr val="FFFF99"/>
    <a:srgbClr val="A8222C"/>
    <a:srgbClr val="C45B58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30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07.02.2022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07.02.2022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07.02.2022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07.02.2022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07.02.2022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07.02.2022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07.02.2022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07.02.2022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07.02.2022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07.02.2022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07.02.2022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07.02.2022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AFD81"/>
            </a:gs>
            <a:gs pos="95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264" y="5013176"/>
            <a:ext cx="1096963" cy="944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Скругленный прямоугольник 5"/>
          <p:cNvSpPr/>
          <p:nvPr/>
        </p:nvSpPr>
        <p:spPr>
          <a:xfrm>
            <a:off x="395536" y="476672"/>
            <a:ext cx="8352928" cy="6048672"/>
          </a:xfrm>
          <a:prstGeom prst="roundRect">
            <a:avLst/>
          </a:prstGeom>
          <a:solidFill>
            <a:srgbClr val="FFFFCC"/>
          </a:solidFill>
          <a:ln>
            <a:solidFill>
              <a:schemeClr val="tx2">
                <a:lumMod val="40000"/>
                <a:lumOff val="60000"/>
              </a:schemeClr>
            </a:solidFill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35900">
            <a:off x="251520" y="476672"/>
            <a:ext cx="1895475" cy="1006475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127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6296" y="4843327"/>
            <a:ext cx="1096963" cy="944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92826" y="5783442"/>
            <a:ext cx="1313111" cy="8683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86550" y="5124296"/>
            <a:ext cx="2719387" cy="1804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37189" y="6191666"/>
            <a:ext cx="1311275" cy="865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755576" y="1052736"/>
            <a:ext cx="7941464" cy="458587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31550" cmpd="sng">
                  <a:solidFill>
                    <a:schemeClr val="accent4">
                      <a:lumMod val="50000"/>
                    </a:schemeClr>
                  </a:solidFill>
                  <a:prstDash val="solid"/>
                </a:ln>
                <a:solidFill>
                  <a:schemeClr val="accent4">
                    <a:lumMod val="75000"/>
                  </a:schemeClr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Написание слов с орфограммой «удвоенная согласная</a:t>
            </a:r>
            <a:r>
              <a:rPr lang="ru-RU" sz="5400" b="1" dirty="0" smtClean="0">
                <a:ln w="31550" cmpd="sng">
                  <a:solidFill>
                    <a:schemeClr val="accent4">
                      <a:lumMod val="50000"/>
                    </a:schemeClr>
                  </a:solidFill>
                  <a:prstDash val="solid"/>
                </a:ln>
                <a:solidFill>
                  <a:schemeClr val="accent4">
                    <a:lumMod val="75000"/>
                  </a:schemeClr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»</a:t>
            </a:r>
          </a:p>
          <a:p>
            <a:pPr algn="ctr"/>
            <a:endParaRPr lang="ru-RU" sz="5400" b="1" dirty="0" smtClean="0">
              <a:ln w="31550" cmpd="sng">
                <a:solidFill>
                  <a:schemeClr val="accent4">
                    <a:lumMod val="50000"/>
                  </a:schemeClr>
                </a:solidFill>
                <a:prstDash val="solid"/>
              </a:ln>
              <a:solidFill>
                <a:schemeClr val="accent4">
                  <a:lumMod val="75000"/>
                </a:schemeClr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just"/>
            <a:r>
              <a:rPr lang="ru-RU" sz="2800" dirty="0" smtClean="0">
                <a:ln w="31550" cmpd="sng">
                  <a:solidFill>
                    <a:schemeClr val="accent4">
                      <a:lumMod val="50000"/>
                    </a:schemeClr>
                  </a:solidFill>
                  <a:prstDash val="solid"/>
                </a:ln>
                <a:solidFill>
                  <a:schemeClr val="accent4">
                    <a:lumMod val="75000"/>
                  </a:schemeClr>
                </a:solidFill>
              </a:rPr>
              <a:t>(к учебнику</a:t>
            </a:r>
            <a:r>
              <a:rPr lang="ru-RU" sz="3600" dirty="0" smtClean="0">
                <a:ln w="31550" cmpd="sng">
                  <a:solidFill>
                    <a:schemeClr val="accent4">
                      <a:lumMod val="50000"/>
                    </a:schemeClr>
                  </a:solidFill>
                  <a:prstDash val="solid"/>
                </a:ln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ru-RU" sz="3200" dirty="0" smtClean="0">
                <a:ln w="31550" cmpd="sng">
                  <a:solidFill>
                    <a:schemeClr val="accent4">
                      <a:lumMod val="50000"/>
                    </a:schemeClr>
                  </a:solidFill>
                  <a:prstDash val="solid"/>
                </a:ln>
                <a:solidFill>
                  <a:schemeClr val="accent4">
                    <a:lumMod val="75000"/>
                  </a:schemeClr>
                </a:solidFill>
              </a:rPr>
              <a:t>С. В. </a:t>
            </a:r>
            <a:r>
              <a:rPr lang="ru-RU" sz="3200" dirty="0" smtClean="0">
                <a:ln w="31550" cmpd="sng">
                  <a:solidFill>
                    <a:schemeClr val="accent4">
                      <a:lumMod val="50000"/>
                    </a:schemeClr>
                  </a:solidFill>
                  <a:prstDash val="solid"/>
                </a:ln>
                <a:solidFill>
                  <a:schemeClr val="accent4">
                    <a:lumMod val="75000"/>
                  </a:schemeClr>
                </a:solidFill>
              </a:rPr>
              <a:t>Ломкович</a:t>
            </a:r>
            <a:r>
              <a:rPr lang="ru-RU" sz="3200" dirty="0" smtClean="0">
                <a:ln w="31550" cmpd="sng">
                  <a:solidFill>
                    <a:schemeClr val="accent4">
                      <a:lumMod val="50000"/>
                    </a:schemeClr>
                  </a:solidFill>
                  <a:prstDash val="solid"/>
                </a:ln>
                <a:solidFill>
                  <a:schemeClr val="accent4">
                    <a:lumMod val="75000"/>
                  </a:schemeClr>
                </a:solidFill>
              </a:rPr>
              <a:t>, Л. И. Тимченко)</a:t>
            </a:r>
            <a:endParaRPr lang="ru-RU" sz="5400" b="1" dirty="0" smtClean="0">
              <a:ln w="31550" cmpd="sng">
                <a:solidFill>
                  <a:schemeClr val="accent4">
                    <a:lumMod val="50000"/>
                  </a:schemeClr>
                </a:solidFill>
                <a:prstDash val="solid"/>
              </a:ln>
              <a:solidFill>
                <a:schemeClr val="accent4">
                  <a:lumMod val="75000"/>
                </a:schemeClr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r>
              <a:rPr lang="ru-RU" sz="4000" b="1" dirty="0" smtClean="0">
                <a:ln w="31550" cmpd="sng">
                  <a:solidFill>
                    <a:schemeClr val="accent4">
                      <a:lumMod val="50000"/>
                    </a:schemeClr>
                  </a:solidFill>
                  <a:prstDash val="solid"/>
                </a:ln>
                <a:solidFill>
                  <a:schemeClr val="accent4">
                    <a:lumMod val="75000"/>
                  </a:schemeClr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2 класс</a:t>
            </a:r>
            <a:endParaRPr lang="ru-RU" sz="4000" b="1" dirty="0">
              <a:ln w="31550" cmpd="sng">
                <a:solidFill>
                  <a:schemeClr val="accent4">
                    <a:lumMod val="50000"/>
                  </a:schemeClr>
                </a:solidFill>
                <a:prstDash val="solid"/>
              </a:ln>
              <a:solidFill>
                <a:schemeClr val="accent4">
                  <a:lumMod val="75000"/>
                </a:schemeClr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69511030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AFD81"/>
            </a:gs>
            <a:gs pos="7000">
              <a:srgbClr val="FAFD81"/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395536" y="332656"/>
            <a:ext cx="8352928" cy="6192688"/>
          </a:xfrm>
          <a:prstGeom prst="roundRect">
            <a:avLst/>
          </a:prstGeom>
          <a:effectLst>
            <a:outerShdw blurRad="40000" dist="20000" dir="5400000" rotWithShape="0">
              <a:srgbClr val="000000">
                <a:alpha val="38000"/>
              </a:srgbClr>
            </a:outerShdw>
            <a:softEdge rad="31750"/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83568" y="692696"/>
            <a:ext cx="8013472" cy="424731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400" b="1" dirty="0" smtClean="0">
                <a:ln w="12700">
                  <a:solidFill>
                    <a:schemeClr val="accent4">
                      <a:lumMod val="50000"/>
                    </a:schemeClr>
                  </a:solidFill>
                  <a:prstDash val="solid"/>
                </a:ln>
                <a:solidFill>
                  <a:schemeClr val="accent5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Рефлексия</a:t>
            </a:r>
          </a:p>
          <a:p>
            <a:pPr algn="ctr"/>
            <a:endParaRPr lang="ru-RU" sz="4400" b="1" dirty="0" smtClean="0">
              <a:ln w="12700">
                <a:solidFill>
                  <a:schemeClr val="accent4">
                    <a:lumMod val="50000"/>
                  </a:schemeClr>
                </a:solidFill>
                <a:prstDash val="solid"/>
              </a:ln>
              <a:solidFill>
                <a:schemeClr val="accent5">
                  <a:lumMod val="7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marL="685800" indent="-685800" algn="just">
              <a:buFont typeface="Wingdings" panose="05000000000000000000" pitchFamily="2" charset="2"/>
              <a:buChar char="ü"/>
            </a:pPr>
            <a:r>
              <a:rPr lang="ru-RU" sz="3200" b="1" dirty="0" smtClean="0">
                <a:ln w="12700">
                  <a:solidFill>
                    <a:schemeClr val="accent4">
                      <a:lumMod val="50000"/>
                    </a:schemeClr>
                  </a:solidFill>
                  <a:prstDash val="solid"/>
                </a:ln>
                <a:solidFill>
                  <a:schemeClr val="accent5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Какую орфограмму сегодня изучали?</a:t>
            </a:r>
          </a:p>
          <a:p>
            <a:pPr algn="just"/>
            <a:endParaRPr lang="ru-RU" sz="3200" b="1" dirty="0" smtClean="0">
              <a:ln w="12700">
                <a:solidFill>
                  <a:schemeClr val="accent4">
                    <a:lumMod val="50000"/>
                  </a:schemeClr>
                </a:solidFill>
                <a:prstDash val="solid"/>
              </a:ln>
              <a:solidFill>
                <a:schemeClr val="accent5">
                  <a:lumMod val="7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marL="685800" indent="-685800" algn="just">
              <a:buFont typeface="Wingdings" panose="05000000000000000000" pitchFamily="2" charset="2"/>
              <a:buChar char="ü"/>
            </a:pPr>
            <a:r>
              <a:rPr lang="ru-RU" sz="3200" b="1" dirty="0" smtClean="0">
                <a:ln w="12700">
                  <a:solidFill>
                    <a:schemeClr val="accent4">
                      <a:lumMod val="50000"/>
                    </a:schemeClr>
                  </a:solidFill>
                  <a:prstDash val="solid"/>
                </a:ln>
                <a:solidFill>
                  <a:schemeClr val="accent5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Как переносятся слова с двумя одинаковыми согласными?</a:t>
            </a:r>
          </a:p>
          <a:p>
            <a:pPr algn="just"/>
            <a:r>
              <a:rPr lang="ru-RU" sz="3200" b="1" dirty="0" smtClean="0">
                <a:ln w="12700">
                  <a:solidFill>
                    <a:schemeClr val="accent4">
                      <a:lumMod val="50000"/>
                    </a:schemeClr>
                  </a:solidFill>
                  <a:prstDash val="solid"/>
                </a:ln>
                <a:solidFill>
                  <a:schemeClr val="accent5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r>
              <a:rPr lang="ru-RU" sz="5400" b="1" dirty="0" smtClean="0">
                <a:ln w="12700">
                  <a:solidFill>
                    <a:schemeClr val="accent4">
                      <a:lumMod val="50000"/>
                    </a:schemeClr>
                  </a:solidFill>
                  <a:prstDash val="solid"/>
                </a:ln>
                <a:solidFill>
                  <a:schemeClr val="accent5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endParaRPr lang="ru-RU" sz="5400" b="1" cap="none" spc="0" dirty="0">
              <a:ln w="12700">
                <a:solidFill>
                  <a:schemeClr val="accent4">
                    <a:lumMod val="50000"/>
                  </a:schemeClr>
                </a:solidFill>
                <a:prstDash val="solid"/>
              </a:ln>
              <a:solidFill>
                <a:schemeClr val="accent5">
                  <a:lumMod val="7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9615578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AFD81"/>
            </a:gs>
            <a:gs pos="7000">
              <a:srgbClr val="FAFD81"/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395536" y="332656"/>
            <a:ext cx="8352928" cy="6192688"/>
          </a:xfrm>
          <a:prstGeom prst="roundRect">
            <a:avLst/>
          </a:prstGeom>
          <a:effectLst>
            <a:outerShdw blurRad="40000" dist="20000" dir="5400000" rotWithShape="0">
              <a:srgbClr val="000000">
                <a:alpha val="38000"/>
              </a:srgbClr>
            </a:outerShdw>
            <a:softEdge rad="31750"/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 rot="10800000" flipV="1">
            <a:off x="1187624" y="736320"/>
            <a:ext cx="6840760" cy="4508927"/>
          </a:xfrm>
          <a:prstGeom prst="rect">
            <a:avLst/>
          </a:prstGeom>
          <a:noFill/>
          <a:effectLst>
            <a:glow rad="101600">
              <a:schemeClr val="accent2">
                <a:satMod val="175000"/>
                <a:alpha val="40000"/>
              </a:schemeClr>
            </a:glow>
          </a:effectLst>
        </p:spPr>
        <p:txBody>
          <a:bodyPr wrap="square" lIns="91440" tIns="45720" rIns="91440" bIns="45720">
            <a:spAutoFit/>
            <a:scene3d>
              <a:camera prst="isometricBottomDown"/>
              <a:lightRig rig="threePt" dir="t"/>
            </a:scene3d>
          </a:bodyPr>
          <a:lstStyle/>
          <a:p>
            <a:pPr algn="ctr"/>
            <a:r>
              <a:rPr lang="ru-RU" sz="8800" b="1" dirty="0" smtClean="0">
                <a:ln w="12700">
                  <a:solidFill>
                    <a:schemeClr val="accent4">
                      <a:lumMod val="50000"/>
                    </a:schemeClr>
                  </a:solidFill>
                  <a:prstDash val="solid"/>
                </a:ln>
                <a:solidFill>
                  <a:srgbClr val="B1195A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Спасибо за урок!  </a:t>
            </a:r>
            <a:r>
              <a:rPr lang="ru-RU" sz="19900" b="1" dirty="0" smtClean="0">
                <a:ln w="12700">
                  <a:solidFill>
                    <a:schemeClr val="accent4">
                      <a:lumMod val="50000"/>
                    </a:schemeClr>
                  </a:solidFill>
                  <a:prstDash val="solid"/>
                </a:ln>
                <a:solidFill>
                  <a:srgbClr val="B1195A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endParaRPr lang="ru-RU" sz="19900" b="1" cap="none" spc="0" dirty="0">
              <a:ln w="12700">
                <a:solidFill>
                  <a:schemeClr val="accent4">
                    <a:lumMod val="50000"/>
                  </a:schemeClr>
                </a:solidFill>
                <a:prstDash val="solid"/>
              </a:ln>
              <a:solidFill>
                <a:srgbClr val="B1195A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043005">
            <a:off x="0" y="332656"/>
            <a:ext cx="1974850" cy="1152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17035">
            <a:off x="456729" y="5322238"/>
            <a:ext cx="841734" cy="7862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01620">
            <a:off x="2005500" y="5478938"/>
            <a:ext cx="740845" cy="574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4353" y="4243163"/>
            <a:ext cx="936104" cy="8548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956978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AFD81"/>
            </a:gs>
            <a:gs pos="95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264" y="5013176"/>
            <a:ext cx="1096963" cy="944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Скругленный прямоугольник 5"/>
          <p:cNvSpPr/>
          <p:nvPr/>
        </p:nvSpPr>
        <p:spPr>
          <a:xfrm>
            <a:off x="395536" y="476672"/>
            <a:ext cx="8352928" cy="6048672"/>
          </a:xfrm>
          <a:prstGeom prst="roundRect">
            <a:avLst/>
          </a:prstGeom>
          <a:solidFill>
            <a:srgbClr val="FFFFCC"/>
          </a:solidFill>
          <a:ln>
            <a:solidFill>
              <a:schemeClr val="tx2">
                <a:lumMod val="40000"/>
                <a:lumOff val="60000"/>
              </a:schemeClr>
            </a:solidFill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91908" y="5048117"/>
            <a:ext cx="1313111" cy="8683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4557" y="5386708"/>
            <a:ext cx="2719387" cy="1804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9589" y="6092750"/>
            <a:ext cx="1311275" cy="865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 rot="10800000" flipV="1">
            <a:off x="467544" y="650359"/>
            <a:ext cx="8280918" cy="415498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ru-RU" sz="2800" b="1" dirty="0" smtClean="0">
                <a:ln w="18000">
                  <a:solidFill>
                    <a:schemeClr val="accent2">
                      <a:lumMod val="50000"/>
                    </a:schemeClr>
                  </a:solidFill>
                  <a:prstDash val="solid"/>
                  <a:miter lim="800000"/>
                </a:ln>
                <a:solidFill>
                  <a:schemeClr val="accent4">
                    <a:lumMod val="75000"/>
                  </a:schemeClr>
                </a:solidFill>
              </a:rPr>
              <a:t>Прочитайте слова.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ru-RU" sz="2800" b="1" dirty="0" smtClean="0">
                <a:ln w="18000">
                  <a:solidFill>
                    <a:schemeClr val="accent2">
                      <a:lumMod val="50000"/>
                    </a:schemeClr>
                  </a:solidFill>
                  <a:prstDash val="solid"/>
                  <a:miter lim="800000"/>
                </a:ln>
                <a:solidFill>
                  <a:schemeClr val="accent4">
                    <a:lumMod val="75000"/>
                  </a:schemeClr>
                </a:solidFill>
              </a:rPr>
              <a:t>Что общего в написании этих слов вы увидели?</a:t>
            </a:r>
          </a:p>
          <a:p>
            <a:pPr algn="just"/>
            <a:endParaRPr lang="ru-RU" sz="2800" b="1" dirty="0" smtClean="0">
              <a:ln w="18000">
                <a:solidFill>
                  <a:schemeClr val="accent2">
                    <a:lumMod val="50000"/>
                  </a:schemeClr>
                </a:solidFill>
                <a:prstDash val="solid"/>
                <a:miter lim="800000"/>
              </a:ln>
              <a:solidFill>
                <a:schemeClr val="accent4">
                  <a:lumMod val="75000"/>
                </a:schemeClr>
              </a:solidFill>
            </a:endParaRPr>
          </a:p>
          <a:p>
            <a:pPr algn="just"/>
            <a:r>
              <a:rPr lang="ru-RU" sz="2800" b="1" dirty="0" smtClean="0">
                <a:ln w="18000">
                  <a:solidFill>
                    <a:schemeClr val="accent2">
                      <a:lumMod val="50000"/>
                    </a:schemeClr>
                  </a:solidFill>
                  <a:prstDash val="solid"/>
                  <a:miter lim="800000"/>
                </a:ln>
                <a:solidFill>
                  <a:schemeClr val="accent4">
                    <a:lumMod val="75000"/>
                  </a:schemeClr>
                </a:solidFill>
              </a:rPr>
              <a:t>  1. Запишите звуками слова.</a:t>
            </a:r>
          </a:p>
          <a:p>
            <a:pPr marL="742950" indent="-742950" algn="just">
              <a:buAutoNum type="arabicPeriod"/>
            </a:pPr>
            <a:endParaRPr lang="ru-RU" sz="3600" b="1" dirty="0" smtClean="0">
              <a:ln w="18000">
                <a:solidFill>
                  <a:schemeClr val="accent2">
                    <a:lumMod val="50000"/>
                  </a:schemeClr>
                </a:solidFill>
                <a:prstDash val="solid"/>
                <a:miter lim="800000"/>
              </a:ln>
              <a:solidFill>
                <a:schemeClr val="accent4">
                  <a:lumMod val="75000"/>
                </a:schemeClr>
              </a:solidFill>
            </a:endParaRPr>
          </a:p>
          <a:p>
            <a:pPr algn="just"/>
            <a:endParaRPr lang="ru-RU" sz="3600" b="1" dirty="0" smtClean="0">
              <a:ln w="18000">
                <a:solidFill>
                  <a:schemeClr val="accent2">
                    <a:lumMod val="50000"/>
                  </a:schemeClr>
                </a:solidFill>
                <a:prstDash val="solid"/>
                <a:miter lim="800000"/>
              </a:ln>
              <a:solidFill>
                <a:srgbClr val="B1195A"/>
              </a:solidFill>
            </a:endParaRPr>
          </a:p>
          <a:p>
            <a:pPr algn="just"/>
            <a:r>
              <a:rPr lang="ru-RU" sz="4000" b="1" dirty="0" smtClean="0">
                <a:ln w="18000">
                  <a:solidFill>
                    <a:schemeClr val="accent2">
                      <a:lumMod val="50000"/>
                    </a:schemeClr>
                  </a:solidFill>
                  <a:prstDash val="solid"/>
                  <a:miter lim="800000"/>
                </a:ln>
                <a:solidFill>
                  <a:srgbClr val="B1195A"/>
                </a:solidFill>
              </a:rPr>
              <a:t>Класс, группа, ванна, Анна, касса, хоккей.</a:t>
            </a:r>
            <a:endParaRPr lang="ru-RU" sz="4000" b="1" dirty="0">
              <a:ln w="18000">
                <a:solidFill>
                  <a:schemeClr val="accent2">
                    <a:lumMod val="50000"/>
                  </a:schemeClr>
                </a:solidFill>
                <a:prstDash val="solid"/>
                <a:miter lim="800000"/>
              </a:ln>
              <a:solidFill>
                <a:srgbClr val="B1195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78695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AFD81"/>
            </a:gs>
            <a:gs pos="95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264" y="5013176"/>
            <a:ext cx="1096963" cy="944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Скругленный прямоугольник 5"/>
          <p:cNvSpPr/>
          <p:nvPr/>
        </p:nvSpPr>
        <p:spPr>
          <a:xfrm>
            <a:off x="395536" y="476672"/>
            <a:ext cx="8352928" cy="6048672"/>
          </a:xfrm>
          <a:prstGeom prst="roundRect">
            <a:avLst/>
          </a:prstGeom>
          <a:solidFill>
            <a:srgbClr val="FFFFCC"/>
          </a:solidFill>
          <a:ln>
            <a:solidFill>
              <a:schemeClr val="tx2">
                <a:lumMod val="40000"/>
                <a:lumOff val="60000"/>
              </a:schemeClr>
            </a:solidFill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91908" y="5048117"/>
            <a:ext cx="1313111" cy="8683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4557" y="5386708"/>
            <a:ext cx="2719387" cy="1804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9589" y="6092750"/>
            <a:ext cx="1311275" cy="865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 rot="10800000" flipV="1">
            <a:off x="539552" y="693073"/>
            <a:ext cx="7776864" cy="5447645"/>
          </a:xfrm>
          <a:prstGeom prst="rect">
            <a:avLst/>
          </a:prstGeom>
          <a:noFill/>
          <a:effectLst>
            <a:softEdge rad="31750"/>
          </a:effectLst>
        </p:spPr>
        <p:txBody>
          <a:bodyPr wrap="square" lIns="91440" tIns="45720" rIns="91440" bIns="45720">
            <a:spAutoFit/>
          </a:bodyPr>
          <a:lstStyle/>
          <a:p>
            <a:pPr algn="just"/>
            <a:r>
              <a:rPr lang="ru-RU" sz="3600" b="1" dirty="0" smtClean="0">
                <a:ln w="18000">
                  <a:solidFill>
                    <a:schemeClr val="accent2">
                      <a:lumMod val="50000"/>
                    </a:schemeClr>
                  </a:solidFill>
                  <a:prstDash val="solid"/>
                  <a:miter lim="800000"/>
                </a:ln>
                <a:solidFill>
                  <a:schemeClr val="accent4">
                    <a:lumMod val="75000"/>
                  </a:schemeClr>
                </a:solidFill>
              </a:rPr>
              <a:t>Проверьте себя!</a:t>
            </a:r>
          </a:p>
          <a:p>
            <a:pPr algn="just"/>
            <a:endParaRPr lang="ru-RU" sz="3600" b="1" dirty="0" smtClean="0">
              <a:ln w="18000">
                <a:solidFill>
                  <a:schemeClr val="accent2">
                    <a:lumMod val="50000"/>
                  </a:schemeClr>
                </a:solidFill>
                <a:prstDash val="solid"/>
                <a:miter lim="800000"/>
              </a:ln>
              <a:solidFill>
                <a:srgbClr val="B1195A"/>
              </a:solidFill>
            </a:endParaRPr>
          </a:p>
          <a:p>
            <a:pPr algn="just">
              <a:lnSpc>
                <a:spcPct val="150000"/>
              </a:lnSpc>
            </a:pPr>
            <a:r>
              <a:rPr lang="en-US" sz="4000" b="1" dirty="0" smtClean="0">
                <a:ln w="18000">
                  <a:solidFill>
                    <a:schemeClr val="accent2">
                      <a:lumMod val="50000"/>
                    </a:schemeClr>
                  </a:solidFill>
                  <a:prstDash val="solid"/>
                  <a:miter lim="800000"/>
                </a:ln>
                <a:solidFill>
                  <a:srgbClr val="B1195A"/>
                </a:solidFill>
              </a:rPr>
              <a:t>[</a:t>
            </a:r>
            <a:r>
              <a:rPr lang="ru-RU" sz="4000" b="1" dirty="0" smtClean="0">
                <a:ln w="18000">
                  <a:solidFill>
                    <a:schemeClr val="accent2">
                      <a:lumMod val="50000"/>
                    </a:schemeClr>
                  </a:solidFill>
                  <a:prstDash val="solid"/>
                  <a:miter lim="800000"/>
                </a:ln>
                <a:solidFill>
                  <a:srgbClr val="B1195A"/>
                </a:solidFill>
              </a:rPr>
              <a:t>к л а с</a:t>
            </a:r>
            <a:r>
              <a:rPr lang="en-US" sz="4000" b="1" dirty="0" smtClean="0">
                <a:ln w="18000">
                  <a:solidFill>
                    <a:schemeClr val="accent2">
                      <a:lumMod val="50000"/>
                    </a:schemeClr>
                  </a:solidFill>
                  <a:prstDash val="solid"/>
                  <a:miter lim="800000"/>
                </a:ln>
                <a:solidFill>
                  <a:srgbClr val="B1195A"/>
                </a:solidFill>
              </a:rPr>
              <a:t>]</a:t>
            </a:r>
            <a:r>
              <a:rPr lang="ru-RU" sz="4000" b="1" dirty="0" smtClean="0">
                <a:ln w="18000">
                  <a:solidFill>
                    <a:schemeClr val="accent2">
                      <a:lumMod val="50000"/>
                    </a:schemeClr>
                  </a:solidFill>
                  <a:prstDash val="solid"/>
                  <a:miter lim="800000"/>
                </a:ln>
                <a:solidFill>
                  <a:srgbClr val="B1195A"/>
                </a:solidFill>
              </a:rPr>
              <a:t>,   </a:t>
            </a:r>
            <a:r>
              <a:rPr lang="en-US" sz="4000" b="1" dirty="0" smtClean="0">
                <a:ln w="18000">
                  <a:solidFill>
                    <a:schemeClr val="accent2">
                      <a:lumMod val="50000"/>
                    </a:schemeClr>
                  </a:solidFill>
                  <a:prstDash val="solid"/>
                  <a:miter lim="800000"/>
                </a:ln>
                <a:solidFill>
                  <a:srgbClr val="B1195A"/>
                </a:solidFill>
              </a:rPr>
              <a:t>[</a:t>
            </a:r>
            <a:r>
              <a:rPr lang="ru-RU" sz="4000" b="1" dirty="0" smtClean="0">
                <a:ln w="18000">
                  <a:solidFill>
                    <a:schemeClr val="accent2">
                      <a:lumMod val="50000"/>
                    </a:schemeClr>
                  </a:solidFill>
                  <a:prstDash val="solid"/>
                  <a:miter lim="800000"/>
                </a:ln>
                <a:solidFill>
                  <a:srgbClr val="B1195A"/>
                </a:solidFill>
              </a:rPr>
              <a:t>г р </a:t>
            </a:r>
            <a:r>
              <a:rPr lang="en-US" sz="4000" b="1" dirty="0" smtClean="0">
                <a:ln w="18000">
                  <a:solidFill>
                    <a:schemeClr val="accent2">
                      <a:lumMod val="50000"/>
                    </a:schemeClr>
                  </a:solidFill>
                  <a:prstDash val="solid"/>
                  <a:miter lim="800000"/>
                </a:ln>
                <a:solidFill>
                  <a:srgbClr val="B1195A"/>
                </a:solidFill>
              </a:rPr>
              <a:t>ý</a:t>
            </a:r>
            <a:r>
              <a:rPr lang="ru-RU" sz="4000" b="1" dirty="0" smtClean="0">
                <a:ln w="18000">
                  <a:solidFill>
                    <a:schemeClr val="accent2">
                      <a:lumMod val="50000"/>
                    </a:schemeClr>
                  </a:solidFill>
                  <a:prstDash val="solid"/>
                  <a:miter lim="800000"/>
                </a:ln>
                <a:solidFill>
                  <a:srgbClr val="B1195A"/>
                </a:solidFill>
              </a:rPr>
              <a:t> п а</a:t>
            </a:r>
            <a:r>
              <a:rPr lang="en-US" sz="4000" b="1" dirty="0" smtClean="0">
                <a:ln w="18000">
                  <a:solidFill>
                    <a:schemeClr val="accent2">
                      <a:lumMod val="50000"/>
                    </a:schemeClr>
                  </a:solidFill>
                  <a:prstDash val="solid"/>
                  <a:miter lim="800000"/>
                </a:ln>
                <a:solidFill>
                  <a:srgbClr val="B1195A"/>
                </a:solidFill>
              </a:rPr>
              <a:t>]</a:t>
            </a:r>
            <a:r>
              <a:rPr lang="ru-RU" sz="4000" b="1" dirty="0" smtClean="0">
                <a:ln w="18000">
                  <a:solidFill>
                    <a:schemeClr val="accent2">
                      <a:lumMod val="50000"/>
                    </a:schemeClr>
                  </a:solidFill>
                  <a:prstDash val="solid"/>
                  <a:miter lim="800000"/>
                </a:ln>
                <a:solidFill>
                  <a:srgbClr val="B1195A"/>
                </a:solidFill>
              </a:rPr>
              <a:t>, </a:t>
            </a:r>
            <a:r>
              <a:rPr lang="en-US" sz="4000" b="1" dirty="0" smtClean="0">
                <a:ln w="18000">
                  <a:solidFill>
                    <a:schemeClr val="accent2">
                      <a:lumMod val="50000"/>
                    </a:schemeClr>
                  </a:solidFill>
                  <a:prstDash val="solid"/>
                  <a:miter lim="800000"/>
                </a:ln>
                <a:solidFill>
                  <a:srgbClr val="B1195A"/>
                </a:solidFill>
              </a:rPr>
              <a:t>    </a:t>
            </a:r>
            <a:r>
              <a:rPr lang="ru-RU" sz="4000" b="1" dirty="0" smtClean="0">
                <a:ln w="18000">
                  <a:solidFill>
                    <a:schemeClr val="accent2">
                      <a:lumMod val="50000"/>
                    </a:schemeClr>
                  </a:solidFill>
                  <a:prstDash val="solid"/>
                  <a:miter lim="800000"/>
                </a:ln>
                <a:solidFill>
                  <a:srgbClr val="B1195A"/>
                </a:solidFill>
              </a:rPr>
              <a:t> </a:t>
            </a:r>
            <a:r>
              <a:rPr lang="en-US" sz="4000" b="1" dirty="0" smtClean="0">
                <a:ln w="18000">
                  <a:solidFill>
                    <a:schemeClr val="accent2">
                      <a:lumMod val="50000"/>
                    </a:schemeClr>
                  </a:solidFill>
                  <a:prstDash val="solid"/>
                  <a:miter lim="800000"/>
                </a:ln>
                <a:solidFill>
                  <a:srgbClr val="B1195A"/>
                </a:solidFill>
              </a:rPr>
              <a:t>[</a:t>
            </a:r>
            <a:r>
              <a:rPr lang="ru-RU" sz="4000" b="1" dirty="0" smtClean="0">
                <a:ln w="18000">
                  <a:solidFill>
                    <a:schemeClr val="accent2">
                      <a:lumMod val="50000"/>
                    </a:schemeClr>
                  </a:solidFill>
                  <a:prstDash val="solid"/>
                  <a:miter lim="800000"/>
                </a:ln>
                <a:solidFill>
                  <a:srgbClr val="B1195A"/>
                </a:solidFill>
              </a:rPr>
              <a:t>в </a:t>
            </a:r>
            <a:r>
              <a:rPr lang="en-US" sz="4000" b="1" dirty="0" smtClean="0">
                <a:ln w="18000">
                  <a:solidFill>
                    <a:schemeClr val="accent2">
                      <a:lumMod val="50000"/>
                    </a:schemeClr>
                  </a:solidFill>
                  <a:prstDash val="solid"/>
                  <a:miter lim="800000"/>
                </a:ln>
                <a:solidFill>
                  <a:srgbClr val="B1195A"/>
                </a:solidFill>
              </a:rPr>
              <a:t>á</a:t>
            </a:r>
            <a:r>
              <a:rPr lang="ru-RU" sz="4000" b="1" dirty="0" smtClean="0">
                <a:ln w="18000">
                  <a:solidFill>
                    <a:schemeClr val="accent2">
                      <a:lumMod val="50000"/>
                    </a:schemeClr>
                  </a:solidFill>
                  <a:prstDash val="solid"/>
                  <a:miter lim="800000"/>
                </a:ln>
                <a:solidFill>
                  <a:srgbClr val="B1195A"/>
                </a:solidFill>
              </a:rPr>
              <a:t> н а</a:t>
            </a:r>
            <a:r>
              <a:rPr lang="en-US" sz="4000" b="1" dirty="0" smtClean="0">
                <a:ln w="18000">
                  <a:solidFill>
                    <a:schemeClr val="accent2">
                      <a:lumMod val="50000"/>
                    </a:schemeClr>
                  </a:solidFill>
                  <a:prstDash val="solid"/>
                  <a:miter lim="800000"/>
                </a:ln>
                <a:solidFill>
                  <a:srgbClr val="B1195A"/>
                </a:solidFill>
              </a:rPr>
              <a:t>]</a:t>
            </a:r>
            <a:r>
              <a:rPr lang="ru-RU" sz="4000" b="1" dirty="0" smtClean="0">
                <a:ln w="18000">
                  <a:solidFill>
                    <a:schemeClr val="accent2">
                      <a:lumMod val="50000"/>
                    </a:schemeClr>
                  </a:solidFill>
                  <a:prstDash val="solid"/>
                  <a:miter lim="800000"/>
                </a:ln>
                <a:solidFill>
                  <a:srgbClr val="B1195A"/>
                </a:solidFill>
              </a:rPr>
              <a:t>, </a:t>
            </a:r>
          </a:p>
          <a:p>
            <a:pPr algn="just">
              <a:lnSpc>
                <a:spcPct val="150000"/>
              </a:lnSpc>
            </a:pPr>
            <a:r>
              <a:rPr lang="en-US" sz="4000" b="1" dirty="0" smtClean="0">
                <a:ln w="18000">
                  <a:solidFill>
                    <a:schemeClr val="accent2">
                      <a:lumMod val="50000"/>
                    </a:schemeClr>
                  </a:solidFill>
                  <a:prstDash val="solid"/>
                  <a:miter lim="800000"/>
                </a:ln>
                <a:solidFill>
                  <a:srgbClr val="B1195A"/>
                </a:solidFill>
              </a:rPr>
              <a:t>[</a:t>
            </a:r>
            <a:r>
              <a:rPr lang="ru-RU" sz="4000" b="1" dirty="0" smtClean="0">
                <a:ln w="18000">
                  <a:solidFill>
                    <a:schemeClr val="accent2">
                      <a:lumMod val="50000"/>
                    </a:schemeClr>
                  </a:solidFill>
                  <a:prstDash val="solid"/>
                  <a:miter lim="800000"/>
                </a:ln>
                <a:solidFill>
                  <a:srgbClr val="B1195A"/>
                </a:solidFill>
              </a:rPr>
              <a:t>á н а</a:t>
            </a:r>
            <a:r>
              <a:rPr lang="en-US" sz="4000" b="1" dirty="0" smtClean="0">
                <a:ln w="18000">
                  <a:solidFill>
                    <a:schemeClr val="accent2">
                      <a:lumMod val="50000"/>
                    </a:schemeClr>
                  </a:solidFill>
                  <a:prstDash val="solid"/>
                  <a:miter lim="800000"/>
                </a:ln>
                <a:solidFill>
                  <a:srgbClr val="B1195A"/>
                </a:solidFill>
              </a:rPr>
              <a:t>]</a:t>
            </a:r>
            <a:r>
              <a:rPr lang="ru-RU" sz="4000" b="1" dirty="0" smtClean="0">
                <a:ln w="18000">
                  <a:solidFill>
                    <a:schemeClr val="accent2">
                      <a:lumMod val="50000"/>
                    </a:schemeClr>
                  </a:solidFill>
                  <a:prstDash val="solid"/>
                  <a:miter lim="800000"/>
                </a:ln>
                <a:solidFill>
                  <a:srgbClr val="B1195A"/>
                </a:solidFill>
              </a:rPr>
              <a:t>,   </a:t>
            </a:r>
            <a:r>
              <a:rPr lang="en-US" sz="4000" b="1" dirty="0" smtClean="0">
                <a:ln w="18000">
                  <a:solidFill>
                    <a:schemeClr val="accent2">
                      <a:lumMod val="50000"/>
                    </a:schemeClr>
                  </a:solidFill>
                  <a:prstDash val="solid"/>
                  <a:miter lim="800000"/>
                </a:ln>
                <a:solidFill>
                  <a:srgbClr val="B1195A"/>
                </a:solidFill>
              </a:rPr>
              <a:t>  </a:t>
            </a:r>
            <a:r>
              <a:rPr lang="ru-RU" sz="4000" b="1" dirty="0" smtClean="0">
                <a:ln w="18000">
                  <a:solidFill>
                    <a:schemeClr val="accent2">
                      <a:lumMod val="50000"/>
                    </a:schemeClr>
                  </a:solidFill>
                  <a:prstDash val="solid"/>
                  <a:miter lim="800000"/>
                </a:ln>
                <a:solidFill>
                  <a:srgbClr val="B1195A"/>
                </a:solidFill>
              </a:rPr>
              <a:t> </a:t>
            </a:r>
            <a:r>
              <a:rPr lang="en-US" sz="4000" b="1" dirty="0" smtClean="0">
                <a:ln w="18000">
                  <a:solidFill>
                    <a:schemeClr val="accent2">
                      <a:lumMod val="50000"/>
                    </a:schemeClr>
                  </a:solidFill>
                  <a:prstDash val="solid"/>
                  <a:miter lim="800000"/>
                </a:ln>
                <a:solidFill>
                  <a:srgbClr val="B1195A"/>
                </a:solidFill>
              </a:rPr>
              <a:t>[</a:t>
            </a:r>
            <a:r>
              <a:rPr lang="ru-RU" sz="4000" b="1" dirty="0" smtClean="0">
                <a:ln w="18000">
                  <a:solidFill>
                    <a:schemeClr val="accent2">
                      <a:lumMod val="50000"/>
                    </a:schemeClr>
                  </a:solidFill>
                  <a:prstDash val="solid"/>
                  <a:miter lim="800000"/>
                </a:ln>
                <a:solidFill>
                  <a:srgbClr val="B1195A"/>
                </a:solidFill>
              </a:rPr>
              <a:t>к </a:t>
            </a:r>
            <a:r>
              <a:rPr lang="en-US" sz="4000" b="1" dirty="0" smtClean="0">
                <a:ln w="18000">
                  <a:solidFill>
                    <a:schemeClr val="accent2">
                      <a:lumMod val="50000"/>
                    </a:schemeClr>
                  </a:solidFill>
                  <a:prstDash val="solid"/>
                  <a:miter lim="800000"/>
                </a:ln>
                <a:solidFill>
                  <a:srgbClr val="B1195A"/>
                </a:solidFill>
              </a:rPr>
              <a:t>á</a:t>
            </a:r>
            <a:r>
              <a:rPr lang="ru-RU" sz="4000" b="1" dirty="0" smtClean="0">
                <a:ln w="18000">
                  <a:solidFill>
                    <a:schemeClr val="accent2">
                      <a:lumMod val="50000"/>
                    </a:schemeClr>
                  </a:solidFill>
                  <a:prstDash val="solid"/>
                  <a:miter lim="800000"/>
                </a:ln>
                <a:solidFill>
                  <a:srgbClr val="B1195A"/>
                </a:solidFill>
              </a:rPr>
              <a:t> с а</a:t>
            </a:r>
            <a:r>
              <a:rPr lang="en-US" sz="4000" b="1" dirty="0" smtClean="0">
                <a:ln w="18000">
                  <a:solidFill>
                    <a:schemeClr val="accent2">
                      <a:lumMod val="50000"/>
                    </a:schemeClr>
                  </a:solidFill>
                  <a:prstDash val="solid"/>
                  <a:miter lim="800000"/>
                </a:ln>
                <a:solidFill>
                  <a:srgbClr val="B1195A"/>
                </a:solidFill>
              </a:rPr>
              <a:t>]</a:t>
            </a:r>
            <a:r>
              <a:rPr lang="ru-RU" sz="4000" b="1" dirty="0" smtClean="0">
                <a:ln w="18000">
                  <a:solidFill>
                    <a:schemeClr val="accent2">
                      <a:lumMod val="50000"/>
                    </a:schemeClr>
                  </a:solidFill>
                  <a:prstDash val="solid"/>
                  <a:miter lim="800000"/>
                </a:ln>
                <a:solidFill>
                  <a:srgbClr val="B1195A"/>
                </a:solidFill>
              </a:rPr>
              <a:t>,  </a:t>
            </a:r>
            <a:r>
              <a:rPr lang="en-US" sz="4000" b="1" dirty="0" smtClean="0">
                <a:ln w="18000">
                  <a:solidFill>
                    <a:schemeClr val="accent2">
                      <a:lumMod val="50000"/>
                    </a:schemeClr>
                  </a:solidFill>
                  <a:prstDash val="solid"/>
                  <a:miter lim="800000"/>
                </a:ln>
                <a:solidFill>
                  <a:srgbClr val="B1195A"/>
                </a:solidFill>
              </a:rPr>
              <a:t>      [</a:t>
            </a:r>
            <a:r>
              <a:rPr lang="ru-RU" sz="4000" b="1" dirty="0" smtClean="0">
                <a:ln w="18000">
                  <a:solidFill>
                    <a:schemeClr val="accent2">
                      <a:lumMod val="50000"/>
                    </a:schemeClr>
                  </a:solidFill>
                  <a:prstDash val="solid"/>
                  <a:miter lim="800000"/>
                </a:ln>
                <a:solidFill>
                  <a:srgbClr val="B1195A"/>
                </a:solidFill>
              </a:rPr>
              <a:t>х а к</a:t>
            </a:r>
            <a:r>
              <a:rPr lang="en-US" sz="4000" b="1" dirty="0" smtClean="0">
                <a:ln w="18000">
                  <a:solidFill>
                    <a:schemeClr val="accent2">
                      <a:lumMod val="50000"/>
                    </a:schemeClr>
                  </a:solidFill>
                  <a:prstDash val="solid"/>
                  <a:miter lim="800000"/>
                </a:ln>
                <a:solidFill>
                  <a:srgbClr val="B1195A"/>
                </a:solidFill>
              </a:rPr>
              <a:t>’ </a:t>
            </a:r>
            <a:r>
              <a:rPr lang="ru-RU" sz="4000" b="1" dirty="0" smtClean="0">
                <a:ln w="18000">
                  <a:solidFill>
                    <a:schemeClr val="accent2">
                      <a:lumMod val="50000"/>
                    </a:schemeClr>
                  </a:solidFill>
                  <a:prstDash val="solid"/>
                  <a:miter lim="800000"/>
                </a:ln>
                <a:solidFill>
                  <a:srgbClr val="B1195A"/>
                </a:solidFill>
              </a:rPr>
              <a:t>э́</a:t>
            </a:r>
            <a:r>
              <a:rPr lang="en-US" sz="4000" b="1" dirty="0" smtClean="0">
                <a:ln w="18000">
                  <a:solidFill>
                    <a:schemeClr val="accent2">
                      <a:lumMod val="50000"/>
                    </a:schemeClr>
                  </a:solidFill>
                  <a:prstDash val="solid"/>
                  <a:miter lim="800000"/>
                </a:ln>
                <a:solidFill>
                  <a:srgbClr val="B1195A"/>
                </a:solidFill>
              </a:rPr>
              <a:t> </a:t>
            </a:r>
            <a:r>
              <a:rPr lang="ru-RU" sz="4000" b="1" dirty="0" smtClean="0">
                <a:ln w="18000">
                  <a:solidFill>
                    <a:schemeClr val="accent2">
                      <a:lumMod val="50000"/>
                    </a:schemeClr>
                  </a:solidFill>
                  <a:prstDash val="solid"/>
                  <a:miter lim="800000"/>
                </a:ln>
                <a:solidFill>
                  <a:srgbClr val="B1195A"/>
                </a:solidFill>
              </a:rPr>
              <a:t>й</a:t>
            </a:r>
            <a:r>
              <a:rPr lang="en-US" sz="4000" b="1" dirty="0" smtClean="0">
                <a:ln w="18000">
                  <a:solidFill>
                    <a:schemeClr val="accent2">
                      <a:lumMod val="50000"/>
                    </a:schemeClr>
                  </a:solidFill>
                  <a:prstDash val="solid"/>
                  <a:miter lim="800000"/>
                </a:ln>
                <a:solidFill>
                  <a:srgbClr val="B1195A"/>
                </a:solidFill>
              </a:rPr>
              <a:t>’]</a:t>
            </a:r>
            <a:r>
              <a:rPr lang="ru-RU" sz="4000" b="1" dirty="0" smtClean="0">
                <a:ln w="18000">
                  <a:solidFill>
                    <a:schemeClr val="accent2">
                      <a:lumMod val="50000"/>
                    </a:schemeClr>
                  </a:solidFill>
                  <a:prstDash val="solid"/>
                  <a:miter lim="800000"/>
                </a:ln>
                <a:solidFill>
                  <a:srgbClr val="B1195A"/>
                </a:solidFill>
              </a:rPr>
              <a:t>.</a:t>
            </a:r>
          </a:p>
          <a:p>
            <a:pPr algn="just"/>
            <a:endParaRPr lang="ru-RU" sz="2400" b="1" dirty="0" smtClean="0">
              <a:ln w="18000">
                <a:solidFill>
                  <a:schemeClr val="accent2">
                    <a:lumMod val="50000"/>
                  </a:schemeClr>
                </a:solidFill>
                <a:prstDash val="solid"/>
                <a:miter lim="800000"/>
              </a:ln>
              <a:solidFill>
                <a:srgbClr val="B1195A"/>
              </a:solidFill>
            </a:endParaRPr>
          </a:p>
          <a:p>
            <a:pPr algn="just"/>
            <a:endParaRPr lang="ru-RU" sz="2400" b="1" dirty="0" smtClean="0">
              <a:ln w="18000">
                <a:solidFill>
                  <a:schemeClr val="accent2">
                    <a:lumMod val="50000"/>
                  </a:schemeClr>
                </a:solidFill>
                <a:prstDash val="solid"/>
                <a:miter lim="800000"/>
              </a:ln>
              <a:solidFill>
                <a:schemeClr val="accent4">
                  <a:lumMod val="75000"/>
                </a:schemeClr>
              </a:solidFill>
            </a:endParaRPr>
          </a:p>
          <a:p>
            <a:pPr algn="just"/>
            <a:r>
              <a:rPr lang="ru-RU" sz="2400" b="1" dirty="0" smtClean="0">
                <a:ln w="18000">
                  <a:solidFill>
                    <a:schemeClr val="accent2">
                      <a:lumMod val="50000"/>
                    </a:schemeClr>
                  </a:solidFill>
                  <a:prstDash val="solid"/>
                  <a:miter lim="800000"/>
                </a:ln>
                <a:solidFill>
                  <a:srgbClr val="002060"/>
                </a:solidFill>
              </a:rPr>
              <a:t>Докажите, что удвоенная согласная в данных словах –  орфограмма.</a:t>
            </a:r>
            <a:endParaRPr lang="ru-RU" sz="2000" b="1" dirty="0" smtClean="0">
              <a:ln w="18000">
                <a:solidFill>
                  <a:schemeClr val="accent2">
                    <a:lumMod val="50000"/>
                  </a:schemeClr>
                </a:solidFill>
                <a:prstDash val="solid"/>
                <a:miter lim="800000"/>
              </a:ln>
              <a:solidFill>
                <a:srgbClr val="002060"/>
              </a:solidFill>
            </a:endParaRPr>
          </a:p>
          <a:p>
            <a:pPr algn="just">
              <a:lnSpc>
                <a:spcPct val="150000"/>
              </a:lnSpc>
            </a:pPr>
            <a:endParaRPr lang="ru-RU" sz="4000" b="1" dirty="0">
              <a:ln w="18000">
                <a:solidFill>
                  <a:schemeClr val="accent2">
                    <a:lumMod val="50000"/>
                  </a:schemeClr>
                </a:solidFill>
                <a:prstDash val="solid"/>
                <a:miter lim="800000"/>
              </a:ln>
              <a:solidFill>
                <a:srgbClr val="B1195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5370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AFD81"/>
            </a:gs>
            <a:gs pos="7000">
              <a:srgbClr val="FAFD81"/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26648">
            <a:off x="7243952" y="124048"/>
            <a:ext cx="1974850" cy="1152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44800">
            <a:off x="593277" y="5417837"/>
            <a:ext cx="1008112" cy="7818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01960" y="5085184"/>
            <a:ext cx="1543050" cy="1017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60078" y="5208554"/>
            <a:ext cx="3292475" cy="2182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69565" y="1196752"/>
            <a:ext cx="8794923" cy="3970318"/>
          </a:xfrm>
          <a:prstGeom prst="rect">
            <a:avLst/>
          </a:prstGeom>
          <a:effectLst>
            <a:outerShdw blurRad="40000" dist="20000" dir="5400000" rotWithShape="0">
              <a:srgbClr val="000000">
                <a:alpha val="38000"/>
              </a:srgbClr>
            </a:outerShdw>
            <a:softEdge rad="31750"/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just"/>
            <a:r>
              <a:rPr lang="ru-RU" sz="3600" b="1" dirty="0" smtClean="0">
                <a:ln w="31550" cmpd="sng">
                  <a:solidFill>
                    <a:schemeClr val="tx2">
                      <a:lumMod val="50000"/>
                    </a:schemeClr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latin typeface="Arial Nova" panose="020B0504020202020204" pitchFamily="34" charset="0"/>
              </a:rPr>
              <a:t>В русском языке есть особая орфограмма – когда долгий согласный звук обозначается двумя одинаковыми буквами:</a:t>
            </a:r>
          </a:p>
          <a:p>
            <a:pPr algn="just"/>
            <a:endParaRPr lang="ru-RU" sz="3600" b="1" cap="none" spc="0" dirty="0" smtClean="0">
              <a:ln w="31550" cmpd="sng">
                <a:solidFill>
                  <a:schemeClr val="tx2">
                    <a:lumMod val="50000"/>
                  </a:schemeClr>
                </a:solidFill>
                <a:prstDash val="solid"/>
              </a:ln>
              <a:solidFill>
                <a:schemeClr val="accent1">
                  <a:lumMod val="75000"/>
                </a:schemeClr>
              </a:solidFill>
              <a:latin typeface="Arial Nova" panose="020B0504020202020204" pitchFamily="34" charset="0"/>
            </a:endParaRPr>
          </a:p>
          <a:p>
            <a:pPr algn="just"/>
            <a:r>
              <a:rPr lang="ru-RU" sz="3600" b="1" dirty="0" smtClean="0">
                <a:ln w="31550" cmpd="sng">
                  <a:solidFill>
                    <a:schemeClr val="tx2">
                      <a:lumMod val="50000"/>
                    </a:schemeClr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latin typeface="Arial Nova" panose="020B0504020202020204" pitchFamily="34" charset="0"/>
              </a:rPr>
              <a:t>Россия – </a:t>
            </a:r>
            <a:r>
              <a:rPr lang="en-US" sz="3600" b="1" dirty="0" smtClean="0">
                <a:ln w="31550" cmpd="sng">
                  <a:solidFill>
                    <a:schemeClr val="tx2">
                      <a:lumMod val="50000"/>
                    </a:schemeClr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latin typeface="Arial Nova" panose="020B0504020202020204" pitchFamily="34" charset="0"/>
              </a:rPr>
              <a:t>[</a:t>
            </a:r>
            <a:r>
              <a:rPr lang="ru-RU" sz="3600" b="1" dirty="0" smtClean="0">
                <a:ln w="31550" cmpd="sng">
                  <a:solidFill>
                    <a:schemeClr val="tx2">
                      <a:lumMod val="50000"/>
                    </a:schemeClr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latin typeface="Arial Nova" panose="020B0504020202020204" pitchFamily="34" charset="0"/>
              </a:rPr>
              <a:t>р</a:t>
            </a:r>
            <a:r>
              <a:rPr lang="en-US" sz="3600" b="1" dirty="0" smtClean="0">
                <a:ln w="31550" cmpd="sng">
                  <a:solidFill>
                    <a:schemeClr val="tx2">
                      <a:lumMod val="50000"/>
                    </a:schemeClr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latin typeface="Arial Nova" panose="020B0504020202020204" pitchFamily="34" charset="0"/>
              </a:rPr>
              <a:t> </a:t>
            </a:r>
            <a:r>
              <a:rPr lang="ru-RU" sz="3600" b="1" dirty="0" smtClean="0">
                <a:ln w="31550" cmpd="sng">
                  <a:solidFill>
                    <a:schemeClr val="tx2">
                      <a:lumMod val="50000"/>
                    </a:schemeClr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latin typeface="Arial Nova" panose="020B0504020202020204" pitchFamily="34" charset="0"/>
              </a:rPr>
              <a:t>а</a:t>
            </a:r>
            <a:r>
              <a:rPr lang="en-US" sz="3600" b="1" dirty="0" smtClean="0">
                <a:ln w="31550" cmpd="sng">
                  <a:solidFill>
                    <a:schemeClr val="tx2">
                      <a:lumMod val="50000"/>
                    </a:schemeClr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latin typeface="Arial Nova" panose="020B0504020202020204" pitchFamily="34" charset="0"/>
              </a:rPr>
              <a:t> </a:t>
            </a:r>
            <a:r>
              <a:rPr lang="ru-RU" sz="3600" b="1" dirty="0" smtClean="0">
                <a:ln w="31550" cmpd="sng">
                  <a:solidFill>
                    <a:schemeClr val="tx2">
                      <a:lumMod val="50000"/>
                    </a:schemeClr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latin typeface="Arial Nova" panose="020B0504020202020204" pitchFamily="34" charset="0"/>
              </a:rPr>
              <a:t>с</a:t>
            </a:r>
            <a:r>
              <a:rPr lang="en-US" sz="3600" b="1" dirty="0" smtClean="0">
                <a:ln w="31550" cmpd="sng">
                  <a:solidFill>
                    <a:schemeClr val="tx2">
                      <a:lumMod val="50000"/>
                    </a:schemeClr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latin typeface="Arial Nova" panose="020B0504020202020204" pitchFamily="34" charset="0"/>
              </a:rPr>
              <a:t>’ </a:t>
            </a:r>
            <a:r>
              <a:rPr lang="ru-RU" sz="3600" b="1" dirty="0" smtClean="0">
                <a:ln w="31550" cmpd="sng">
                  <a:solidFill>
                    <a:schemeClr val="tx2">
                      <a:lumMod val="50000"/>
                    </a:schemeClr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latin typeface="Arial Nova" panose="020B0504020202020204" pitchFamily="34" charset="0"/>
              </a:rPr>
              <a:t>и́ й</a:t>
            </a:r>
            <a:r>
              <a:rPr lang="en-US" sz="3600" b="1" dirty="0" smtClean="0">
                <a:ln w="31550" cmpd="sng">
                  <a:solidFill>
                    <a:schemeClr val="tx2">
                      <a:lumMod val="50000"/>
                    </a:schemeClr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latin typeface="Arial Nova" panose="020B0504020202020204" pitchFamily="34" charset="0"/>
              </a:rPr>
              <a:t>’</a:t>
            </a:r>
            <a:r>
              <a:rPr lang="ru-RU" sz="3600" b="1" dirty="0" smtClean="0">
                <a:ln w="31550" cmpd="sng">
                  <a:solidFill>
                    <a:schemeClr val="tx2">
                      <a:lumMod val="50000"/>
                    </a:schemeClr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latin typeface="Arial Nova" panose="020B0504020202020204" pitchFamily="34" charset="0"/>
              </a:rPr>
              <a:t>а</a:t>
            </a:r>
            <a:r>
              <a:rPr lang="en-US" sz="3600" b="1" dirty="0" smtClean="0">
                <a:ln w="31550" cmpd="sng">
                  <a:solidFill>
                    <a:schemeClr val="tx2">
                      <a:lumMod val="50000"/>
                    </a:schemeClr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latin typeface="Arial Nova" panose="020B0504020202020204" pitchFamily="34" charset="0"/>
              </a:rPr>
              <a:t>]</a:t>
            </a:r>
            <a:endParaRPr lang="ru-RU" sz="3600" b="1" dirty="0" smtClean="0">
              <a:ln w="31550" cmpd="sng">
                <a:solidFill>
                  <a:schemeClr val="tx2">
                    <a:lumMod val="50000"/>
                  </a:schemeClr>
                </a:solidFill>
                <a:prstDash val="solid"/>
              </a:ln>
              <a:solidFill>
                <a:schemeClr val="accent1">
                  <a:lumMod val="75000"/>
                </a:schemeClr>
              </a:solidFill>
              <a:latin typeface="Arial Nova" panose="020B0504020202020204" pitchFamily="34" charset="0"/>
            </a:endParaRPr>
          </a:p>
          <a:p>
            <a:pPr algn="just"/>
            <a:r>
              <a:rPr lang="ru-RU" sz="3600" b="1" dirty="0">
                <a:ln w="31550" cmpd="sng">
                  <a:solidFill>
                    <a:schemeClr val="tx2">
                      <a:lumMod val="50000"/>
                    </a:schemeClr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latin typeface="Arial Nova" panose="020B0504020202020204" pitchFamily="34" charset="0"/>
              </a:rPr>
              <a:t>р</a:t>
            </a:r>
            <a:r>
              <a:rPr lang="ru-RU" sz="3600" b="1" cap="none" spc="0" dirty="0" smtClean="0">
                <a:ln w="31550" cmpd="sng">
                  <a:solidFill>
                    <a:schemeClr val="tx2">
                      <a:lumMod val="50000"/>
                    </a:schemeClr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latin typeface="Arial Nova" panose="020B0504020202020204" pitchFamily="34" charset="0"/>
              </a:rPr>
              <a:t>усский – </a:t>
            </a:r>
            <a:r>
              <a:rPr lang="en-US" sz="3600" b="1" cap="none" spc="0" dirty="0" smtClean="0">
                <a:ln w="31550" cmpd="sng">
                  <a:solidFill>
                    <a:schemeClr val="tx2">
                      <a:lumMod val="50000"/>
                    </a:schemeClr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latin typeface="Arial Nova" panose="020B0504020202020204" pitchFamily="34" charset="0"/>
              </a:rPr>
              <a:t>[</a:t>
            </a:r>
            <a:r>
              <a:rPr lang="ru-RU" sz="3600" b="1" cap="none" spc="0" dirty="0" smtClean="0">
                <a:ln w="31550" cmpd="sng">
                  <a:solidFill>
                    <a:schemeClr val="tx2">
                      <a:lumMod val="50000"/>
                    </a:schemeClr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latin typeface="Arial Nova" panose="020B0504020202020204" pitchFamily="34" charset="0"/>
              </a:rPr>
              <a:t>р у с к</a:t>
            </a:r>
            <a:r>
              <a:rPr lang="en-US" sz="3600" b="1" cap="none" spc="0" dirty="0" smtClean="0">
                <a:ln w="31550" cmpd="sng">
                  <a:solidFill>
                    <a:schemeClr val="tx2">
                      <a:lumMod val="50000"/>
                    </a:schemeClr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latin typeface="Arial Nova" panose="020B0504020202020204" pitchFamily="34" charset="0"/>
              </a:rPr>
              <a:t>’</a:t>
            </a:r>
            <a:r>
              <a:rPr lang="ru-RU" sz="3600" b="1" cap="none" spc="0" dirty="0" smtClean="0">
                <a:ln w="31550" cmpd="sng">
                  <a:solidFill>
                    <a:schemeClr val="tx2">
                      <a:lumMod val="50000"/>
                    </a:schemeClr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latin typeface="Arial Nova" panose="020B0504020202020204" pitchFamily="34" charset="0"/>
              </a:rPr>
              <a:t> и й</a:t>
            </a:r>
            <a:r>
              <a:rPr lang="en-US" sz="3600" b="1" cap="none" spc="0" dirty="0" smtClean="0">
                <a:ln w="31550" cmpd="sng">
                  <a:solidFill>
                    <a:schemeClr val="tx2">
                      <a:lumMod val="50000"/>
                    </a:schemeClr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latin typeface="Arial Nova" panose="020B0504020202020204" pitchFamily="34" charset="0"/>
              </a:rPr>
              <a:t>]</a:t>
            </a:r>
            <a:endParaRPr lang="ru-RU" sz="3600" b="1" cap="none" spc="0" dirty="0">
              <a:ln w="31550" cmpd="sng">
                <a:solidFill>
                  <a:schemeClr val="tx2">
                    <a:lumMod val="50000"/>
                  </a:schemeClr>
                </a:solidFill>
                <a:prstDash val="solid"/>
              </a:ln>
              <a:solidFill>
                <a:schemeClr val="accent1">
                  <a:lumMod val="75000"/>
                </a:schemeClr>
              </a:solidFill>
              <a:latin typeface="Arial Nova" panose="020B05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690928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AFD81"/>
            </a:gs>
            <a:gs pos="7000">
              <a:srgbClr val="FAFD81"/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1196752"/>
            <a:ext cx="8712968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/>
            <a:r>
              <a:rPr lang="ru-RU" sz="28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2">
                    <a:lumMod val="5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2</a:t>
            </a:r>
            <a:r>
              <a:rPr lang="ru-RU" sz="24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2">
                    <a:lumMod val="5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. </a:t>
            </a:r>
            <a:r>
              <a:rPr lang="ru-RU" sz="28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2">
                    <a:lumMod val="5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Подберите к </a:t>
            </a:r>
            <a:r>
              <a:rPr lang="ru-RU" sz="28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2">
                    <a:lumMod val="5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данным словам однокоренные. Запишите их. </a:t>
            </a:r>
            <a:endParaRPr lang="ru-RU" sz="28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B1195A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  <a:p>
            <a:pPr algn="ctr"/>
            <a:r>
              <a:rPr lang="ru-RU" sz="4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70C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к</a:t>
            </a:r>
            <a:r>
              <a:rPr lang="ru-RU" sz="40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70C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ласс    кассир</a:t>
            </a:r>
            <a:endParaRPr lang="ru-RU" sz="40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0070C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8759847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AFD81"/>
            </a:gs>
            <a:gs pos="7000">
              <a:srgbClr val="FAFD81"/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1196752"/>
            <a:ext cx="8496944" cy="44627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/>
            <a:r>
              <a:rPr lang="ru-RU" sz="28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B1195A"/>
                </a:solidFill>
              </a:rPr>
              <a:t>Проверьте себя! </a:t>
            </a:r>
          </a:p>
          <a:p>
            <a:pPr algn="just"/>
            <a:endParaRPr lang="ru-RU" sz="28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B1195A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  <a:p>
            <a:pPr algn="just"/>
            <a:r>
              <a:rPr lang="ru-RU" sz="4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70C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к</a:t>
            </a:r>
            <a:r>
              <a:rPr lang="ru-RU" sz="40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70C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ласс                               касса</a:t>
            </a:r>
          </a:p>
          <a:p>
            <a:pPr algn="just"/>
            <a:r>
              <a:rPr lang="ru-RU" sz="40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70C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к</a:t>
            </a:r>
            <a:r>
              <a:rPr lang="ru-RU" sz="4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70C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лассный                       кассир</a:t>
            </a:r>
          </a:p>
          <a:p>
            <a:pPr algn="just"/>
            <a:r>
              <a:rPr lang="ru-RU" sz="40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70C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о</a:t>
            </a:r>
            <a:r>
              <a:rPr lang="ru-RU" sz="40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70C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дноклассник              кассовый</a:t>
            </a:r>
          </a:p>
          <a:p>
            <a:pPr algn="just"/>
            <a:endParaRPr lang="ru-RU" sz="40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0070C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  <a:p>
            <a:pPr algn="just"/>
            <a:r>
              <a:rPr lang="ru-RU" sz="2800" b="1" dirty="0">
                <a:ln w="18000">
                  <a:solidFill>
                    <a:srgbClr val="C0504D">
                      <a:satMod val="140000"/>
                    </a:srgbClr>
                  </a:solidFill>
                  <a:prstDash val="solid"/>
                  <a:miter lim="800000"/>
                </a:ln>
                <a:solidFill>
                  <a:srgbClr val="B1195A"/>
                </a:solidFill>
              </a:rPr>
              <a:t>Выделите окончание, основу и </a:t>
            </a:r>
            <a:r>
              <a:rPr lang="ru-RU" sz="2800" b="1" dirty="0" smtClean="0">
                <a:ln w="18000">
                  <a:solidFill>
                    <a:srgbClr val="C0504D">
                      <a:satMod val="140000"/>
                    </a:srgbClr>
                  </a:solidFill>
                  <a:prstDash val="solid"/>
                  <a:miter lim="800000"/>
                </a:ln>
                <a:solidFill>
                  <a:srgbClr val="B1195A"/>
                </a:solidFill>
              </a:rPr>
              <a:t>корень в словах </a:t>
            </a:r>
          </a:p>
          <a:p>
            <a:pPr algn="just"/>
            <a:r>
              <a:rPr lang="ru-RU" sz="2800" b="1" i="1" dirty="0" smtClean="0">
                <a:ln w="18000">
                  <a:solidFill>
                    <a:srgbClr val="C0504D">
                      <a:satMod val="140000"/>
                    </a:srgbClr>
                  </a:solidFill>
                  <a:prstDash val="solid"/>
                  <a:miter lim="800000"/>
                </a:ln>
                <a:solidFill>
                  <a:srgbClr val="B1195A"/>
                </a:solidFill>
              </a:rPr>
              <a:t>класс,  касса</a:t>
            </a:r>
            <a:r>
              <a:rPr lang="ru-RU" sz="40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B1195A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.</a:t>
            </a:r>
            <a:r>
              <a:rPr lang="ru-RU" sz="40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B1195A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  <a:endParaRPr lang="ru-RU" sz="40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B1195A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65099349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AFD81"/>
            </a:gs>
            <a:gs pos="7000">
              <a:srgbClr val="FAFD81"/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446960" y="476672"/>
            <a:ext cx="8229496" cy="714041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lvl="0" algn="ctr"/>
            <a:r>
              <a:rPr lang="ru-RU" sz="3200" b="1" dirty="0">
                <a:ln w="12700">
                  <a:solidFill>
                    <a:srgbClr val="002060"/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</a:rPr>
              <a:t>В русской орфографии есть такое </a:t>
            </a:r>
            <a:r>
              <a:rPr lang="ru-RU" sz="3200" b="1" dirty="0" smtClean="0">
                <a:ln w="12700">
                  <a:solidFill>
                    <a:srgbClr val="002060"/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</a:rPr>
              <a:t>правило: </a:t>
            </a:r>
          </a:p>
          <a:p>
            <a:pPr lvl="0" algn="ctr"/>
            <a:endParaRPr lang="ru-RU" sz="3600" b="1" dirty="0" smtClean="0">
              <a:ln w="12700">
                <a:solidFill>
                  <a:srgbClr val="002060"/>
                </a:solidFill>
                <a:prstDash val="solid"/>
              </a:ln>
              <a:solidFill>
                <a:srgbClr val="00B0F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lvl="0" algn="just">
              <a:lnSpc>
                <a:spcPct val="150000"/>
              </a:lnSpc>
            </a:pPr>
            <a:r>
              <a:rPr lang="ru-RU" sz="3200" b="1" dirty="0" smtClean="0">
                <a:ln w="12700">
                  <a:solidFill>
                    <a:srgbClr val="002060"/>
                  </a:solidFill>
                  <a:prstDash val="solid"/>
                </a:ln>
                <a:solidFill>
                  <a:srgbClr val="FF0000"/>
                </a:solidFill>
              </a:rPr>
              <a:t>при переносе слов с двумя одинаковыми согласными одну из них оставляем в конце строки, а другую переносим в начало следующей :</a:t>
            </a:r>
          </a:p>
          <a:p>
            <a:pPr lvl="0" algn="ctr">
              <a:lnSpc>
                <a:spcPct val="150000"/>
              </a:lnSpc>
            </a:pPr>
            <a:r>
              <a:rPr lang="ru-RU" sz="3200" b="1" dirty="0" smtClean="0">
                <a:ln w="12700">
                  <a:solidFill>
                    <a:srgbClr val="002060"/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</a:rPr>
              <a:t>груп</a:t>
            </a:r>
            <a:r>
              <a:rPr lang="ru-RU" sz="3200" b="1" dirty="0" smtClean="0">
                <a:ln w="12700">
                  <a:solidFill>
                    <a:srgbClr val="002060"/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</a:rPr>
              <a:t>-па,   </a:t>
            </a:r>
            <a:r>
              <a:rPr lang="ru-RU" sz="3200" b="1" dirty="0" smtClean="0">
                <a:ln w="12700">
                  <a:solidFill>
                    <a:srgbClr val="002060"/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</a:rPr>
              <a:t>клас-сный</a:t>
            </a:r>
            <a:r>
              <a:rPr lang="ru-RU" sz="3200" b="1" dirty="0" smtClean="0">
                <a:ln w="12700">
                  <a:solidFill>
                    <a:srgbClr val="002060"/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</a:rPr>
              <a:t>,    Ан-на</a:t>
            </a:r>
            <a:r>
              <a:rPr lang="ru-RU" sz="3600" b="1" dirty="0" smtClean="0">
                <a:ln w="12700">
                  <a:solidFill>
                    <a:srgbClr val="002060"/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</a:rPr>
              <a:t>.</a:t>
            </a:r>
            <a:endParaRPr lang="ru-RU" sz="3600" b="1" dirty="0">
              <a:ln w="12700">
                <a:solidFill>
                  <a:srgbClr val="002060"/>
                </a:solidFill>
                <a:prstDash val="solid"/>
              </a:ln>
              <a:solidFill>
                <a:schemeClr val="accent1">
                  <a:lumMod val="75000"/>
                </a:schemeClr>
              </a:solidFill>
            </a:endParaRPr>
          </a:p>
          <a:p>
            <a:pPr algn="just"/>
            <a:endParaRPr lang="ru-RU" sz="3600" b="1" dirty="0" smtClean="0">
              <a:ln w="12700">
                <a:solidFill>
                  <a:srgbClr val="002060"/>
                </a:solidFill>
                <a:prstDash val="solid"/>
              </a:ln>
              <a:solidFill>
                <a:srgbClr val="00B0F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just"/>
            <a:endParaRPr lang="ru-RU" sz="3600" b="1" dirty="0">
              <a:ln w="12700">
                <a:solidFill>
                  <a:srgbClr val="002060"/>
                </a:solidFill>
                <a:prstDash val="solid"/>
              </a:ln>
              <a:solidFill>
                <a:srgbClr val="00B0F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just"/>
            <a:endParaRPr lang="ru-RU" sz="3600" b="1" dirty="0" smtClean="0">
              <a:ln w="12700">
                <a:solidFill>
                  <a:srgbClr val="002060"/>
                </a:solidFill>
                <a:prstDash val="solid"/>
              </a:ln>
              <a:solidFill>
                <a:srgbClr val="00B0F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just"/>
            <a:endParaRPr lang="ru-RU" sz="3600" b="1" dirty="0">
              <a:ln w="12700">
                <a:solidFill>
                  <a:srgbClr val="002060"/>
                </a:solidFill>
                <a:prstDash val="solid"/>
              </a:ln>
              <a:solidFill>
                <a:srgbClr val="00B0F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92022755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AFD81"/>
            </a:gs>
            <a:gs pos="7000">
              <a:srgbClr val="FAFD81"/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446960" y="476672"/>
            <a:ext cx="8229496" cy="538609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lvl="0" algn="just"/>
            <a:r>
              <a:rPr lang="ru-RU" sz="2800" b="1" dirty="0" smtClean="0">
                <a:ln w="12700">
                  <a:solidFill>
                    <a:srgbClr val="002060"/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</a:rPr>
              <a:t>3. Запишите  слова с орфограммой «удвоенная согласная» по алфавиту, разделяя их для переноса.</a:t>
            </a:r>
          </a:p>
          <a:p>
            <a:pPr lvl="0" algn="just"/>
            <a:endParaRPr lang="ru-RU" sz="3600" b="1" dirty="0" smtClean="0">
              <a:ln w="12700">
                <a:solidFill>
                  <a:srgbClr val="002060"/>
                </a:solidFill>
                <a:prstDash val="solid"/>
              </a:ln>
              <a:solidFill>
                <a:srgbClr val="00B0F0"/>
              </a:solidFill>
            </a:endParaRPr>
          </a:p>
          <a:p>
            <a:pPr lvl="0" algn="just"/>
            <a:r>
              <a:rPr lang="ru-RU" sz="3600" b="1" dirty="0" smtClean="0">
                <a:ln w="12700">
                  <a:solidFill>
                    <a:srgbClr val="002060"/>
                  </a:solidFill>
                  <a:prstDash val="solid"/>
                </a:ln>
                <a:solidFill>
                  <a:srgbClr val="B1195A"/>
                </a:solidFill>
              </a:rPr>
              <a:t>Коллекция, программа, коллектив, терраса, перрон, суббота, аттракцион, троллейбус</a:t>
            </a:r>
            <a:r>
              <a:rPr lang="ru-RU" sz="3600" b="1" dirty="0">
                <a:ln w="12700">
                  <a:solidFill>
                    <a:srgbClr val="002060"/>
                  </a:solidFill>
                  <a:prstDash val="solid"/>
                </a:ln>
                <a:solidFill>
                  <a:srgbClr val="B1195A"/>
                </a:solidFill>
              </a:rPr>
              <a:t>.</a:t>
            </a:r>
            <a:r>
              <a:rPr lang="ru-RU" sz="3600" b="1" dirty="0" smtClean="0">
                <a:ln w="12700">
                  <a:solidFill>
                    <a:srgbClr val="002060"/>
                  </a:solidFill>
                  <a:prstDash val="solid"/>
                </a:ln>
                <a:solidFill>
                  <a:srgbClr val="B1195A"/>
                </a:solidFill>
              </a:rPr>
              <a:t> </a:t>
            </a:r>
          </a:p>
          <a:p>
            <a:pPr algn="just"/>
            <a:endParaRPr lang="ru-RU" sz="3600" b="1" dirty="0" smtClean="0">
              <a:ln w="12700">
                <a:solidFill>
                  <a:srgbClr val="002060"/>
                </a:solidFill>
                <a:prstDash val="solid"/>
              </a:ln>
              <a:solidFill>
                <a:srgbClr val="00B0F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just"/>
            <a:endParaRPr lang="ru-RU" sz="3600" b="1" dirty="0">
              <a:ln w="12700">
                <a:solidFill>
                  <a:srgbClr val="002060"/>
                </a:solidFill>
                <a:prstDash val="solid"/>
              </a:ln>
              <a:solidFill>
                <a:srgbClr val="00B0F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just"/>
            <a:endParaRPr lang="ru-RU" sz="3600" b="1" dirty="0" smtClean="0">
              <a:ln w="12700">
                <a:solidFill>
                  <a:srgbClr val="002060"/>
                </a:solidFill>
                <a:prstDash val="solid"/>
              </a:ln>
              <a:solidFill>
                <a:srgbClr val="00B0F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just"/>
            <a:endParaRPr lang="ru-RU" sz="3600" b="1" dirty="0">
              <a:ln w="12700">
                <a:solidFill>
                  <a:srgbClr val="002060"/>
                </a:solidFill>
                <a:prstDash val="solid"/>
              </a:ln>
              <a:solidFill>
                <a:srgbClr val="00B0F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67338460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AFD81"/>
            </a:gs>
            <a:gs pos="7000">
              <a:srgbClr val="FAFD81"/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446960" y="476672"/>
            <a:ext cx="8229496" cy="578619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lvl="0" algn="just"/>
            <a:r>
              <a:rPr lang="ru-RU" sz="2800" b="1" dirty="0" smtClean="0">
                <a:ln w="12700">
                  <a:solidFill>
                    <a:srgbClr val="002060"/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</a:rPr>
              <a:t>Проверьте себя!</a:t>
            </a:r>
          </a:p>
          <a:p>
            <a:pPr lvl="0" algn="just"/>
            <a:endParaRPr lang="ru-RU" sz="3600" b="1" dirty="0" smtClean="0">
              <a:ln w="12700">
                <a:solidFill>
                  <a:srgbClr val="002060"/>
                </a:solidFill>
                <a:prstDash val="solid"/>
              </a:ln>
              <a:solidFill>
                <a:srgbClr val="00B0F0"/>
              </a:solidFill>
            </a:endParaRPr>
          </a:p>
          <a:p>
            <a:pPr lvl="0" algn="just">
              <a:lnSpc>
                <a:spcPct val="150000"/>
              </a:lnSpc>
            </a:pPr>
            <a:r>
              <a:rPr lang="ru-RU" sz="3600" b="1" dirty="0" smtClean="0">
                <a:ln w="12700">
                  <a:solidFill>
                    <a:srgbClr val="002060"/>
                  </a:solidFill>
                  <a:prstDash val="solid"/>
                </a:ln>
                <a:solidFill>
                  <a:srgbClr val="B1195A"/>
                </a:solidFill>
              </a:rPr>
              <a:t>Кол-лек-</a:t>
            </a:r>
            <a:r>
              <a:rPr lang="ru-RU" sz="3600" b="1" dirty="0" smtClean="0">
                <a:ln w="12700">
                  <a:solidFill>
                    <a:srgbClr val="002060"/>
                  </a:solidFill>
                  <a:prstDash val="solid"/>
                </a:ln>
                <a:solidFill>
                  <a:srgbClr val="B1195A"/>
                </a:solidFill>
              </a:rPr>
              <a:t>ция</a:t>
            </a:r>
            <a:r>
              <a:rPr lang="ru-RU" sz="3600" b="1" dirty="0" smtClean="0">
                <a:ln w="12700">
                  <a:solidFill>
                    <a:srgbClr val="002060"/>
                  </a:solidFill>
                  <a:prstDash val="solid"/>
                </a:ln>
                <a:solidFill>
                  <a:srgbClr val="B1195A"/>
                </a:solidFill>
              </a:rPr>
              <a:t>, про-</a:t>
            </a:r>
            <a:r>
              <a:rPr lang="ru-RU" sz="3600" b="1" dirty="0" smtClean="0">
                <a:ln w="12700">
                  <a:solidFill>
                    <a:srgbClr val="002060"/>
                  </a:solidFill>
                  <a:prstDash val="solid"/>
                </a:ln>
                <a:solidFill>
                  <a:srgbClr val="B1195A"/>
                </a:solidFill>
              </a:rPr>
              <a:t>грам</a:t>
            </a:r>
            <a:r>
              <a:rPr lang="ru-RU" sz="3600" b="1" dirty="0" smtClean="0">
                <a:ln w="12700">
                  <a:solidFill>
                    <a:srgbClr val="002060"/>
                  </a:solidFill>
                  <a:prstDash val="solid"/>
                </a:ln>
                <a:solidFill>
                  <a:srgbClr val="B1195A"/>
                </a:solidFill>
              </a:rPr>
              <a:t>-</a:t>
            </a:r>
            <a:r>
              <a:rPr lang="ru-RU" sz="3600" b="1" dirty="0" smtClean="0">
                <a:ln w="12700">
                  <a:solidFill>
                    <a:srgbClr val="002060"/>
                  </a:solidFill>
                  <a:prstDash val="solid"/>
                </a:ln>
                <a:solidFill>
                  <a:srgbClr val="B1195A"/>
                </a:solidFill>
              </a:rPr>
              <a:t>ма</a:t>
            </a:r>
            <a:r>
              <a:rPr lang="ru-RU" sz="3600" b="1" dirty="0" smtClean="0">
                <a:ln w="12700">
                  <a:solidFill>
                    <a:srgbClr val="002060"/>
                  </a:solidFill>
                  <a:prstDash val="solid"/>
                </a:ln>
                <a:solidFill>
                  <a:srgbClr val="B1195A"/>
                </a:solidFill>
              </a:rPr>
              <a:t>, кол-лек-</a:t>
            </a:r>
            <a:r>
              <a:rPr lang="ru-RU" sz="3600" b="1" dirty="0" smtClean="0">
                <a:ln w="12700">
                  <a:solidFill>
                    <a:srgbClr val="002060"/>
                  </a:solidFill>
                  <a:prstDash val="solid"/>
                </a:ln>
                <a:solidFill>
                  <a:srgbClr val="B1195A"/>
                </a:solidFill>
              </a:rPr>
              <a:t>тив</a:t>
            </a:r>
            <a:r>
              <a:rPr lang="ru-RU" sz="3600" b="1" dirty="0" smtClean="0">
                <a:ln w="12700">
                  <a:solidFill>
                    <a:srgbClr val="002060"/>
                  </a:solidFill>
                  <a:prstDash val="solid"/>
                </a:ln>
                <a:solidFill>
                  <a:srgbClr val="B1195A"/>
                </a:solidFill>
              </a:rPr>
              <a:t>, тер-</a:t>
            </a:r>
            <a:r>
              <a:rPr lang="ru-RU" sz="3600" b="1" dirty="0" smtClean="0">
                <a:ln w="12700">
                  <a:solidFill>
                    <a:srgbClr val="002060"/>
                  </a:solidFill>
                  <a:prstDash val="solid"/>
                </a:ln>
                <a:solidFill>
                  <a:srgbClr val="B1195A"/>
                </a:solidFill>
              </a:rPr>
              <a:t>ра</a:t>
            </a:r>
            <a:r>
              <a:rPr lang="ru-RU" sz="3600" b="1" dirty="0" smtClean="0">
                <a:ln w="12700">
                  <a:solidFill>
                    <a:srgbClr val="002060"/>
                  </a:solidFill>
                  <a:prstDash val="solid"/>
                </a:ln>
                <a:solidFill>
                  <a:srgbClr val="B1195A"/>
                </a:solidFill>
              </a:rPr>
              <a:t>-</a:t>
            </a:r>
            <a:r>
              <a:rPr lang="ru-RU" sz="3600" b="1" dirty="0" smtClean="0">
                <a:ln w="12700">
                  <a:solidFill>
                    <a:srgbClr val="002060"/>
                  </a:solidFill>
                  <a:prstDash val="solid"/>
                </a:ln>
                <a:solidFill>
                  <a:srgbClr val="B1195A"/>
                </a:solidFill>
              </a:rPr>
              <a:t>са</a:t>
            </a:r>
            <a:r>
              <a:rPr lang="ru-RU" sz="3600" b="1" dirty="0" smtClean="0">
                <a:ln w="12700">
                  <a:solidFill>
                    <a:srgbClr val="002060"/>
                  </a:solidFill>
                  <a:prstDash val="solid"/>
                </a:ln>
                <a:solidFill>
                  <a:srgbClr val="B1195A"/>
                </a:solidFill>
              </a:rPr>
              <a:t>, пер-</a:t>
            </a:r>
            <a:r>
              <a:rPr lang="ru-RU" sz="3600" b="1" dirty="0" smtClean="0">
                <a:ln w="12700">
                  <a:solidFill>
                    <a:srgbClr val="002060"/>
                  </a:solidFill>
                  <a:prstDash val="solid"/>
                </a:ln>
                <a:solidFill>
                  <a:srgbClr val="B1195A"/>
                </a:solidFill>
              </a:rPr>
              <a:t>рон</a:t>
            </a:r>
            <a:r>
              <a:rPr lang="ru-RU" sz="3600" b="1" dirty="0" smtClean="0">
                <a:ln w="12700">
                  <a:solidFill>
                    <a:srgbClr val="002060"/>
                  </a:solidFill>
                  <a:prstDash val="solid"/>
                </a:ln>
                <a:solidFill>
                  <a:srgbClr val="B1195A"/>
                </a:solidFill>
              </a:rPr>
              <a:t>, </a:t>
            </a:r>
            <a:r>
              <a:rPr lang="ru-RU" sz="3600" b="1" dirty="0" smtClean="0">
                <a:ln w="12700">
                  <a:solidFill>
                    <a:srgbClr val="002060"/>
                  </a:solidFill>
                  <a:prstDash val="solid"/>
                </a:ln>
                <a:solidFill>
                  <a:srgbClr val="B1195A"/>
                </a:solidFill>
              </a:rPr>
              <a:t>суб</a:t>
            </a:r>
            <a:r>
              <a:rPr lang="ru-RU" sz="3600" b="1" dirty="0" smtClean="0">
                <a:ln w="12700">
                  <a:solidFill>
                    <a:srgbClr val="002060"/>
                  </a:solidFill>
                  <a:prstDash val="solid"/>
                </a:ln>
                <a:solidFill>
                  <a:srgbClr val="B1195A"/>
                </a:solidFill>
              </a:rPr>
              <a:t>-</a:t>
            </a:r>
            <a:r>
              <a:rPr lang="ru-RU" sz="3600" b="1" dirty="0" smtClean="0">
                <a:ln w="12700">
                  <a:solidFill>
                    <a:srgbClr val="002060"/>
                  </a:solidFill>
                  <a:prstDash val="solid"/>
                </a:ln>
                <a:solidFill>
                  <a:srgbClr val="B1195A"/>
                </a:solidFill>
              </a:rPr>
              <a:t>бо</a:t>
            </a:r>
            <a:r>
              <a:rPr lang="ru-RU" sz="3600" b="1" dirty="0" smtClean="0">
                <a:ln w="12700">
                  <a:solidFill>
                    <a:srgbClr val="002060"/>
                  </a:solidFill>
                  <a:prstDash val="solid"/>
                </a:ln>
                <a:solidFill>
                  <a:srgbClr val="B1195A"/>
                </a:solidFill>
              </a:rPr>
              <a:t>-та, </a:t>
            </a:r>
            <a:r>
              <a:rPr lang="ru-RU" sz="3600" b="1" dirty="0" smtClean="0">
                <a:ln w="12700">
                  <a:solidFill>
                    <a:srgbClr val="002060"/>
                  </a:solidFill>
                  <a:prstDash val="solid"/>
                </a:ln>
                <a:solidFill>
                  <a:srgbClr val="B1195A"/>
                </a:solidFill>
              </a:rPr>
              <a:t>ат</a:t>
            </a:r>
            <a:r>
              <a:rPr lang="ru-RU" sz="3600" b="1" dirty="0" smtClean="0">
                <a:ln w="12700">
                  <a:solidFill>
                    <a:srgbClr val="002060"/>
                  </a:solidFill>
                  <a:prstDash val="solid"/>
                </a:ln>
                <a:solidFill>
                  <a:srgbClr val="B1195A"/>
                </a:solidFill>
              </a:rPr>
              <a:t>-трак-</a:t>
            </a:r>
            <a:r>
              <a:rPr lang="ru-RU" sz="3600" b="1" dirty="0" smtClean="0">
                <a:ln w="12700">
                  <a:solidFill>
                    <a:srgbClr val="002060"/>
                  </a:solidFill>
                  <a:prstDash val="solid"/>
                </a:ln>
                <a:solidFill>
                  <a:srgbClr val="B1195A"/>
                </a:solidFill>
              </a:rPr>
              <a:t>ци</a:t>
            </a:r>
            <a:r>
              <a:rPr lang="ru-RU" sz="3600" b="1" dirty="0" smtClean="0">
                <a:ln w="12700">
                  <a:solidFill>
                    <a:srgbClr val="002060"/>
                  </a:solidFill>
                  <a:prstDash val="solid"/>
                </a:ln>
                <a:solidFill>
                  <a:srgbClr val="B1195A"/>
                </a:solidFill>
              </a:rPr>
              <a:t>-он, </a:t>
            </a:r>
            <a:r>
              <a:rPr lang="ru-RU" sz="3600" b="1" dirty="0" smtClean="0">
                <a:ln w="12700">
                  <a:solidFill>
                    <a:srgbClr val="002060"/>
                  </a:solidFill>
                  <a:prstDash val="solid"/>
                </a:ln>
                <a:solidFill>
                  <a:srgbClr val="B1195A"/>
                </a:solidFill>
              </a:rPr>
              <a:t>трол</a:t>
            </a:r>
            <a:r>
              <a:rPr lang="ru-RU" sz="3600" b="1" dirty="0" smtClean="0">
                <a:ln w="12700">
                  <a:solidFill>
                    <a:srgbClr val="002060"/>
                  </a:solidFill>
                  <a:prstDash val="solid"/>
                </a:ln>
                <a:solidFill>
                  <a:srgbClr val="B1195A"/>
                </a:solidFill>
              </a:rPr>
              <a:t>-лей-бус</a:t>
            </a:r>
            <a:r>
              <a:rPr lang="ru-RU" sz="3600" b="1" dirty="0">
                <a:ln w="12700">
                  <a:solidFill>
                    <a:srgbClr val="002060"/>
                  </a:solidFill>
                  <a:prstDash val="solid"/>
                </a:ln>
                <a:solidFill>
                  <a:srgbClr val="B1195A"/>
                </a:solidFill>
              </a:rPr>
              <a:t>.</a:t>
            </a:r>
            <a:r>
              <a:rPr lang="ru-RU" sz="3600" b="1" dirty="0" smtClean="0">
                <a:ln w="12700">
                  <a:solidFill>
                    <a:srgbClr val="002060"/>
                  </a:solidFill>
                  <a:prstDash val="solid"/>
                </a:ln>
                <a:solidFill>
                  <a:srgbClr val="B1195A"/>
                </a:solidFill>
              </a:rPr>
              <a:t> </a:t>
            </a:r>
          </a:p>
          <a:p>
            <a:pPr algn="just"/>
            <a:endParaRPr lang="ru-RU" sz="3600" b="1" dirty="0" smtClean="0">
              <a:ln w="12700">
                <a:solidFill>
                  <a:srgbClr val="002060"/>
                </a:solidFill>
                <a:prstDash val="solid"/>
              </a:ln>
              <a:solidFill>
                <a:srgbClr val="00B0F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just"/>
            <a:endParaRPr lang="ru-RU" sz="3600" b="1" dirty="0">
              <a:ln w="12700">
                <a:solidFill>
                  <a:srgbClr val="002060"/>
                </a:solidFill>
                <a:prstDash val="solid"/>
              </a:ln>
              <a:solidFill>
                <a:srgbClr val="00B0F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just"/>
            <a:endParaRPr lang="ru-RU" sz="3600" b="1" dirty="0" smtClean="0">
              <a:ln w="12700">
                <a:solidFill>
                  <a:srgbClr val="002060"/>
                </a:solidFill>
                <a:prstDash val="solid"/>
              </a:ln>
              <a:solidFill>
                <a:srgbClr val="00B0F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just"/>
            <a:endParaRPr lang="ru-RU" sz="3600" b="1" dirty="0">
              <a:ln w="12700">
                <a:solidFill>
                  <a:srgbClr val="002060"/>
                </a:solidFill>
                <a:prstDash val="solid"/>
              </a:ln>
              <a:solidFill>
                <a:srgbClr val="00B0F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8414965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135</TotalTime>
  <Words>296</Words>
  <Application>Microsoft Office PowerPoint</Application>
  <PresentationFormat>Экран (4:3)</PresentationFormat>
  <Paragraphs>55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Наталья</dc:creator>
  <cp:lastModifiedBy>HP</cp:lastModifiedBy>
  <cp:revision>17</cp:revision>
  <dcterms:created xsi:type="dcterms:W3CDTF">2022-02-05T06:10:28Z</dcterms:created>
  <dcterms:modified xsi:type="dcterms:W3CDTF">2022-02-07T14:50:11Z</dcterms:modified>
</cp:coreProperties>
</file>