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288F-005E-4AEC-BFBB-3A4D2EBB6242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721C-0679-4273-A8FD-427D80DFB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642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288F-005E-4AEC-BFBB-3A4D2EBB6242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721C-0679-4273-A8FD-427D80DFB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924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288F-005E-4AEC-BFBB-3A4D2EBB6242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721C-0679-4273-A8FD-427D80DFB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498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288F-005E-4AEC-BFBB-3A4D2EBB6242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721C-0679-4273-A8FD-427D80DFB1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9432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288F-005E-4AEC-BFBB-3A4D2EBB6242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721C-0679-4273-A8FD-427D80DFB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87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288F-005E-4AEC-BFBB-3A4D2EBB6242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721C-0679-4273-A8FD-427D80DFB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618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288F-005E-4AEC-BFBB-3A4D2EBB6242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721C-0679-4273-A8FD-427D80DFB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871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288F-005E-4AEC-BFBB-3A4D2EBB6242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721C-0679-4273-A8FD-427D80DFB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252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288F-005E-4AEC-BFBB-3A4D2EBB6242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721C-0679-4273-A8FD-427D80DFB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482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288F-005E-4AEC-BFBB-3A4D2EBB6242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721C-0679-4273-A8FD-427D80DFB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029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288F-005E-4AEC-BFBB-3A4D2EBB6242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721C-0679-4273-A8FD-427D80DFB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564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288F-005E-4AEC-BFBB-3A4D2EBB6242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721C-0679-4273-A8FD-427D80DFB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638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288F-005E-4AEC-BFBB-3A4D2EBB6242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721C-0679-4273-A8FD-427D80DFB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348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288F-005E-4AEC-BFBB-3A4D2EBB6242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721C-0679-4273-A8FD-427D80DFB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472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288F-005E-4AEC-BFBB-3A4D2EBB6242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721C-0679-4273-A8FD-427D80DFB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762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288F-005E-4AEC-BFBB-3A4D2EBB6242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721C-0679-4273-A8FD-427D80DFB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001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288F-005E-4AEC-BFBB-3A4D2EBB6242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721C-0679-4273-A8FD-427D80DFB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41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650288F-005E-4AEC-BFBB-3A4D2EBB6242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B721C-0679-4273-A8FD-427D80DFB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2291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16A197-D2F3-449F-8ACD-55A8A8D63A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125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8233E56-C1B2-4B60-A4A5-40E2D4CC00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3045" y="112542"/>
            <a:ext cx="10846191" cy="6745458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5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МИНИСТЕРСТВО ОБРАЗОВАНИЯ КАЛИНИНГРАДСКОЙ ОБЛАСТИ</a:t>
            </a:r>
            <a:endParaRPr lang="ru-RU" sz="5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5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ГОСУДАРСТВЕННОЕ АВТОНОМНОЕ УЧРЕЖДЕНИЕКАЛИНИНГРАДСКОЙ ОБЛАСТИ ДОПОЛНИТЕЛЬНОГО ПРОФЕССИОНАЛЬНОГО ОБРАЗОВАНИЯ «ИНСТИТУТ РАЗВИТИЯ ОБРАЗОВАНИЯ»</a:t>
            </a:r>
            <a:endParaRPr lang="ru-RU" sz="5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5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Кафедра педагогики и психологии</a:t>
            </a:r>
            <a:endParaRPr lang="ru-RU" sz="5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6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6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6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</a:t>
            </a:r>
            <a:r>
              <a:rPr lang="ru-RU" sz="6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ДИПЛОМНЫЙ ПРОЕКТ</a:t>
            </a:r>
            <a:endParaRPr lang="ru-RU" sz="6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«Этапы речевого развития ребенка в процессе онтогенеза»</a:t>
            </a:r>
            <a:endParaRPr lang="ru-RU" sz="6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(логопедия)</a:t>
            </a:r>
            <a:endParaRPr lang="ru-RU" sz="6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6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endParaRPr lang="ru-RU" sz="6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5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</a:t>
            </a:r>
            <a:r>
              <a:rPr lang="ru-RU" sz="5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Кунгурова</a:t>
            </a:r>
            <a:r>
              <a:rPr lang="ru-RU" sz="5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И.Н.</a:t>
            </a:r>
            <a:endParaRPr lang="ru-RU" sz="5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5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слушатель курсов </a:t>
            </a:r>
            <a:endParaRPr lang="ru-RU" sz="5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5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профессиональной переподготовки</a:t>
            </a:r>
            <a:endParaRPr lang="ru-RU" sz="5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5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Калининград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5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2017 Г. </a:t>
            </a:r>
            <a:endParaRPr lang="ru-RU" sz="5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6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6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6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6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6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6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Калининград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2017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1369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E0D763-8E84-4699-AE35-AE922BF45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646111" y="406999"/>
            <a:ext cx="9404723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DC03EE-FE98-4D04-9F21-04DA731B9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407000"/>
            <a:ext cx="8946541" cy="5841400"/>
          </a:xfrm>
        </p:spPr>
        <p:txBody>
          <a:bodyPr>
            <a:normAutofit fontScale="92500" lnSpcReduction="20000"/>
          </a:bodyPr>
          <a:lstStyle/>
          <a:p>
            <a:pPr indent="0" algn="just">
              <a:lnSpc>
                <a:spcPct val="15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 2.</a:t>
            </a:r>
          </a:p>
          <a:p>
            <a:pPr indent="0" algn="just">
              <a:lnSpc>
                <a:spcPct val="150000"/>
              </a:lnSpc>
              <a:buNone/>
            </a:pP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речи (как активной, целенаправленной, сознательной речемыслительной деятельности), составляет основной предмет профессиональной деятельности логопеда. Профессионально работая над формированием языковой способности у каждого воспитанника, логопед значительно расширяет сферу логопедического воздействия, на практике осуществляя комплексный подход к формированию речи.</a:t>
            </a:r>
            <a:r>
              <a:rPr lang="ru-RU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 indent="0" algn="just">
              <a:lnSpc>
                <a:spcPct val="150000"/>
              </a:lnSpc>
              <a:buNone/>
            </a:pP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Одним из важнейших принципов логопедической работы, сформулированных Р.Е. Левиной, является онтогенетический принцип - принцип опоры на развитие речи в онтогенезе.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847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D23F38-D5AB-487B-9E02-AD667EB51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646111" y="406999"/>
            <a:ext cx="9404723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CA23BB-669F-4138-8D53-192D8A5A2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39152"/>
            <a:ext cx="8946541" cy="6009248"/>
          </a:xfrm>
        </p:spPr>
        <p:txBody>
          <a:bodyPr>
            <a:normAutofit fontScale="85000" lnSpcReduction="10000"/>
          </a:bodyPr>
          <a:lstStyle/>
          <a:p>
            <a:pPr indent="450215"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 3. </a:t>
            </a:r>
          </a:p>
          <a:p>
            <a:pPr indent="450215" algn="just">
              <a:lnSpc>
                <a:spcPct val="150000"/>
              </a:lnSpc>
            </a:pPr>
            <a:r>
              <a:rPr lang="ru-RU" sz="2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Исходя из актуальности темы, выделяется цель нашего исследования – изучение основных особенностей и закономерностей развития речи в  детстве. 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ru-RU" sz="2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достижения поставленной цели предусматривалось решение следующих задач.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sz="2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Охарактеризовать речь как средство общения.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sz="2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Рассмотреть виды речи.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sz="2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Проанализировать этапы формирования речи ребенка.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sz="2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Определить условия развития речи ребенка.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ru-RU" sz="2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связи с темой и задачами исследования целесообразно выдвинуть следующую гипотезу: сформированность определенных норм речи ребенка напрямую связана с его успешным прохождением всех этапов формирования речи, а также с созданием взрослыми  на каждом этапе соответствующих условий развития речевой функции.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33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42A09E-B002-4859-8EE3-D8E9FB755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292870"/>
          </a:xfrm>
        </p:spPr>
        <p:txBody>
          <a:bodyPr/>
          <a:lstStyle/>
          <a:p>
            <a:r>
              <a:rPr lang="ru-RU" sz="2000" dirty="0"/>
              <a:t>Слайд 4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A7F4A6-6E60-43FA-A1E1-E6D41E8497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745588"/>
            <a:ext cx="8946541" cy="5866227"/>
          </a:xfrm>
        </p:spPr>
        <p:txBody>
          <a:bodyPr>
            <a:normAutofit fontScale="92500" lnSpcReduction="10000"/>
          </a:bodyPr>
          <a:lstStyle/>
          <a:p>
            <a:pPr indent="450215" algn="just"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Выделяют четыре  этапа речевого развития детей 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+mj-lt"/>
              <a:buAutoNum type="romanU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Доречевой этап.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+mj-lt"/>
              <a:buAutoNum type="romanU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 первичного освоения языка.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+mj-lt"/>
              <a:buAutoNum type="romanU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 усвоения основных грамматических правил в языковой системе.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+mj-lt"/>
              <a:buAutoNum type="romanUcPeriod"/>
            </a:pPr>
            <a:r>
              <a:rPr lang="en-US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IV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Этап усвоения морфологических фонетических норм и развития связной речи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9524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29545A-23FF-4E40-A719-B6B025F23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130" y="199499"/>
            <a:ext cx="9404723" cy="321005"/>
          </a:xfrm>
        </p:spPr>
        <p:txBody>
          <a:bodyPr/>
          <a:lstStyle/>
          <a:p>
            <a:r>
              <a:rPr lang="ru-RU" sz="2400" dirty="0"/>
              <a:t>Слайд 5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97E5E4-9DD5-4827-8CF0-C3AEBDE936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520504"/>
            <a:ext cx="8946541" cy="5964702"/>
          </a:xfrm>
        </p:spPr>
        <p:txBody>
          <a:bodyPr>
            <a:normAutofit fontScale="85000" lnSpcReduction="20000"/>
          </a:bodyPr>
          <a:lstStyle/>
          <a:p>
            <a:pPr indent="450215" algn="just">
              <a:lnSpc>
                <a:spcPct val="150000"/>
              </a:lnSpc>
            </a:pPr>
            <a:r>
              <a:rPr lang="be-BY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Исследования лингвистов, психолингвистов, нейропсихологов, психофизиологов позволяют выделять </a:t>
            </a:r>
            <a:r>
              <a:rPr lang="be-BY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речи</a:t>
            </a:r>
            <a:r>
              <a:rPr lang="be-BY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 точки зрения ее генеза и связи с другими психическими процессами. В таком смысле можно говорить о цепи тесно взаимосвязанных этапов речеобразования.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be-BY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1.Внешняя речь, и семантически и физически обращенная к субъекту, с которым устанавливается коммуникация.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be-BY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2.Внешняя речь, ни к кому не обращенная, которая предполагает, но не имеет конкретного субъекта.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be-BY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3.Шепотная речь, переходящая в неразборчивый шепот или бормотание.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be-BY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4.Внутренняя речь – «произношение про себя» полной фразы в том же масштабе времени, может быть, несколько быстрее (как при чтении) и с сохранением полного словесного содержания и синтаксической формы.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be-BY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5.Сжатая внутренняя речь, в много раз короче по длительности, без четкой словесной и синтаксической структуры, но без утраты смысла. По-видимому, такую «спрессованную речь» уже можно представить как процесс мышления.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2139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AA41ED-7780-4A18-A380-B2117DBD4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363208"/>
          </a:xfrm>
        </p:spPr>
        <p:txBody>
          <a:bodyPr/>
          <a:lstStyle/>
          <a:p>
            <a:r>
              <a:rPr lang="ru-RU" sz="2400" dirty="0"/>
              <a:t>Слайд 6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36839658-0106-494E-BAF3-1399034FBE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8503628"/>
              </p:ext>
            </p:extLst>
          </p:nvPr>
        </p:nvGraphicFramePr>
        <p:xfrm>
          <a:off x="1611087" y="452718"/>
          <a:ext cx="10030488" cy="6422765"/>
        </p:xfrm>
        <a:graphic>
          <a:graphicData uri="http://schemas.openxmlformats.org/drawingml/2006/table">
            <a:tbl>
              <a:tblPr/>
              <a:tblGrid>
                <a:gridCol w="1919355">
                  <a:extLst>
                    <a:ext uri="{9D8B030D-6E8A-4147-A177-3AD203B41FA5}">
                      <a16:colId xmlns:a16="http://schemas.microsoft.com/office/drawing/2014/main" val="1704372615"/>
                    </a:ext>
                  </a:extLst>
                </a:gridCol>
                <a:gridCol w="8111133">
                  <a:extLst>
                    <a:ext uri="{9D8B030D-6E8A-4147-A177-3AD203B41FA5}">
                      <a16:colId xmlns:a16="http://schemas.microsoft.com/office/drawing/2014/main" val="3148747158"/>
                    </a:ext>
                  </a:extLst>
                </a:gridCol>
              </a:tblGrid>
              <a:tr h="42722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Возрастной период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00" marR="42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00" marR="42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7813284"/>
                  </a:ext>
                </a:extLst>
              </a:tr>
              <a:tr h="94263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9,5 месяцев - 1 год 6 месяцев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00" marR="42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Слова: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ма-ма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па-па, ба-ба,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дя-дя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те-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ам-ам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(есть) и т.д. Звукоподражательные слова: ав-ав (собака), тик-так (часы),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му-му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(корова) и т.п. Все существительные употребляются в именительном падеже, в единственном числе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00" marR="42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4278636"/>
                  </a:ext>
                </a:extLst>
              </a:tr>
              <a:tr h="97681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год 6 месяцев - 1 год 8 месяцев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00" marR="42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Попытки связать два слова во фразу (мама, дай). Усваивается повелительное наклонение глаголов (иди, иди; дай-дай; и т.п.), поскольку оно выражает желание ребенка и имеет для него важное значение.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00" marR="42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1497083"/>
                  </a:ext>
                </a:extLst>
              </a:tr>
              <a:tr h="85444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год 8 месяцев - 1 год 10 месяцев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00" marR="42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Пополняются формы множественного числа (так как разница между одним предметом и несколькими очень наглядна)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00" marR="42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904375"/>
                  </a:ext>
                </a:extLst>
              </a:tr>
              <a:tr h="192249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год 10 месяцев - 2 года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00" marR="42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Словарь доходит до 300 слов. Имена существительные составляют приблизительно 63%, глаголы 23%, другие части речи 14%. Союзов нет. Появляются те грамматические формы, которые помогают ребенку ориентироваться в отношении к предметам и пространству (падежи), во времени (глагольные времена). Сначала появляется винительный падеж, затем родительный, дательный, творительный и предложный. Однако полное овладение падежными формами происходит значительно позже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00" marR="42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4852704"/>
                  </a:ext>
                </a:extLst>
              </a:tr>
              <a:tr h="64083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3-й год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00" marR="42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Появляются многословные фразы, придаточные предложения; к концу года - соединительные союзы и местоимения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00" marR="42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3393860"/>
                  </a:ext>
                </a:extLst>
              </a:tr>
              <a:tr h="64083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4-5 лет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00" marR="42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Условная форма придаточных предложения. Длинные фразы, монологи. Заключительная фаза в развитии языка. Второй период вопросов «Почему?»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00" marR="42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1499438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2FEEC946-A91B-48C9-8EC5-36CF1BCBFA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828827" y="240341"/>
            <a:ext cx="3374392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развитии языка ребенка.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148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303D8C-D9DA-49D2-A1F2-D27C51AEB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0"/>
            <a:ext cx="9404723" cy="534572"/>
          </a:xfrm>
        </p:spPr>
        <p:txBody>
          <a:bodyPr/>
          <a:lstStyle/>
          <a:p>
            <a:r>
              <a:rPr lang="ru-RU" sz="2800" dirty="0"/>
              <a:t>Слайд 7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AFE6C0-60CD-48CA-BF7B-61C415FFF0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407964"/>
            <a:ext cx="8946541" cy="6175716"/>
          </a:xfrm>
        </p:spPr>
        <p:txBody>
          <a:bodyPr>
            <a:normAutofit fontScale="92500" lnSpcReduction="10000"/>
          </a:bodyPr>
          <a:lstStyle/>
          <a:p>
            <a:pPr indent="450215" algn="just">
              <a:lnSpc>
                <a:spcPct val="150000"/>
              </a:lnSpc>
            </a:pPr>
            <a:r>
              <a:rPr lang="be-BY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 Н. Леонтьев устанавливает четыре этапа в становлении речи детей: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be-BY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1-й — подготовительный — до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be-BY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года;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be-BY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2-й — преддошкольный этап первоначального овладения языком — до 3 лет;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be-BY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3-й — дошкольный — до 7 лет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для которого характерно развитие языка ребенка в процессе речевой практики и обобщения языковых фактов</a:t>
            </a:r>
            <a:r>
              <a:rPr lang="be-BY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be-BY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4-й — школьный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который связан с овладением ребенком письменной речью и систематическим обучением языку в школе.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be-BY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Остановлюсь подробно на характеристике этих этапов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0505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A2949B-6A2A-4065-B6C0-582A53113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1"/>
            <a:ext cx="9404723" cy="436097"/>
          </a:xfrm>
        </p:spPr>
        <p:txBody>
          <a:bodyPr/>
          <a:lstStyle/>
          <a:p>
            <a:r>
              <a:rPr lang="ru-RU" sz="2800" dirty="0"/>
              <a:t>Слайд 8.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63C6D5-E5A1-4DA3-92D7-916B30AE77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436098"/>
            <a:ext cx="8946541" cy="6161650"/>
          </a:xfrm>
        </p:spPr>
        <p:txBody>
          <a:bodyPr>
            <a:normAutofit fontScale="70000" lnSpcReduction="20000"/>
          </a:bodyPr>
          <a:lstStyle/>
          <a:p>
            <a:pPr indent="450215" algn="just">
              <a:lnSpc>
                <a:spcPct val="150000"/>
              </a:lnSpc>
            </a:pPr>
            <a:endParaRPr lang="be-BY" sz="3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be-BY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того чтобы процесс речевого развития детей протекал своевременно и правильно, необходимы определенные условия.  “Так, ребенок должен быть психически и соматически здоровым</a:t>
            </a:r>
            <a: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be-BY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иметь нормальные умственные способности</a:t>
            </a:r>
            <a: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be-BY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иметь нормальный слух и зрение; обладать достаточной психической активностью</a:t>
            </a:r>
            <a: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be-BY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потребностью в речевом общении</a:t>
            </a:r>
            <a: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 также </a:t>
            </a:r>
            <a:r>
              <a:rPr lang="be-BY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иметь полноценное речевое окружение”. Нормальное (своевременное и правильное) речевое развитие ребенка позволяет ему постоянно усваивать новые понятия, расширять запас знаний и представлений об окружающем. Таким образом, речь, ее развитие самым тесным образом связаны с развитием мышления.</a:t>
            </a:r>
            <a:endParaRPr lang="ru-RU" sz="3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64515" indent="0" algn="just">
              <a:buNone/>
            </a:pPr>
            <a:endParaRPr lang="ru-RU" sz="3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3018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D5E7D8-B893-4AFC-9BA0-E639DC4A7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1"/>
            <a:ext cx="9404723" cy="478302"/>
          </a:xfrm>
        </p:spPr>
        <p:txBody>
          <a:bodyPr/>
          <a:lstStyle/>
          <a:p>
            <a:r>
              <a:rPr lang="ru-RU" sz="2800" dirty="0"/>
              <a:t>Слайд 9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FE10D4-C3B7-4203-86D5-8C23241E0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478304"/>
            <a:ext cx="8946541" cy="6119444"/>
          </a:xfrm>
        </p:spPr>
        <p:txBody>
          <a:bodyPr>
            <a:normAutofit fontScale="85000" lnSpcReduction="10000"/>
          </a:bodyPr>
          <a:lstStyle/>
          <a:p>
            <a:pPr indent="450215" algn="just">
              <a:lnSpc>
                <a:spcPct val="150000"/>
              </a:lnSpc>
            </a:pPr>
            <a:r>
              <a:rPr lang="ru-RU" sz="2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Речь является одним из основных психических процессов, отличающих человека от животных.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ru-RU" sz="2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Свойства речи: содержательность (объем выраженных в речи мыслей; обеспечивается подготовленностью говорящего); понятность (объем знаний слушателей; обеспечивается избирательным отбором материала, доступного слушателям); выразительность (связана с эмоциональной насыщенностью; обеспечивается интонацией, акцентом); действенность (определяется влиянием на мысли, чувства, поведение; обеспечивается индивидуальными (их учетом) особенностями слушателей).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ru-RU" sz="2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be-BY" sz="2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еобходимыми условиями формирования правильной речи ребенка являются его </a:t>
            </a:r>
            <a:r>
              <a:rPr lang="ru-RU" sz="2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хорошее соматическое</a:t>
            </a:r>
            <a:r>
              <a:rPr lang="be-BY" sz="2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здоровье, нормальная работа центральной нервной системы, речедвигательного аппарата, органов слуха, зрения, а также ранообразная деятельность детей, богатство их непосредственных восприятий, обеспечивающих содержание детской речи, высокий уровень профессионального мастерства педагогов</a:t>
            </a:r>
            <a:r>
              <a:rPr lang="ru-RU" sz="2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хорошая подготовка родителей к процессу воспитания и обучения</a:t>
            </a:r>
            <a:r>
              <a:rPr lang="be-BY" sz="2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58929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40</TotalTime>
  <Words>962</Words>
  <Application>Microsoft Office PowerPoint</Application>
  <PresentationFormat>Широкоэкранный</PresentationFormat>
  <Paragraphs>75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Century Gothic</vt:lpstr>
      <vt:lpstr>Symbol</vt:lpstr>
      <vt:lpstr>Times New Roman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Слайд 4</vt:lpstr>
      <vt:lpstr>Слайд 5</vt:lpstr>
      <vt:lpstr>Слайд 6</vt:lpstr>
      <vt:lpstr>Слайд 7</vt:lpstr>
      <vt:lpstr>Слайд 8.</vt:lpstr>
      <vt:lpstr>Слайд 9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6</cp:revision>
  <dcterms:created xsi:type="dcterms:W3CDTF">2017-07-01T10:30:57Z</dcterms:created>
  <dcterms:modified xsi:type="dcterms:W3CDTF">2017-07-01T11:13:43Z</dcterms:modified>
</cp:coreProperties>
</file>