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</p:sldMasterIdLst>
  <p:sldIdLst>
    <p:sldId id="256" r:id="rId2"/>
    <p:sldId id="258" r:id="rId3"/>
    <p:sldId id="259" r:id="rId4"/>
    <p:sldId id="261" r:id="rId5"/>
    <p:sldId id="289" r:id="rId6"/>
    <p:sldId id="302" r:id="rId7"/>
    <p:sldId id="306" r:id="rId8"/>
    <p:sldId id="307" r:id="rId9"/>
    <p:sldId id="278" r:id="rId10"/>
    <p:sldId id="268" r:id="rId11"/>
    <p:sldId id="269" r:id="rId12"/>
    <p:sldId id="281" r:id="rId13"/>
    <p:sldId id="283" r:id="rId14"/>
    <p:sldId id="305" r:id="rId15"/>
    <p:sldId id="308" r:id="rId16"/>
    <p:sldId id="309" r:id="rId17"/>
    <p:sldId id="286" r:id="rId18"/>
    <p:sldId id="297" r:id="rId19"/>
    <p:sldId id="290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17" autoAdjust="0"/>
  </p:normalViewPr>
  <p:slideViewPr>
    <p:cSldViewPr snapToGrid="0">
      <p:cViewPr varScale="1">
        <p:scale>
          <a:sx n="99" d="100"/>
          <a:sy n="99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4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E71A-75AA-43E6-8D48-4CAE13CEC7B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390D4-F843-4B2E-8FDF-76778EF528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E71A-75AA-43E6-8D48-4CAE13CEC7B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390D4-F843-4B2E-8FDF-76778EF528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E71A-75AA-43E6-8D48-4CAE13CEC7B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390D4-F843-4B2E-8FDF-76778EF528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234" y="685800"/>
            <a:ext cx="7514033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234" y="4343400"/>
            <a:ext cx="7514035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E71A-75AA-43E6-8D48-4CAE13CEC7B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390D4-F843-4B2E-8FDF-76778EF528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406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E71A-75AA-43E6-8D48-4CAE13CEC7B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390D4-F843-4B2E-8FDF-76778EF528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E71A-75AA-43E6-8D48-4CAE13CEC7B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390D4-F843-4B2E-8FDF-76778EF528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E71A-75AA-43E6-8D48-4CAE13CEC7B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390D4-F843-4B2E-8FDF-76778EF528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E71A-75AA-43E6-8D48-4CAE13CEC7B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390D4-F843-4B2E-8FDF-76778EF528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E71A-75AA-43E6-8D48-4CAE13CEC7B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390D4-F843-4B2E-8FDF-76778EF528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E71A-75AA-43E6-8D48-4CAE13CEC7B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390D4-F843-4B2E-8FDF-76778EF528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E71A-75AA-43E6-8D48-4CAE13CEC7B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390D4-F843-4B2E-8FDF-76778EF528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E71A-75AA-43E6-8D48-4CAE13CEC7B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390D4-F843-4B2E-8FDF-76778EF528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6E71A-75AA-43E6-8D48-4CAE13CEC7B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390D4-F843-4B2E-8FDF-76778EF528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dogm.mos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softbuzz.net/wp-content/uploads/2019/10/background-don-gian-dep-softbuzz-24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0"/>
            <a:ext cx="9144000" cy="68583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503" y="2204186"/>
            <a:ext cx="9028497" cy="177704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СЕМИНАР-ПРАКТИКУМ</a:t>
            </a:r>
            <a:r>
              <a:rPr lang="ru-RU" sz="3600" dirty="0">
                <a:solidFill>
                  <a:srgbClr val="002060"/>
                </a:solidFill>
              </a:rPr>
              <a:t/>
            </a:r>
            <a:br>
              <a:rPr lang="ru-RU" sz="3600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 «Дети с ОВЗ в ДОУ. </a:t>
            </a: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Особенности </a:t>
            </a:r>
            <a:r>
              <a:rPr lang="ru-RU" sz="3600" b="1" dirty="0">
                <a:solidFill>
                  <a:srgbClr val="002060"/>
                </a:solidFill>
              </a:rPr>
              <a:t>организации работы</a:t>
            </a:r>
            <a:r>
              <a:rPr lang="ru-RU" sz="3600" b="1" dirty="0" smtClean="0">
                <a:solidFill>
                  <a:srgbClr val="002060"/>
                </a:solidFill>
              </a:rPr>
              <a:t>»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12118" y="4223165"/>
            <a:ext cx="4679523" cy="2091008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Подготовили: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педагог-психолог Антонова О.Т. 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учитель-логопед Горбунова Н.И.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учитель-логопед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Прожогина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С.А. 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07880" y="6400800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C:\Users\ds305-6\Desktop\1sluzhba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5073" y="4500346"/>
            <a:ext cx="1713298" cy="157739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63793" y="222130"/>
            <a:ext cx="843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 ОБЩЕОБРАЗОВАТЕЛЬНОЕ УЧРЕЖДЕНИЕ ГОРОДА МОСКВЫ «ШКОЛА № 305»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https://sch305.mskobr.ru/attach_files/logo/%D0%BB%D0%BE%D0%B3%D0%BE%20305-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93411" y="862665"/>
            <a:ext cx="2057400" cy="120015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185961" y="6314173"/>
            <a:ext cx="1636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Москва, 2021г.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669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1664" y="256321"/>
            <a:ext cx="82610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Дети с задержкой </a:t>
            </a:r>
            <a:r>
              <a:rPr lang="ru-RU" altLang="ru-RU" sz="3200" b="1" dirty="0">
                <a:solidFill>
                  <a:schemeClr val="accent1">
                    <a:lumMod val="50000"/>
                  </a:schemeClr>
                </a:solidFill>
              </a:rPr>
              <a:t>психического </a:t>
            </a:r>
            <a:r>
              <a:rPr lang="ru-RU" alt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развития – </a:t>
            </a:r>
            <a:r>
              <a:rPr lang="ru-RU" altLang="ru-RU" sz="32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13896715"/>
              </p:ext>
            </p:extLst>
          </p:nvPr>
        </p:nvGraphicFramePr>
        <p:xfrm>
          <a:off x="211755" y="2343960"/>
          <a:ext cx="8537608" cy="3772786"/>
        </p:xfrm>
        <a:graphic>
          <a:graphicData uri="http://schemas.openxmlformats.org/drawingml/2006/table">
            <a:tbl>
              <a:tblPr firstRow="1" firstCol="1" bandRow="1"/>
              <a:tblGrid>
                <a:gridCol w="17714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66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9304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Восприятие</a:t>
                      </a:r>
                    </a:p>
                  </a:txBody>
                  <a:tcPr marL="51438" marR="514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Нет 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целостности 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восприятия.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Затруднения восприятия в новой</a:t>
                      </a:r>
                      <a:r>
                        <a:rPr lang="ru-RU" sz="2000" b="1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ситуации.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8" marR="514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1412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Мышление</a:t>
                      </a:r>
                    </a:p>
                  </a:txBody>
                  <a:tcPr marL="51438" marR="514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Снижена 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познавательная 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активность.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Преобладает</a:t>
                      </a:r>
                      <a:r>
                        <a:rPr lang="ru-RU" sz="2000" b="1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аглядно-действенное мышление. 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Нарушены 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пространственные 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представления. 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Смещение 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главного на 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частности.  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8" marR="514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6561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Речь</a:t>
                      </a:r>
                    </a:p>
                  </a:txBody>
                  <a:tcPr marL="51438" marR="514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Задержка речи,</a:t>
                      </a:r>
                      <a:r>
                        <a:rPr lang="ru-RU" sz="2000" b="1" baseline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 неразборчивая речь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Нет 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логики, 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отсутствует смысловое содержание. 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Снижен/обеднен словарный запас.  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8" marR="514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73255" y="1088796"/>
            <a:ext cx="86434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дети с темповым отставанием развития психических процессов и незрелостью эмоционально-волевой сферы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38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4366" y="269070"/>
            <a:ext cx="84885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У детей </a:t>
            </a:r>
            <a:r>
              <a:rPr lang="ru-RU" altLang="ru-RU" sz="3200" b="1" dirty="0">
                <a:solidFill>
                  <a:schemeClr val="accent1">
                    <a:lumMod val="50000"/>
                  </a:schemeClr>
                </a:solidFill>
              </a:rPr>
              <a:t>с задержкой психического развития.</a:t>
            </a:r>
            <a:r>
              <a:rPr lang="ru-RU" altLang="ru-RU" sz="32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87053707"/>
              </p:ext>
            </p:extLst>
          </p:nvPr>
        </p:nvGraphicFramePr>
        <p:xfrm>
          <a:off x="154004" y="1110439"/>
          <a:ext cx="8652387" cy="5149993"/>
        </p:xfrm>
        <a:graphic>
          <a:graphicData uri="http://schemas.openxmlformats.org/drawingml/2006/table">
            <a:tbl>
              <a:tblPr firstRow="1" firstCol="1" bandRow="1"/>
              <a:tblGrid>
                <a:gridCol w="14095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428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34414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Память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Низкий 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объем 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запоминания.  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Преобладание наглядной, непроизвольной</a:t>
                      </a:r>
                      <a:r>
                        <a:rPr lang="ru-RU" sz="20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памяти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Непродуктивность воспроизведения. 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Нарушена механическая память.   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4821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Внимание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Неустойчивость внимания 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 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высокая отвлекаемость. 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Сниженная концентрация.  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Трудность 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переключения и 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распределения.  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2695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Движения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координации и ловкости,</a:t>
                      </a:r>
                      <a:r>
                        <a:rPr lang="ru-RU" sz="20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медлительность. </a:t>
                      </a:r>
                      <a:endParaRPr lang="ru-RU" sz="20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Нарушения тонкой и мелкой моторики.  </a:t>
                      </a:r>
                      <a:endParaRPr lang="ru-RU" sz="20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Нечеткость действий и нарушение регуляции.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07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Поведение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Импульсивность 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 резкая 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расторможенность.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Ригидность.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Повышенная</a:t>
                      </a:r>
                      <a:r>
                        <a:rPr lang="ru-RU" sz="20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у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томляемость. 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Негативизм.  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Агрессивность.  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4690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94088762"/>
              </p:ext>
            </p:extLst>
          </p:nvPr>
        </p:nvGraphicFramePr>
        <p:xfrm>
          <a:off x="236869" y="2749919"/>
          <a:ext cx="8560622" cy="3608279"/>
        </p:xfrm>
        <a:graphic>
          <a:graphicData uri="http://schemas.openxmlformats.org/drawingml/2006/table">
            <a:tbl>
              <a:tblPr firstRow="1" firstCol="1" bandRow="1"/>
              <a:tblGrid>
                <a:gridCol w="1536522">
                  <a:extLst>
                    <a:ext uri="{9D8B030D-6E8A-4147-A177-3AD203B41FA5}">
                      <a16:colId xmlns:a16="http://schemas.microsoft.com/office/drawing/2014/main" xmlns="" val="643186966"/>
                    </a:ext>
                  </a:extLst>
                </a:gridCol>
                <a:gridCol w="7024100">
                  <a:extLst>
                    <a:ext uri="{9D8B030D-6E8A-4147-A177-3AD203B41FA5}">
                      <a16:colId xmlns:a16="http://schemas.microsoft.com/office/drawing/2014/main" xmlns="" val="2444227585"/>
                    </a:ext>
                  </a:extLst>
                </a:gridCol>
              </a:tblGrid>
              <a:tr h="116206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Восприятие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Фрагментарное,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целостности.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Неполная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обработка входящей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информации.  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72441002"/>
                  </a:ext>
                </a:extLst>
              </a:tr>
              <a:tr h="167149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Мышление</a:t>
                      </a:r>
                      <a:endParaRPr lang="ru-RU" sz="20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понимают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подтекста.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Трудности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обобщения и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абстрагирования.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Цикличность: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периоды активности и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восстановления</a:t>
                      </a:r>
                      <a:r>
                        <a:rPr lang="ru-RU" sz="20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(п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ри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восстановлении перестают осмысливать 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информацию).  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96939785"/>
                  </a:ext>
                </a:extLst>
              </a:tr>
              <a:tr h="77471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Память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Механическое запоминание.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Снижена.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33873978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80777" y="266484"/>
            <a:ext cx="89632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>
                <a:solidFill>
                  <a:schemeClr val="accent1">
                    <a:lumMod val="50000"/>
                  </a:schemeClr>
                </a:solidFill>
              </a:rPr>
              <a:t>Дети с расстройствами </a:t>
            </a:r>
            <a:r>
              <a:rPr lang="ru-RU" altLang="ru-RU" sz="3200" b="1" dirty="0" err="1" smtClean="0">
                <a:solidFill>
                  <a:schemeClr val="accent1">
                    <a:lumMod val="50000"/>
                  </a:schemeClr>
                </a:solidFill>
              </a:rPr>
              <a:t>аутистического</a:t>
            </a:r>
            <a:r>
              <a:rPr lang="ru-RU" altLang="ru-RU" sz="3200" b="1" dirty="0" smtClean="0">
                <a:solidFill>
                  <a:schemeClr val="accent1">
                    <a:lumMod val="50000"/>
                  </a:schemeClr>
                </a:solidFill>
              </a:rPr>
              <a:t> спектра.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505" y="940672"/>
            <a:ext cx="881674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Расстройства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аутистического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спектра – это комплексные нарушения психического развития, которые характеризуются социальной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дезадаптацией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 неспособностью к социальному взаимодействию, общению и стереотипностью поведения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334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75802541"/>
              </p:ext>
            </p:extLst>
          </p:nvPr>
        </p:nvGraphicFramePr>
        <p:xfrm>
          <a:off x="246852" y="1386039"/>
          <a:ext cx="8695017" cy="5091764"/>
        </p:xfrm>
        <a:graphic>
          <a:graphicData uri="http://schemas.openxmlformats.org/drawingml/2006/table">
            <a:tbl>
              <a:tblPr firstRow="1" firstCol="1" bandRow="1"/>
              <a:tblGrid>
                <a:gridCol w="1354142">
                  <a:extLst>
                    <a:ext uri="{9D8B030D-6E8A-4147-A177-3AD203B41FA5}">
                      <a16:colId xmlns:a16="http://schemas.microsoft.com/office/drawing/2014/main" xmlns="" val="2266171604"/>
                    </a:ext>
                  </a:extLst>
                </a:gridCol>
                <a:gridCol w="7340875">
                  <a:extLst>
                    <a:ext uri="{9D8B030D-6E8A-4147-A177-3AD203B41FA5}">
                      <a16:colId xmlns:a16="http://schemas.microsoft.com/office/drawing/2014/main" xmlns="" val="1487258592"/>
                    </a:ext>
                  </a:extLst>
                </a:gridCol>
              </a:tblGrid>
              <a:tr h="142667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Внимание 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62" marR="485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Преобладает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непроизвольное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внимание. 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Лучше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воспринимают обращение к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другим. 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Замедленное</a:t>
                      </a:r>
                      <a:r>
                        <a:rPr lang="ru-RU" sz="20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внимание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 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 концентрации,</a:t>
                      </a:r>
                      <a:r>
                        <a:rPr lang="ru-RU" sz="20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легко отвлекаются.       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62" marR="485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41442313"/>
                  </a:ext>
                </a:extLst>
              </a:tr>
              <a:tr h="170796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Движение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62" marR="485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Трудности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ориентации в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пространстве.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согласованности движений двух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сторон тела.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Непроизвольные движения.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Нарушение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тонкой и мелкой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моторики.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Низкая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координация и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неуклюжесть.         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62" marR="485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96662169"/>
                  </a:ext>
                </a:extLst>
              </a:tr>
              <a:tr h="195712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Поведение	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62" marR="485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Стереотипность.  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Избегание контактов,</a:t>
                      </a:r>
                      <a:r>
                        <a:rPr lang="ru-RU" sz="20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отрешенность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мира.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Закрытость, негативизм.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  <a:defRPr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Агрессивность,</a:t>
                      </a:r>
                      <a:r>
                        <a:rPr lang="ru-RU" sz="20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конфликтность.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Низкая самооценка.  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62" marR="485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63120600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80777" y="266484"/>
            <a:ext cx="89632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>
                <a:solidFill>
                  <a:schemeClr val="accent1">
                    <a:lumMod val="50000"/>
                  </a:schemeClr>
                </a:solidFill>
              </a:rPr>
              <a:t>Дети с расстройствами </a:t>
            </a:r>
            <a:r>
              <a:rPr lang="ru-RU" altLang="ru-RU" sz="3200" b="1" dirty="0" err="1" smtClean="0">
                <a:solidFill>
                  <a:schemeClr val="accent1">
                    <a:lumMod val="50000"/>
                  </a:schemeClr>
                </a:solidFill>
              </a:rPr>
              <a:t>аутистического</a:t>
            </a:r>
            <a:r>
              <a:rPr lang="ru-RU" altLang="ru-RU" sz="3200" b="1" dirty="0" smtClean="0">
                <a:solidFill>
                  <a:schemeClr val="accent1">
                    <a:lumMod val="50000"/>
                  </a:schemeClr>
                </a:solidFill>
              </a:rPr>
              <a:t> спектра.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209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img2.pngio.com/paper-sheet-png-background-png-mart-paper-sheets-png-958_126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6295" y="0"/>
            <a:ext cx="5242150" cy="690492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20865558">
            <a:off x="3002890" y="1197261"/>
            <a:ext cx="3419928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Monotype Corsiva" pitchFamily="66" charset="0"/>
              </a:rPr>
              <a:t>Дорогие воспитатели!</a:t>
            </a:r>
          </a:p>
          <a:p>
            <a:r>
              <a:rPr lang="ru-RU" sz="2200" dirty="0" smtClean="0">
                <a:latin typeface="Monotype Corsiva" pitchFamily="66" charset="0"/>
              </a:rPr>
              <a:t>Послушайте меня! Я хочу говорить, как вы, но мой язык меня не слушается. Мне обидно, что меня не понимают, смеются надо мной.</a:t>
            </a:r>
          </a:p>
          <a:p>
            <a:r>
              <a:rPr lang="ru-RU" sz="2200" dirty="0" smtClean="0">
                <a:latin typeface="Monotype Corsiva" pitchFamily="66" charset="0"/>
              </a:rPr>
              <a:t>Я хочу отвечать на занятиях, говорить правильно, но не умею.</a:t>
            </a:r>
            <a:r>
              <a:rPr lang="ru-RU" sz="2200" dirty="0">
                <a:latin typeface="Monotype Corsiva" pitchFamily="66" charset="0"/>
              </a:rPr>
              <a:t> </a:t>
            </a:r>
            <a:endParaRPr lang="ru-RU" sz="2200" dirty="0" smtClean="0">
              <a:latin typeface="Monotype Corsiva" pitchFamily="66" charset="0"/>
            </a:endParaRPr>
          </a:p>
          <a:p>
            <a:r>
              <a:rPr lang="ru-RU" sz="2200" dirty="0" smtClean="0">
                <a:latin typeface="Monotype Corsiva" pitchFamily="66" charset="0"/>
              </a:rPr>
              <a:t>Помогите  научиться говорить правильно! Я знаю, только сказать не могу.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img2.pngio.com/paper-sheet-png-background-png-mart-paper-sheets-png-958_126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1920" y="-30123"/>
            <a:ext cx="5229394" cy="688812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20838604">
            <a:off x="3070324" y="873773"/>
            <a:ext cx="325521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Comic Sans MS" pitchFamily="66" charset="0"/>
              </a:rPr>
              <a:t>Дорогие воспитатели!</a:t>
            </a:r>
          </a:p>
          <a:p>
            <a:r>
              <a:rPr lang="ru-RU" sz="2000" i="1" dirty="0" smtClean="0">
                <a:latin typeface="Comic Sans MS" pitchFamily="66" charset="0"/>
              </a:rPr>
              <a:t>Я такой, какой я есть. Я не сразу понимаю, что вы от меня хотите. Повторите мне несколько раз, а еще лучше, покажите!</a:t>
            </a:r>
          </a:p>
          <a:p>
            <a:r>
              <a:rPr lang="ru-RU" sz="2000" i="1" dirty="0" smtClean="0">
                <a:latin typeface="Comic Sans MS" pitchFamily="66" charset="0"/>
              </a:rPr>
              <a:t>Я не могу быстро выполнять задания. Мне нужны время и ваша помощь.</a:t>
            </a:r>
          </a:p>
          <a:p>
            <a:r>
              <a:rPr lang="ru-RU" sz="2000" i="1" dirty="0" smtClean="0">
                <a:latin typeface="Comic Sans MS" pitchFamily="66" charset="0"/>
              </a:rPr>
              <a:t>Когда я устаю, то совсем ничего не понимаю, а устаю я быстро.</a:t>
            </a:r>
          </a:p>
          <a:p>
            <a:r>
              <a:rPr lang="ru-RU" sz="2000" i="1" dirty="0" smtClean="0">
                <a:latin typeface="Comic Sans MS" pitchFamily="66" charset="0"/>
              </a:rPr>
              <a:t>Я не виноват, что я такой неловкий.</a:t>
            </a:r>
            <a:endParaRPr lang="ru-RU" sz="20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https://img2.labirint.ru/rcimg/76e0696c98c10b49ab1018baed13a818/1920x1080/books69/683766/ph_06.jpg?15641740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02348">
            <a:off x="1760183" y="144052"/>
            <a:ext cx="5230318" cy="643324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rot="21104784">
            <a:off x="1980876" y="354364"/>
            <a:ext cx="444438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Петя такой, какой он есть: он воспринимает мир не так, как вы. Пете хорошо одному. Не заставляйте Петю играть в какую-либо одну игру, предоставьте ему несколько на выбор. </a:t>
            </a:r>
          </a:p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Петя любит, чтобы все вещи всегда находились на своих местах и не надо Петю пересаживать на другое место. Ему некомфортно, когда вокруг что-то меняется. </a:t>
            </a:r>
          </a:p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Пете легче общаться с миром символами.</a:t>
            </a:r>
          </a:p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Покажите ему, как взаимодействовать  с окружающими с помощью символов.</a:t>
            </a:r>
            <a:endParaRPr lang="ru-RU" sz="2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62013"/>
            <a:ext cx="9155430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spcAft>
                <a:spcPts val="0"/>
              </a:spcAft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Психолого-педагогические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рекомендации</a:t>
            </a:r>
          </a:p>
          <a:p>
            <a:pPr indent="228600" algn="ctr">
              <a:spcAft>
                <a:spcPts val="0"/>
              </a:spcAft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6205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Принимать ребенка таким, какой он есть.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6205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Как можно чаще общаться с ребенком.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6205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Избегать переутомления.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6205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Использовать упражнения на релаксацию.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6205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Не сравнивать ребенка с окружающими.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6205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Поощрять ребенка сразу же, не откладывая на будущее.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6205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Способствовать повышению его 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самооценки</a:t>
            </a:r>
            <a:endParaRPr lang="ru-RU" sz="2000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116205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</a:t>
            </a: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Обращаться к ребенку по имени.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6205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Не предъявлять ребенку повышенных требований.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6205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Стараться делать замечания как можно реже.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6205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Оставаться спокойным в любой ситуации.</a:t>
            </a:r>
            <a:endParaRPr lang="ru-RU" b="1" i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496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0019" y="179774"/>
            <a:ext cx="7514033" cy="477175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47975" y="134754"/>
            <a:ext cx="4979294" cy="644892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МИР «ОСОБОГО» РЕБЁНКА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Мир «особого» ребёнка –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Интересен и пуглив.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Мир «особого» ребёнка –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Безобразен и красив.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Неуклюж, немного страшен,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Добродушен и открыт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Мир «особого» ребёнка.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Иногда он нас страшит.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Почему он агрессивен?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Почему он молчалив?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Почему он так испуган?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И совсем не говорит?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Мир «особого» ребёнка…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Он закрыт от глаз чужих.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Мир «особого» ребёнка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Допускает лишь своих.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</a:rPr>
              <a:t>Автор - </a:t>
            </a:r>
            <a:r>
              <a:rPr lang="ru-RU" dirty="0" err="1" smtClean="0">
                <a:solidFill>
                  <a:srgbClr val="002060"/>
                </a:solidFill>
              </a:rPr>
              <a:t>Калиман</a:t>
            </a:r>
            <a:r>
              <a:rPr lang="ru-RU" dirty="0" smtClean="0">
                <a:solidFill>
                  <a:srgbClr val="002060"/>
                </a:solidFill>
              </a:rPr>
              <a:t> Наталья Адамовна (г. Оренбург)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pic>
        <p:nvPicPr>
          <p:cNvPr id="1028" name="Picture 4" descr="https://ds05.infourok.ru/uploads/ex/0625/0015013c-5d25e6b4/hello_html_3d4702e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134" y="2833838"/>
            <a:ext cx="4119613" cy="27464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471045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4808" y="1100033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2Left"/>
              <a:lightRig rig="threePt" dir="t"/>
            </a:scene3d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5785" y="4415393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ru-RU" b="1" u="sng" cap="all" dirty="0" smtClean="0">
                <a:hlinkClick r:id="rId2"/>
              </a:rPr>
              <a:t>ДЕПАРТАМЕНТ ОБРАЗОВАНИЯ И НАУКИ ГОРОДА МОСКВЫ</a:t>
            </a:r>
            <a:r>
              <a:rPr lang="ru-RU" b="1" dirty="0" smtClean="0"/>
              <a:t>​</a:t>
            </a:r>
          </a:p>
          <a:p>
            <a:pPr algn="ctr" fontAlgn="base"/>
            <a:r>
              <a:rPr lang="ru-RU" b="1" dirty="0" smtClean="0"/>
              <a:t>Северо-Восточный административный округ</a:t>
            </a:r>
            <a:r>
              <a:rPr lang="en-US" b="1" dirty="0" smtClean="0"/>
              <a:t>​</a:t>
            </a:r>
          </a:p>
          <a:p>
            <a:pPr algn="ctr" fontAlgn="base"/>
            <a:r>
              <a:rPr lang="ru-RU" b="1" dirty="0" smtClean="0"/>
              <a:t>Государственное бюджетное общеобразовательное учреждение города Москвы "Школа № 305"</a:t>
            </a:r>
            <a:r>
              <a:rPr lang="en-US" b="1" dirty="0" smtClean="0"/>
              <a:t>​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2834244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634" y="269507"/>
            <a:ext cx="8691612" cy="1719714"/>
          </a:xfrm>
        </p:spPr>
        <p:txBody>
          <a:bodyPr>
            <a:noAutofit/>
          </a:bodyPr>
          <a:lstStyle/>
          <a:p>
            <a:pPr algn="l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Цель — повышение психолого-педагогической компетентности педагогов по организации работы с детьми с ОВЗ в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условиях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ДОУ.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503" y="1969971"/>
            <a:ext cx="9028497" cy="472439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400" u="sng" dirty="0"/>
              <a:t>Задачи: </a:t>
            </a:r>
          </a:p>
          <a:p>
            <a:r>
              <a:rPr lang="ru-RU" sz="3400" dirty="0" smtClean="0"/>
              <a:t>Формировать у педагогов представления об особенностях детей </a:t>
            </a:r>
            <a:r>
              <a:rPr lang="ru-RU" sz="3400" dirty="0"/>
              <a:t>с ограниченными возможностями здоровья; </a:t>
            </a:r>
          </a:p>
          <a:p>
            <a:r>
              <a:rPr lang="ru-RU" sz="3400" dirty="0" smtClean="0"/>
              <a:t>Расширять знания воспитателей об организации </a:t>
            </a:r>
            <a:r>
              <a:rPr lang="ru-RU" sz="3400" dirty="0"/>
              <a:t>работы с детьми </a:t>
            </a:r>
            <a:r>
              <a:rPr lang="ru-RU" sz="3400" dirty="0" smtClean="0"/>
              <a:t>с ОВЗ в ДОУ;</a:t>
            </a:r>
            <a:endParaRPr lang="ru-RU" sz="3400" dirty="0"/>
          </a:p>
          <a:p>
            <a:r>
              <a:rPr lang="ru-RU" sz="3400" dirty="0"/>
              <a:t>Р</a:t>
            </a:r>
            <a:r>
              <a:rPr lang="ru-RU" sz="3400" dirty="0" smtClean="0"/>
              <a:t>азвивать </a:t>
            </a:r>
            <a:r>
              <a:rPr lang="ru-RU" sz="3400" dirty="0" err="1"/>
              <a:t>эмпатию</a:t>
            </a:r>
            <a:r>
              <a:rPr lang="ru-RU" sz="3400" dirty="0"/>
              <a:t> по отношению к </a:t>
            </a:r>
            <a:r>
              <a:rPr lang="ru-RU" sz="3400" dirty="0" smtClean="0"/>
              <a:t>особенным детям, формировать </a:t>
            </a:r>
            <a:r>
              <a:rPr lang="ru-RU" sz="3400" dirty="0"/>
              <a:t>у педагогов </a:t>
            </a:r>
            <a:r>
              <a:rPr lang="ru-RU" sz="3400" dirty="0" smtClean="0"/>
              <a:t>психологическую готовность </a:t>
            </a:r>
            <a:r>
              <a:rPr lang="ru-RU" sz="3400" dirty="0"/>
              <a:t>к взаимодействию с ребенком с </a:t>
            </a:r>
            <a:r>
              <a:rPr lang="ru-RU" sz="3400" dirty="0" smtClean="0"/>
              <a:t>ОВЗ.</a:t>
            </a:r>
            <a:endParaRPr lang="ru-RU" sz="34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9639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010" y="221382"/>
            <a:ext cx="8263288" cy="175259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Кто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считается ребенком с ограниченными возможностями здоровья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4635" y="2230994"/>
            <a:ext cx="8364353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 </a:t>
            </a:r>
            <a:r>
              <a:rPr lang="ru-RU" sz="3200" dirty="0" smtClean="0"/>
              <a:t>«Обучающийся </a:t>
            </a:r>
            <a:r>
              <a:rPr lang="ru-RU" sz="3200" dirty="0"/>
              <a:t>с ограниченными возможностями здоровья (ОВЗ) — физическое лицо, имеющее недостатки в физическом и (или) психологическом развитии, подтвержденные психолого-медико-педагогической комиссией и препятствующие получению образования без создания специальных </a:t>
            </a:r>
            <a:r>
              <a:rPr lang="ru-RU" sz="3200" dirty="0" smtClean="0"/>
              <a:t>условий».</a:t>
            </a:r>
          </a:p>
          <a:p>
            <a:pPr algn="r"/>
            <a:r>
              <a:rPr lang="ru-RU" sz="2000" i="1" dirty="0" smtClean="0"/>
              <a:t>(Федеральный закон  «Об образовании РФ»)</a:t>
            </a:r>
            <a:endParaRPr lang="ru-RU" sz="2000" i="1" dirty="0"/>
          </a:p>
        </p:txBody>
      </p:sp>
    </p:spTree>
    <p:extLst>
      <p:ext uri="{BB962C8B-B14F-4D97-AF65-F5344CB8AC3E}">
        <p14:creationId xmlns="" xmlns:p14="http://schemas.microsoft.com/office/powerpoint/2010/main" val="138506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011" y="145964"/>
            <a:ext cx="77772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Категории детей с ОВЗ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30989" y="1953927"/>
            <a:ext cx="2395221" cy="1645921"/>
          </a:xfrm>
          <a:prstGeom prst="rect">
            <a:avLst/>
          </a:prstGeom>
          <a:solidFill>
            <a:srgbClr val="FF0000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TextBox 4"/>
          <p:cNvSpPr txBox="1"/>
          <p:nvPr/>
        </p:nvSpPr>
        <p:spPr>
          <a:xfrm>
            <a:off x="713739" y="1981429"/>
            <a:ext cx="2395221" cy="159916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7630" tIns="87630" rIns="87630" bIns="87630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300" b="1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Нарушение </a:t>
            </a:r>
          </a:p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300" b="1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зрения</a:t>
            </a:r>
            <a:endParaRPr lang="ru-RU" sz="2300" b="1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5342" y="1212782"/>
            <a:ext cx="2220300" cy="1347537"/>
          </a:xfrm>
          <a:prstGeom prst="rect">
            <a:avLst/>
          </a:prstGeom>
          <a:solidFill>
            <a:srgbClr val="F2650E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hueOff val="-1620005"/>
              <a:satOff val="0"/>
              <a:lumOff val="1428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TextBox 7"/>
          <p:cNvSpPr txBox="1"/>
          <p:nvPr/>
        </p:nvSpPr>
        <p:spPr>
          <a:xfrm>
            <a:off x="3514966" y="1203157"/>
            <a:ext cx="2220300" cy="134753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7630" tIns="87630" rIns="87630" bIns="87630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300" b="1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Нарушение </a:t>
            </a:r>
          </a:p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300" b="1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слуха</a:t>
            </a:r>
            <a:endParaRPr lang="ru-RU" sz="2300" b="1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6285467" y="1802587"/>
            <a:ext cx="2174487" cy="1737657"/>
            <a:chOff x="6018349" y="2531"/>
            <a:chExt cx="2589756" cy="1553853"/>
          </a:xfr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10" name="Прямоугольник 9"/>
            <p:cNvSpPr/>
            <p:nvPr/>
          </p:nvSpPr>
          <p:spPr>
            <a:xfrm>
              <a:off x="6018349" y="2531"/>
              <a:ext cx="2589756" cy="1553853"/>
            </a:xfrm>
            <a:prstGeom prst="rect">
              <a:avLst/>
            </a:prstGeom>
            <a:solidFill>
              <a:srgbClr val="FFFF00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5">
                <a:hueOff val="-3240010"/>
                <a:satOff val="0"/>
                <a:lumOff val="285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TextBox 10"/>
            <p:cNvSpPr txBox="1"/>
            <p:nvPr/>
          </p:nvSpPr>
          <p:spPr>
            <a:xfrm>
              <a:off x="6018349" y="2532"/>
              <a:ext cx="2589756" cy="1455523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b="1" kern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Задержка психического развития</a:t>
              </a:r>
            </a:p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(ЗПР)</a:t>
              </a:r>
              <a:endParaRPr lang="ru-RU" sz="2300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279134" y="4328142"/>
            <a:ext cx="2769556" cy="1790871"/>
          </a:xfrm>
          <a:prstGeom prst="rect">
            <a:avLst/>
          </a:prstGeom>
          <a:solidFill>
            <a:srgbClr val="00B050"/>
          </a:solidFill>
          <a:ln>
            <a:solidFill>
              <a:srgbClr val="006600">
                <a:lumMod val="60000"/>
                <a:lumOff val="40000"/>
              </a:srgb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prstMaterial="plastic">
            <a:bevelT w="127000" h="25400" prst="relaxedInset"/>
          </a:sp3d>
        </p:spPr>
      </p:sp>
      <p:sp>
        <p:nvSpPr>
          <p:cNvPr id="14" name="TextBox 13"/>
          <p:cNvSpPr txBox="1"/>
          <p:nvPr/>
        </p:nvSpPr>
        <p:spPr>
          <a:xfrm>
            <a:off x="269507" y="4336709"/>
            <a:ext cx="2829713" cy="179087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spcFirstLastPara="0" vert="horz" wrap="square" lIns="87630" tIns="87630" rIns="87630" bIns="87630" numCol="1" spcCol="1270" anchor="ctr" anchorCtr="0">
            <a:noAutofit/>
          </a:bodyPr>
          <a:lstStyle/>
          <a:p>
            <a:pPr marL="0" marR="0" lvl="0" indent="0" algn="ctr" defTabSz="10223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Нарушения интеллектуального развития</a:t>
            </a:r>
            <a:endParaRPr kumimoji="0" lang="ru-RU" sz="23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3580385" y="2930817"/>
            <a:ext cx="2220301" cy="1663761"/>
            <a:chOff x="3169617" y="1815361"/>
            <a:chExt cx="2589756" cy="1553853"/>
          </a:xfrm>
          <a:solidFill>
            <a:schemeClr val="accent1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16" name="Прямоугольник 15"/>
            <p:cNvSpPr/>
            <p:nvPr/>
          </p:nvSpPr>
          <p:spPr>
            <a:xfrm>
              <a:off x="3169617" y="1815361"/>
              <a:ext cx="2589756" cy="1553853"/>
            </a:xfrm>
            <a:prstGeom prst="rect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</p:sp>
        <p:sp>
          <p:nvSpPr>
            <p:cNvPr id="17" name="TextBox 16"/>
            <p:cNvSpPr txBox="1"/>
            <p:nvPr/>
          </p:nvSpPr>
          <p:spPr>
            <a:xfrm>
              <a:off x="3169617" y="1815361"/>
              <a:ext cx="2589756" cy="1409518"/>
            </a:xfrm>
            <a:prstGeom prst="rect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marL="0" marR="0" lvl="0" indent="0" algn="ctr" defTabSz="10223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3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rPr>
                <a:t>Тяжелые нарушения речи</a:t>
              </a:r>
            </a:p>
            <a:p>
              <a:pPr marL="0" marR="0" lvl="0" indent="0" algn="ctr" defTabSz="10223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300" b="1" dirty="0" smtClean="0">
                  <a:solidFill>
                    <a:srgbClr val="000000"/>
                  </a:solidFill>
                  <a:latin typeface="Times New Roman"/>
                </a:rPr>
                <a:t>(ТНР)</a:t>
              </a:r>
              <a:endPara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412467" y="4194261"/>
            <a:ext cx="2375398" cy="1802278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spcFirstLastPara="0" vert="horz" wrap="square" lIns="87630" tIns="87630" rIns="87630" bIns="87630" numCol="1" spcCol="1270" anchor="ctr" anchorCtr="0">
            <a:noAutofit/>
          </a:bodyPr>
          <a:lstStyle/>
          <a:p>
            <a:pPr marL="0" marR="0" lvl="0" indent="0" algn="ctr" defTabSz="10223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Нарушения опорно-двигательного аппарата</a:t>
            </a:r>
          </a:p>
          <a:p>
            <a:pPr marL="0" marR="0" lvl="0" indent="0" algn="ctr" defTabSz="10223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ru-RU" sz="2300" b="1" dirty="0" smtClean="0">
                <a:solidFill>
                  <a:srgbClr val="000000"/>
                </a:solidFill>
                <a:latin typeface="Times New Roman"/>
              </a:rPr>
              <a:t>(ОДА)</a:t>
            </a:r>
            <a:endParaRPr kumimoji="0" lang="ru-RU" sz="23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88093" y="4862020"/>
            <a:ext cx="2550694" cy="1770202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spcFirstLastPara="0" vert="horz" wrap="square" lIns="87630" tIns="87630" rIns="87630" bIns="87630" numCol="1" spcCol="1270" anchor="ctr" anchorCtr="0">
            <a:noAutofit/>
          </a:bodyPr>
          <a:lstStyle/>
          <a:p>
            <a:pPr marL="0" marR="0" lvl="0" indent="0" algn="ctr" defTabSz="10223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Расстройства</a:t>
            </a:r>
            <a:r>
              <a:rPr kumimoji="0" lang="ru-RU" sz="2300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2300" b="1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аутистического</a:t>
            </a:r>
            <a:r>
              <a:rPr kumimoji="0" lang="ru-RU" sz="2300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спектра</a:t>
            </a:r>
          </a:p>
          <a:p>
            <a:pPr marL="0" marR="0" lvl="0" indent="0" algn="ctr" defTabSz="10223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ru-RU" sz="2300" b="1" baseline="0" dirty="0" smtClean="0">
                <a:solidFill>
                  <a:srgbClr val="000000"/>
                </a:solidFill>
                <a:latin typeface="Times New Roman"/>
              </a:rPr>
              <a:t>(РАС)</a:t>
            </a:r>
            <a:endParaRPr kumimoji="0" lang="ru-RU" sz="23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447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753" y="335099"/>
            <a:ext cx="8751771" cy="1326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15000"/>
              </a:lnSpc>
              <a:tabLst>
                <a:tab pos="457200" algn="l"/>
              </a:tabLst>
            </a:pPr>
            <a:r>
              <a:rPr lang="ru-RU" sz="36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Алгоритм психолого-педагогического сопровождения  детей </a:t>
            </a:r>
            <a:r>
              <a:rPr lang="ru-RU" sz="36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с ОВЗ</a:t>
            </a:r>
            <a:endParaRPr lang="ru-RU" sz="3600" b="1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005" y="1999283"/>
            <a:ext cx="8961120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ребенка с проблемами развития;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Заседание Психолого-педагогического консилиума (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с целью направления на ЦПМПК;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Обследование ребенка на ЦПМПК города Москвы;</a:t>
            </a:r>
          </a:p>
          <a:p>
            <a:pPr marL="457200" lvl="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Индивидуального образовательного маршрута (ИОМ); </a:t>
            </a:r>
          </a:p>
          <a:p>
            <a:pPr marL="457200" lvl="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Адаптированной основной общеобразовательной программы (АООП).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165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7141" y="358274"/>
            <a:ext cx="827772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ИОМ – Индивидуальный образовательный маршрут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предназначенный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индивидуального или подгруппового обучения, направленный на коррекцию особенностей и развитие способностей воспитанников с ОВЗ.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4636" y="3110623"/>
            <a:ext cx="821997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АООП – Адаптированная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основная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общеобразовательная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программа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 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образовательная программа, адаптированная для обучения данной категории обучающихся с учетом особенностей их психофизического развития, индивидуальных возможностей, обеспечивающая коррекцию нарушений развития и социальную адаптацию.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258" y="43314"/>
            <a:ext cx="8345103" cy="667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право 2"/>
          <p:cNvSpPr/>
          <p:nvPr/>
        </p:nvSpPr>
        <p:spPr>
          <a:xfrm>
            <a:off x="154004" y="1511166"/>
            <a:ext cx="567891" cy="231007"/>
          </a:xfrm>
          <a:prstGeom prst="rightArrow">
            <a:avLst/>
          </a:prstGeom>
          <a:solidFill>
            <a:srgbClr val="FF00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200526" y="3588620"/>
            <a:ext cx="567891" cy="165234"/>
          </a:xfrm>
          <a:prstGeom prst="rightArrow">
            <a:avLst/>
          </a:prstGeom>
          <a:solidFill>
            <a:srgbClr val="FF00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573027" y="2252312"/>
            <a:ext cx="2598821" cy="529389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619549" y="3203609"/>
            <a:ext cx="2598821" cy="529389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531317" y="2739992"/>
            <a:ext cx="2598821" cy="48447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573027" y="3681664"/>
            <a:ext cx="2661387" cy="57270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807694" y="1231170"/>
            <a:ext cx="7103444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Несформированность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(или задержка развития) всех компонентов речевой системы: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69875" marR="0" lvl="0" indent="-269875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Фонетико-фонематической стороны речи;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69875" marR="0" lvl="0" indent="-269875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Слоговой структуры слова;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69875" marR="0" lvl="0" indent="-269875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Лексико-грамматического строя речи;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69875" marR="0" lvl="0" indent="-269875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Связной речи.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188" y="308363"/>
            <a:ext cx="85091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>
                <a:solidFill>
                  <a:schemeClr val="accent1">
                    <a:lumMod val="50000"/>
                  </a:schemeClr>
                </a:solidFill>
              </a:rPr>
              <a:t>У детей с тяжелыми </a:t>
            </a:r>
            <a:r>
              <a:rPr lang="ru-RU" alt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нарушениями речи (ТНР):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2771" name="Picture 3" descr="https://cspp43.ru/images/2020/03/mult-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40214" y="3441397"/>
            <a:ext cx="5924653" cy="3291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3572" y="125482"/>
            <a:ext cx="85091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>
                <a:solidFill>
                  <a:schemeClr val="accent1">
                    <a:lumMod val="50000"/>
                  </a:schemeClr>
                </a:solidFill>
              </a:rPr>
              <a:t>У детей с тяжелыми </a:t>
            </a:r>
            <a:r>
              <a:rPr lang="ru-RU" alt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нарушениями речи (ТНР):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37546339"/>
              </p:ext>
            </p:extLst>
          </p:nvPr>
        </p:nvGraphicFramePr>
        <p:xfrm>
          <a:off x="105879" y="802967"/>
          <a:ext cx="9009246" cy="6119549"/>
        </p:xfrm>
        <a:graphic>
          <a:graphicData uri="http://schemas.openxmlformats.org/drawingml/2006/table">
            <a:tbl>
              <a:tblPr firstRow="1" firstCol="1" bandRow="1"/>
              <a:tblGrid>
                <a:gridCol w="1572647">
                  <a:extLst>
                    <a:ext uri="{9D8B030D-6E8A-4147-A177-3AD203B41FA5}">
                      <a16:colId xmlns:a16="http://schemas.microsoft.com/office/drawing/2014/main" xmlns="" val="3607923444"/>
                    </a:ext>
                  </a:extLst>
                </a:gridCol>
                <a:gridCol w="7436599">
                  <a:extLst>
                    <a:ext uri="{9D8B030D-6E8A-4147-A177-3AD203B41FA5}">
                      <a16:colId xmlns:a16="http://schemas.microsoft.com/office/drawing/2014/main" xmlns="" val="2194411424"/>
                    </a:ext>
                  </a:extLst>
                </a:gridCol>
              </a:tblGrid>
              <a:tr h="15265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Восприятие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7" marR="46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Снижение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слухового, речевого, зрительного и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кинестетического</a:t>
                      </a:r>
                      <a:r>
                        <a:rPr lang="ru-RU" sz="20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восприятия.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Трудности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восприятия при усложненных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условиях.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Снижена целостность,</a:t>
                      </a:r>
                      <a:r>
                        <a:rPr lang="ru-RU" sz="20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характерна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поверхностность восприятия.  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7" marR="46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9078891"/>
                  </a:ext>
                </a:extLst>
              </a:tr>
              <a:tr h="90982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Мышление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7" marR="46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тставание словесно-логического</a:t>
                      </a:r>
                      <a:r>
                        <a:rPr lang="ru-RU" sz="20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мышления.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Трудности операций анализа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 синтеза, сравнения и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обобщения.         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7" marR="46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0543554"/>
                  </a:ext>
                </a:extLst>
              </a:tr>
              <a:tr h="6019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Речь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7" marR="46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Отсутствие/задержка речи,</a:t>
                      </a:r>
                      <a:r>
                        <a:rPr lang="ru-RU" sz="20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неразборчивая речь,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неправильное произношение звуков.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7" marR="46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83183940"/>
                  </a:ext>
                </a:extLst>
              </a:tr>
              <a:tr h="60146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Память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7" marR="46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Снижена вербальная,</a:t>
                      </a:r>
                      <a:r>
                        <a:rPr lang="ru-RU" sz="20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сохранена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логическая и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смысловая.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Низкая продуктивность запоминания. 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7" marR="46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63876198"/>
                  </a:ext>
                </a:extLst>
              </a:tr>
              <a:tr h="51629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Внимание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7" marR="46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Неустойчивость, ограниченность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распределении.   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7" marR="46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43049789"/>
                  </a:ext>
                </a:extLst>
              </a:tr>
              <a:tr h="75077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Движения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7" marR="46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координации и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ловкости,</a:t>
                      </a:r>
                      <a:r>
                        <a:rPr lang="ru-RU" sz="20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медлительность.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Нарушения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тонкой и мелкой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моторики. 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7" marR="46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92864690"/>
                  </a:ext>
                </a:extLst>
              </a:tr>
              <a:tr h="9388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Поведение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7" marR="46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Заниженная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или неадекватно завышенная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самооценка, 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Раздражительность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обидчивость.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7" marR="46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18684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0244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1137</TotalTime>
  <Words>979</Words>
  <Application>Microsoft Office PowerPoint</Application>
  <PresentationFormat>Экран (4:3)</PresentationFormat>
  <Paragraphs>164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СЕМИНАР-ПРАКТИКУМ  «Дети с ОВЗ в ДОУ.  Особенности организации работы»</vt:lpstr>
      <vt:lpstr>Цель — повышение психолого-педагогической компетентности педагогов по организации работы с детьми с ОВЗ в условиях ДОУ. </vt:lpstr>
      <vt:lpstr>Кто считается ребенком с ограниченными возможностями здоровья?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     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  «Дети с ОВЗ в ДОУ. Особенности организации работы»</dc:title>
  <dc:creator>олеся</dc:creator>
  <cp:lastModifiedBy>ds305-6</cp:lastModifiedBy>
  <cp:revision>88</cp:revision>
  <dcterms:created xsi:type="dcterms:W3CDTF">2019-05-03T07:58:23Z</dcterms:created>
  <dcterms:modified xsi:type="dcterms:W3CDTF">2021-03-24T13:40:48Z</dcterms:modified>
</cp:coreProperties>
</file>