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24" r:id="rId1"/>
  </p:sldMasterIdLst>
  <p:notesMasterIdLst>
    <p:notesMasterId r:id="rId9"/>
  </p:notesMasterIdLst>
  <p:sldIdLst>
    <p:sldId id="257" r:id="rId2"/>
    <p:sldId id="258" r:id="rId3"/>
    <p:sldId id="259" r:id="rId4"/>
    <p:sldId id="261" r:id="rId5"/>
    <p:sldId id="263" r:id="rId6"/>
    <p:sldId id="262" r:id="rId7"/>
    <p:sldId id="266"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667" autoAdjust="0"/>
  </p:normalViewPr>
  <p:slideViewPr>
    <p:cSldViewPr>
      <p:cViewPr varScale="1">
        <p:scale>
          <a:sx n="61" d="100"/>
          <a:sy n="61" d="100"/>
        </p:scale>
        <p:origin x="-100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39EECE-299A-4BA8-9486-0B3A31CC79F3}" type="datetimeFigureOut">
              <a:rPr lang="ru-RU" smtClean="0"/>
              <a:pPr/>
              <a:t>07.02.2022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0809F3-409D-4A6A-A4BE-F12FBD335D4E}"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30809F3-409D-4A6A-A4BE-F12FBD335D4E}" type="slidenum">
              <a:rPr lang="ru-RU" smtClean="0"/>
              <a:pPr/>
              <a:t>6</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CAEC6AFE-CF64-485C-96C7-50F41E8B36D5}" type="datetimeFigureOut">
              <a:rPr lang="ru-RU" smtClean="0"/>
              <a:pPr/>
              <a:t>07.02.2022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F1C138C7-EA75-49AA-8A42-71752C999D5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AEC6AFE-CF64-485C-96C7-50F41E8B36D5}" type="datetimeFigureOut">
              <a:rPr lang="ru-RU" smtClean="0"/>
              <a:pPr/>
              <a:t>07.02.2022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1C138C7-EA75-49AA-8A42-71752C999D5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AEC6AFE-CF64-485C-96C7-50F41E8B36D5}" type="datetimeFigureOut">
              <a:rPr lang="ru-RU" smtClean="0"/>
              <a:pPr/>
              <a:t>07.02.2022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1C138C7-EA75-49AA-8A42-71752C999D5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AEC6AFE-CF64-485C-96C7-50F41E8B36D5}" type="datetimeFigureOut">
              <a:rPr lang="ru-RU" smtClean="0"/>
              <a:pPr/>
              <a:t>07.02.2022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1C138C7-EA75-49AA-8A42-71752C999D5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CAEC6AFE-CF64-485C-96C7-50F41E8B36D5}" type="datetimeFigureOut">
              <a:rPr lang="ru-RU" smtClean="0"/>
              <a:pPr/>
              <a:t>07.02.2022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1C138C7-EA75-49AA-8A42-71752C999D5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AEC6AFE-CF64-485C-96C7-50F41E8B36D5}" type="datetimeFigureOut">
              <a:rPr lang="ru-RU" smtClean="0"/>
              <a:pPr/>
              <a:t>07.02.2022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1C138C7-EA75-49AA-8A42-71752C999D5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CAEC6AFE-CF64-485C-96C7-50F41E8B36D5}" type="datetimeFigureOut">
              <a:rPr lang="ru-RU" smtClean="0"/>
              <a:pPr/>
              <a:t>07.02.2022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1C138C7-EA75-49AA-8A42-71752C999D5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CAEC6AFE-CF64-485C-96C7-50F41E8B36D5}" type="datetimeFigureOut">
              <a:rPr lang="ru-RU" smtClean="0"/>
              <a:pPr/>
              <a:t>07.02.2022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1C138C7-EA75-49AA-8A42-71752C999D5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AEC6AFE-CF64-485C-96C7-50F41E8B36D5}" type="datetimeFigureOut">
              <a:rPr lang="ru-RU" smtClean="0"/>
              <a:pPr/>
              <a:t>07.02.2022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1C138C7-EA75-49AA-8A42-71752C999D5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AEC6AFE-CF64-485C-96C7-50F41E8B36D5}" type="datetimeFigureOut">
              <a:rPr lang="ru-RU" smtClean="0"/>
              <a:pPr/>
              <a:t>07.02.2022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1C138C7-EA75-49AA-8A42-71752C999D5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CAEC6AFE-CF64-485C-96C7-50F41E8B36D5}" type="datetimeFigureOut">
              <a:rPr lang="ru-RU" smtClean="0"/>
              <a:pPr/>
              <a:t>07.02.2022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F1C138C7-EA75-49AA-8A42-71752C999D5E}"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AEC6AFE-CF64-485C-96C7-50F41E8B36D5}" type="datetimeFigureOut">
              <a:rPr lang="ru-RU" smtClean="0"/>
              <a:pPr/>
              <a:t>07.02.2022</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1C138C7-EA75-49AA-8A42-71752C999D5E}"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4225" r:id="rId1"/>
    <p:sldLayoutId id="2147484226" r:id="rId2"/>
    <p:sldLayoutId id="2147484227" r:id="rId3"/>
    <p:sldLayoutId id="2147484228" r:id="rId4"/>
    <p:sldLayoutId id="2147484229" r:id="rId5"/>
    <p:sldLayoutId id="2147484230" r:id="rId6"/>
    <p:sldLayoutId id="2147484231" r:id="rId7"/>
    <p:sldLayoutId id="2147484232" r:id="rId8"/>
    <p:sldLayoutId id="2147484233" r:id="rId9"/>
    <p:sldLayoutId id="2147484234" r:id="rId10"/>
    <p:sldLayoutId id="214748423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6.xml"/><Relationship Id="rId5" Type="http://schemas.openxmlformats.org/officeDocument/2006/relationships/image" Target="../media/image20.gif"/><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Заголовок 11"/>
          <p:cNvSpPr>
            <a:spLocks noGrp="1"/>
          </p:cNvSpPr>
          <p:nvPr>
            <p:ph type="title"/>
          </p:nvPr>
        </p:nvSpPr>
        <p:spPr>
          <a:xfrm>
            <a:off x="0" y="642918"/>
            <a:ext cx="9144000" cy="1214446"/>
          </a:xfrm>
        </p:spPr>
        <p:txBody>
          <a:bodyPr>
            <a:normAutofit/>
          </a:bodyPr>
          <a:lstStyle/>
          <a:p>
            <a:pPr algn="ctr"/>
            <a:r>
              <a:rPr lang="en-US" sz="3600" b="1" i="1" dirty="0" err="1" smtClean="0">
                <a:solidFill>
                  <a:schemeClr val="tx2">
                    <a:lumMod val="75000"/>
                  </a:schemeClr>
                </a:solidFill>
                <a:latin typeface="Constantia" pitchFamily="18" charset="0"/>
              </a:rPr>
              <a:t>Vladislav</a:t>
            </a:r>
            <a:r>
              <a:rPr lang="en-US" sz="3600" b="1" i="1" dirty="0" smtClean="0">
                <a:solidFill>
                  <a:schemeClr val="tx2">
                    <a:lumMod val="75000"/>
                  </a:schemeClr>
                </a:solidFill>
                <a:latin typeface="Constantia" pitchFamily="18" charset="0"/>
              </a:rPr>
              <a:t> </a:t>
            </a:r>
            <a:r>
              <a:rPr lang="en-US" sz="3600" b="1" i="1" dirty="0" err="1" smtClean="0">
                <a:solidFill>
                  <a:schemeClr val="tx2">
                    <a:lumMod val="75000"/>
                  </a:schemeClr>
                </a:solidFill>
                <a:latin typeface="Constantia" pitchFamily="18" charset="0"/>
              </a:rPr>
              <a:t>Borodinov</a:t>
            </a:r>
            <a:r>
              <a:rPr lang="en-US" sz="3600" b="1" i="1" dirty="0" smtClean="0">
                <a:solidFill>
                  <a:schemeClr val="tx2">
                    <a:lumMod val="75000"/>
                  </a:schemeClr>
                </a:solidFill>
                <a:latin typeface="Constantia" pitchFamily="18" charset="0"/>
              </a:rPr>
              <a:t> - dancer, professional category, </a:t>
            </a:r>
            <a:r>
              <a:rPr lang="en-US" sz="3600" b="1" i="1" dirty="0" err="1" smtClean="0">
                <a:solidFill>
                  <a:schemeClr val="tx2">
                    <a:lumMod val="75000"/>
                  </a:schemeClr>
                </a:solidFill>
                <a:latin typeface="Constantia" pitchFamily="18" charset="0"/>
              </a:rPr>
              <a:t>latin</a:t>
            </a:r>
            <a:r>
              <a:rPr lang="en-US" sz="3600" b="1" i="1" dirty="0" smtClean="0">
                <a:solidFill>
                  <a:schemeClr val="tx2">
                    <a:lumMod val="75000"/>
                  </a:schemeClr>
                </a:solidFill>
                <a:latin typeface="Constantia" pitchFamily="18" charset="0"/>
              </a:rPr>
              <a:t>…</a:t>
            </a:r>
            <a:endParaRPr lang="ru-RU" sz="3600" b="1" i="1" dirty="0">
              <a:solidFill>
                <a:schemeClr val="tx2">
                  <a:lumMod val="75000"/>
                </a:schemeClr>
              </a:solidFill>
              <a:latin typeface="Constantia" pitchFamily="18" charset="0"/>
            </a:endParaRPr>
          </a:p>
        </p:txBody>
      </p:sp>
      <p:sp>
        <p:nvSpPr>
          <p:cNvPr id="14" name="Текст 13"/>
          <p:cNvSpPr>
            <a:spLocks noGrp="1"/>
          </p:cNvSpPr>
          <p:nvPr>
            <p:ph type="body" idx="2"/>
          </p:nvPr>
        </p:nvSpPr>
        <p:spPr>
          <a:xfrm>
            <a:off x="4143372" y="5500702"/>
            <a:ext cx="4714908" cy="1357298"/>
          </a:xfrm>
        </p:spPr>
        <p:txBody>
          <a:bodyPr>
            <a:normAutofit/>
          </a:bodyPr>
          <a:lstStyle/>
          <a:p>
            <a:pPr algn="ctr"/>
            <a:r>
              <a:rPr lang="en-US" sz="1600" i="1" kern="10" dirty="0" smtClean="0">
                <a:ln w="9525">
                  <a:solidFill>
                    <a:srgbClr val="000000"/>
                  </a:solidFill>
                  <a:round/>
                  <a:headEnd/>
                  <a:tailEnd/>
                </a:ln>
                <a:solidFill>
                  <a:schemeClr val="tx2">
                    <a:lumMod val="75000"/>
                  </a:schemeClr>
                </a:solidFill>
                <a:latin typeface="Aparajita"/>
              </a:rPr>
              <a:t>This presentation is made by  </a:t>
            </a:r>
            <a:r>
              <a:rPr lang="en-US" sz="1600" i="1" kern="10" dirty="0" err="1" smtClean="0">
                <a:ln w="9525">
                  <a:solidFill>
                    <a:srgbClr val="000000"/>
                  </a:solidFill>
                  <a:round/>
                  <a:headEnd/>
                  <a:tailEnd/>
                </a:ln>
                <a:solidFill>
                  <a:schemeClr val="tx2">
                    <a:lumMod val="75000"/>
                  </a:schemeClr>
                </a:solidFill>
                <a:latin typeface="Aparajita"/>
              </a:rPr>
              <a:t>Safarova</a:t>
            </a:r>
            <a:r>
              <a:rPr lang="en-US" sz="1600" i="1" kern="10" dirty="0" smtClean="0">
                <a:ln w="9525">
                  <a:solidFill>
                    <a:srgbClr val="000000"/>
                  </a:solidFill>
                  <a:round/>
                  <a:headEnd/>
                  <a:tailEnd/>
                </a:ln>
                <a:solidFill>
                  <a:schemeClr val="tx2">
                    <a:lumMod val="75000"/>
                  </a:schemeClr>
                </a:solidFill>
                <a:latin typeface="Aparajita"/>
              </a:rPr>
              <a:t> Dina </a:t>
            </a:r>
            <a:r>
              <a:rPr lang="en-US" sz="1600" i="1" kern="10" dirty="0" err="1" smtClean="0">
                <a:ln w="9525">
                  <a:solidFill>
                    <a:srgbClr val="000000"/>
                  </a:solidFill>
                  <a:round/>
                  <a:headEnd/>
                  <a:tailEnd/>
                </a:ln>
                <a:solidFill>
                  <a:schemeClr val="tx2">
                    <a:lumMod val="75000"/>
                  </a:schemeClr>
                </a:solidFill>
                <a:latin typeface="Aparajita"/>
              </a:rPr>
              <a:t>Rafaelievna</a:t>
            </a:r>
            <a:endParaRPr lang="en-US" sz="1600" i="1" kern="10" dirty="0" smtClean="0">
              <a:ln w="9525">
                <a:solidFill>
                  <a:srgbClr val="000000"/>
                </a:solidFill>
                <a:round/>
                <a:headEnd/>
                <a:tailEnd/>
              </a:ln>
              <a:solidFill>
                <a:schemeClr val="tx2">
                  <a:lumMod val="75000"/>
                </a:schemeClr>
              </a:solidFill>
              <a:latin typeface="Aparajita"/>
            </a:endParaRPr>
          </a:p>
          <a:p>
            <a:pPr algn="ctr"/>
            <a:r>
              <a:rPr lang="en-US" sz="1600" i="1" kern="10" dirty="0" smtClean="0">
                <a:ln w="9525">
                  <a:solidFill>
                    <a:srgbClr val="000000"/>
                  </a:solidFill>
                  <a:round/>
                  <a:headEnd/>
                  <a:tailEnd/>
                </a:ln>
                <a:solidFill>
                  <a:schemeClr val="tx2">
                    <a:lumMod val="75000"/>
                  </a:schemeClr>
                </a:solidFill>
                <a:latin typeface="Aparajita"/>
              </a:rPr>
              <a:t> French &amp; English language</a:t>
            </a:r>
          </a:p>
          <a:p>
            <a:pPr algn="ctr"/>
            <a:r>
              <a:rPr lang="en-US" sz="1600" i="1" kern="10" dirty="0" smtClean="0">
                <a:ln w="9525">
                  <a:solidFill>
                    <a:srgbClr val="000000"/>
                  </a:solidFill>
                  <a:round/>
                  <a:headEnd/>
                  <a:tailEnd/>
                </a:ln>
                <a:solidFill>
                  <a:schemeClr val="tx2">
                    <a:lumMod val="75000"/>
                  </a:schemeClr>
                </a:solidFill>
                <a:latin typeface="Aparajita"/>
              </a:rPr>
              <a:t>teacher, school  608,</a:t>
            </a:r>
          </a:p>
          <a:p>
            <a:pPr algn="ctr"/>
            <a:r>
              <a:rPr lang="en-US" sz="1600" i="1" kern="10" dirty="0" smtClean="0">
                <a:ln w="9525">
                  <a:solidFill>
                    <a:srgbClr val="000000"/>
                  </a:solidFill>
                  <a:round/>
                  <a:headEnd/>
                  <a:tailEnd/>
                </a:ln>
                <a:solidFill>
                  <a:schemeClr val="tx2">
                    <a:lumMod val="75000"/>
                  </a:schemeClr>
                </a:solidFill>
                <a:latin typeface="Aparajita"/>
              </a:rPr>
              <a:t>Saint-Petersburg</a:t>
            </a:r>
            <a:endParaRPr lang="ru-RU" sz="1600" i="1" kern="10" dirty="0" smtClean="0">
              <a:ln w="9525">
                <a:solidFill>
                  <a:srgbClr val="000000"/>
                </a:solidFill>
                <a:round/>
                <a:headEnd/>
                <a:tailEnd/>
              </a:ln>
              <a:solidFill>
                <a:schemeClr val="tx2">
                  <a:lumMod val="75000"/>
                </a:schemeClr>
              </a:solidFill>
              <a:latin typeface="Aparajita"/>
            </a:endParaRPr>
          </a:p>
          <a:p>
            <a:endParaRPr lang="ru-RU" dirty="0"/>
          </a:p>
        </p:txBody>
      </p:sp>
      <p:pic>
        <p:nvPicPr>
          <p:cNvPr id="8" name="Содержимое 7" descr="65123_1_2852_98374.jpg"/>
          <p:cNvPicPr>
            <a:picLocks noGrp="1" noChangeAspect="1"/>
          </p:cNvPicPr>
          <p:nvPr>
            <p:ph sz="half" idx="1"/>
          </p:nvPr>
        </p:nvPicPr>
        <p:blipFill>
          <a:blip r:embed="rId2"/>
          <a:stretch>
            <a:fillRect/>
          </a:stretch>
        </p:blipFill>
        <p:spPr>
          <a:xfrm>
            <a:off x="1000100" y="2857496"/>
            <a:ext cx="2857520" cy="3807982"/>
          </a:xfrm>
          <a:prstGeom prst="rect">
            <a:avLst/>
          </a:prstGeom>
          <a:ln>
            <a:noFill/>
          </a:ln>
          <a:effectLst>
            <a:softEdge rad="112500"/>
          </a:effectLst>
        </p:spPr>
      </p:pic>
      <p:sp>
        <p:nvSpPr>
          <p:cNvPr id="22" name="Прямоугольник 21"/>
          <p:cNvSpPr/>
          <p:nvPr/>
        </p:nvSpPr>
        <p:spPr>
          <a:xfrm>
            <a:off x="4429124" y="1857364"/>
            <a:ext cx="4714876" cy="830997"/>
          </a:xfrm>
          <a:prstGeom prst="rect">
            <a:avLst/>
          </a:prstGeom>
        </p:spPr>
        <p:txBody>
          <a:bodyPr wrap="square">
            <a:spAutoFit/>
          </a:bodyPr>
          <a:lstStyle/>
          <a:p>
            <a:pPr algn="ctr"/>
            <a:r>
              <a:rPr lang="en-US" sz="2400" b="1" i="1" dirty="0" smtClean="0">
                <a:solidFill>
                  <a:schemeClr val="tx2">
                    <a:lumMod val="75000"/>
                  </a:schemeClr>
                </a:solidFill>
              </a:rPr>
              <a:t>Dance is the hidden language of the soul...(Martha Graham)</a:t>
            </a:r>
            <a:endParaRPr lang="ru-RU" sz="2400" b="1" i="1" dirty="0">
              <a:solidFill>
                <a:schemeClr val="tx2">
                  <a:lumMod val="75000"/>
                </a:schemeClr>
              </a:solidFill>
            </a:endParaRPr>
          </a:p>
        </p:txBody>
      </p:sp>
      <p:sp>
        <p:nvSpPr>
          <p:cNvPr id="23" name="Прямоугольник 22"/>
          <p:cNvSpPr/>
          <p:nvPr/>
        </p:nvSpPr>
        <p:spPr>
          <a:xfrm>
            <a:off x="0" y="1857364"/>
            <a:ext cx="4572000" cy="830997"/>
          </a:xfrm>
          <a:prstGeom prst="rect">
            <a:avLst/>
          </a:prstGeom>
        </p:spPr>
        <p:txBody>
          <a:bodyPr wrap="square">
            <a:spAutoFit/>
          </a:bodyPr>
          <a:lstStyle/>
          <a:p>
            <a:pPr algn="ctr"/>
            <a:r>
              <a:rPr lang="fr-FR" sz="2400" b="1" i="1" dirty="0" smtClean="0">
                <a:solidFill>
                  <a:schemeClr val="tx2">
                    <a:lumMod val="75000"/>
                  </a:schemeClr>
                </a:solidFill>
              </a:rPr>
              <a:t>La danse est le language caché de l`ame...(Martha Graham)</a:t>
            </a:r>
            <a:endParaRPr lang="ru-RU" sz="2400" b="1" i="1" dirty="0">
              <a:solidFill>
                <a:schemeClr val="tx2">
                  <a:lumMod val="75000"/>
                </a:schemeClr>
              </a:solidFill>
            </a:endParaRPr>
          </a:p>
        </p:txBody>
      </p:sp>
      <p:pic>
        <p:nvPicPr>
          <p:cNvPr id="1026" name="Picture 2" descr="C:\Users\Дина\Downloads\БОР6.jpg"/>
          <p:cNvPicPr>
            <a:picLocks noChangeAspect="1" noChangeArrowheads="1"/>
          </p:cNvPicPr>
          <p:nvPr/>
        </p:nvPicPr>
        <p:blipFill>
          <a:blip r:embed="rId3"/>
          <a:srcRect/>
          <a:stretch>
            <a:fillRect/>
          </a:stretch>
        </p:blipFill>
        <p:spPr bwMode="auto">
          <a:xfrm>
            <a:off x="5643570" y="2539898"/>
            <a:ext cx="2047876" cy="2960784"/>
          </a:xfrm>
          <a:prstGeom prst="rect">
            <a:avLst/>
          </a:prstGeom>
          <a:ln>
            <a:noFill/>
          </a:ln>
          <a:effectLst>
            <a:softEdge rad="112500"/>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71480"/>
            <a:ext cx="8258204" cy="1143008"/>
          </a:xfrm>
        </p:spPr>
        <p:txBody>
          <a:bodyPr>
            <a:normAutofit fontScale="90000"/>
          </a:bodyPr>
          <a:lstStyle/>
          <a:p>
            <a:pPr algn="ctr"/>
            <a:r>
              <a:rPr lang="fr-FR" sz="3600" b="1" i="1" dirty="0" smtClean="0">
                <a:solidFill>
                  <a:schemeClr val="tx2">
                    <a:lumMod val="75000"/>
                  </a:schemeClr>
                </a:solidFill>
                <a:latin typeface="+mn-lt"/>
              </a:rPr>
              <a:t>La danse est une façon de vivre, la danse est le rythme de la vie...(Samuel Lewis)</a:t>
            </a:r>
            <a:endParaRPr lang="ru-RU" sz="3600" b="1" i="1" dirty="0">
              <a:solidFill>
                <a:schemeClr val="tx2">
                  <a:lumMod val="75000"/>
                </a:schemeClr>
              </a:solidFill>
              <a:latin typeface="+mn-lt"/>
            </a:endParaRPr>
          </a:p>
        </p:txBody>
      </p:sp>
      <p:sp>
        <p:nvSpPr>
          <p:cNvPr id="3" name="Содержимое 2"/>
          <p:cNvSpPr>
            <a:spLocks noGrp="1"/>
          </p:cNvSpPr>
          <p:nvPr>
            <p:ph sz="half" idx="1"/>
          </p:nvPr>
        </p:nvSpPr>
        <p:spPr>
          <a:xfrm>
            <a:off x="142844" y="1714488"/>
            <a:ext cx="3643338" cy="5000659"/>
          </a:xfrm>
        </p:spPr>
        <p:txBody>
          <a:bodyPr>
            <a:noAutofit/>
          </a:bodyPr>
          <a:lstStyle/>
          <a:p>
            <a:pPr algn="ctr">
              <a:buNone/>
            </a:pPr>
            <a:r>
              <a:rPr lang="en-US" sz="2000" b="1" i="1" dirty="0" err="1" smtClean="0">
                <a:solidFill>
                  <a:schemeClr val="tx2">
                    <a:lumMod val="75000"/>
                  </a:schemeClr>
                </a:solidFill>
              </a:rPr>
              <a:t>Vladislav</a:t>
            </a:r>
            <a:r>
              <a:rPr lang="en-US" sz="2000" b="1" i="1" dirty="0" smtClean="0">
                <a:solidFill>
                  <a:schemeClr val="tx2">
                    <a:lumMod val="75000"/>
                  </a:schemeClr>
                </a:solidFill>
              </a:rPr>
              <a:t> </a:t>
            </a:r>
            <a:r>
              <a:rPr lang="en-US" sz="2000" b="1" i="1" dirty="0" err="1" smtClean="0">
                <a:solidFill>
                  <a:schemeClr val="tx2">
                    <a:lumMod val="75000"/>
                  </a:schemeClr>
                </a:solidFill>
              </a:rPr>
              <a:t>Borodinov</a:t>
            </a:r>
            <a:r>
              <a:rPr lang="en-US" sz="2000" b="1" i="1" dirty="0" smtClean="0">
                <a:solidFill>
                  <a:schemeClr val="tx2">
                    <a:lumMod val="75000"/>
                  </a:schemeClr>
                </a:solidFill>
              </a:rPr>
              <a:t> was born in 1982, started dancing in the age of 15. At the present moment he is dancer of professional category. </a:t>
            </a:r>
            <a:r>
              <a:rPr lang="en-US" sz="2000" b="1" i="1" dirty="0" err="1" smtClean="0">
                <a:solidFill>
                  <a:schemeClr val="tx2">
                    <a:lumMod val="75000"/>
                  </a:schemeClr>
                </a:solidFill>
              </a:rPr>
              <a:t>Vladislav</a:t>
            </a:r>
            <a:r>
              <a:rPr lang="en-US" sz="2000" b="1" i="1" dirty="0" smtClean="0">
                <a:solidFill>
                  <a:schemeClr val="tx2">
                    <a:lumMod val="75000"/>
                  </a:schemeClr>
                </a:solidFill>
              </a:rPr>
              <a:t> graduated from the choreography faculty of the Russian Academy of Theatrical Art, studied for some time in UK, and has now studio in Moscow which produces and designs costumes for the dancers and is director of the Vi-style Dance Club.</a:t>
            </a:r>
            <a:endParaRPr lang="ru-RU" sz="2000" b="1" i="1" dirty="0">
              <a:solidFill>
                <a:schemeClr val="tx2">
                  <a:lumMod val="75000"/>
                </a:schemeClr>
              </a:solidFill>
            </a:endParaRPr>
          </a:p>
        </p:txBody>
      </p:sp>
      <p:pic>
        <p:nvPicPr>
          <p:cNvPr id="2050" name="Picture 2" descr="C:\Users\Дина\Downloads\БОР3.jpg"/>
          <p:cNvPicPr>
            <a:picLocks noGrp="1" noChangeAspect="1" noChangeArrowheads="1"/>
          </p:cNvPicPr>
          <p:nvPr>
            <p:ph sz="half" idx="2"/>
          </p:nvPr>
        </p:nvPicPr>
        <p:blipFill>
          <a:blip r:embed="rId2"/>
          <a:srcRect/>
          <a:stretch>
            <a:fillRect/>
          </a:stretch>
        </p:blipFill>
        <p:spPr bwMode="auto">
          <a:xfrm>
            <a:off x="4214810" y="3786190"/>
            <a:ext cx="2214578" cy="2709095"/>
          </a:xfrm>
          <a:prstGeom prst="rect">
            <a:avLst/>
          </a:prstGeom>
          <a:ln>
            <a:noFill/>
          </a:ln>
          <a:effectLst>
            <a:softEdge rad="112500"/>
          </a:effectLst>
        </p:spPr>
      </p:pic>
      <p:pic>
        <p:nvPicPr>
          <p:cNvPr id="2051" name="Picture 3" descr="C:\Users\Дина\Downloads\БОР5.jpg"/>
          <p:cNvPicPr>
            <a:picLocks noChangeAspect="1" noChangeArrowheads="1"/>
          </p:cNvPicPr>
          <p:nvPr/>
        </p:nvPicPr>
        <p:blipFill>
          <a:blip r:embed="rId3"/>
          <a:srcRect/>
          <a:stretch>
            <a:fillRect/>
          </a:stretch>
        </p:blipFill>
        <p:spPr bwMode="auto">
          <a:xfrm>
            <a:off x="6653934" y="1857364"/>
            <a:ext cx="2203379" cy="2571768"/>
          </a:xfrm>
          <a:prstGeom prst="rect">
            <a:avLst/>
          </a:prstGeom>
          <a:ln>
            <a:noFill/>
          </a:ln>
          <a:effectLst>
            <a:softEdge rad="11250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0" y="857232"/>
            <a:ext cx="9144000" cy="1000132"/>
          </a:xfrm>
        </p:spPr>
        <p:txBody>
          <a:bodyPr>
            <a:noAutofit/>
          </a:bodyPr>
          <a:lstStyle/>
          <a:p>
            <a:pPr algn="ctr"/>
            <a:r>
              <a:rPr lang="fr-FR" sz="3600" b="1" i="1" dirty="0" smtClean="0">
                <a:solidFill>
                  <a:schemeClr val="tx2">
                    <a:lumMod val="75000"/>
                  </a:schemeClr>
                </a:solidFill>
                <a:latin typeface="+mn-lt"/>
              </a:rPr>
              <a:t>Une danseuse est une reine...et les reines ne vont jamais au sol...</a:t>
            </a:r>
            <a:endParaRPr lang="ru-RU" sz="3600" b="1" i="1" dirty="0">
              <a:solidFill>
                <a:schemeClr val="tx2">
                  <a:lumMod val="75000"/>
                </a:schemeClr>
              </a:solidFill>
              <a:latin typeface="+mn-lt"/>
            </a:endParaRPr>
          </a:p>
        </p:txBody>
      </p:sp>
      <p:pic>
        <p:nvPicPr>
          <p:cNvPr id="3074" name="Picture 2" descr="C:\Users\Дина\Downloads\БОР4.jpg"/>
          <p:cNvPicPr>
            <a:picLocks noGrp="1" noChangeAspect="1" noChangeArrowheads="1"/>
          </p:cNvPicPr>
          <p:nvPr>
            <p:ph sz="half" idx="1"/>
          </p:nvPr>
        </p:nvPicPr>
        <p:blipFill>
          <a:blip r:embed="rId2"/>
          <a:srcRect/>
          <a:stretch>
            <a:fillRect/>
          </a:stretch>
        </p:blipFill>
        <p:spPr bwMode="auto">
          <a:xfrm>
            <a:off x="214282" y="3786190"/>
            <a:ext cx="2171557" cy="2925763"/>
          </a:xfrm>
          <a:prstGeom prst="rect">
            <a:avLst/>
          </a:prstGeom>
          <a:ln>
            <a:noFill/>
          </a:ln>
          <a:effectLst>
            <a:softEdge rad="112500"/>
          </a:effectLst>
        </p:spPr>
      </p:pic>
      <p:sp>
        <p:nvSpPr>
          <p:cNvPr id="9" name="Содержимое 8"/>
          <p:cNvSpPr>
            <a:spLocks noGrp="1"/>
          </p:cNvSpPr>
          <p:nvPr>
            <p:ph sz="half" idx="2"/>
          </p:nvPr>
        </p:nvSpPr>
        <p:spPr>
          <a:xfrm>
            <a:off x="4929190" y="1785926"/>
            <a:ext cx="4038600" cy="5072074"/>
          </a:xfrm>
        </p:spPr>
        <p:txBody>
          <a:bodyPr>
            <a:noAutofit/>
          </a:bodyPr>
          <a:lstStyle/>
          <a:p>
            <a:pPr algn="ctr">
              <a:buNone/>
            </a:pPr>
            <a:r>
              <a:rPr lang="en-US" sz="2000" b="1" i="1" dirty="0" err="1" smtClean="0">
                <a:solidFill>
                  <a:schemeClr val="tx2">
                    <a:lumMod val="75000"/>
                  </a:schemeClr>
                </a:solidFill>
              </a:rPr>
              <a:t>Vlad`s</a:t>
            </a:r>
            <a:r>
              <a:rPr lang="en-US" sz="2000" b="1" i="1" dirty="0" smtClean="0">
                <a:solidFill>
                  <a:schemeClr val="tx2">
                    <a:lumMod val="75000"/>
                  </a:schemeClr>
                </a:solidFill>
              </a:rPr>
              <a:t> professional dance partner is Irina </a:t>
            </a:r>
            <a:r>
              <a:rPr lang="en-US" sz="2000" b="1" i="1" dirty="0" err="1" smtClean="0">
                <a:solidFill>
                  <a:schemeClr val="tx2">
                    <a:lumMod val="75000"/>
                  </a:schemeClr>
                </a:solidFill>
              </a:rPr>
              <a:t>Garus</a:t>
            </a:r>
            <a:r>
              <a:rPr lang="en-US" sz="2000" b="1" i="1" dirty="0" smtClean="0">
                <a:solidFill>
                  <a:schemeClr val="tx2">
                    <a:lumMod val="75000"/>
                  </a:schemeClr>
                </a:solidFill>
              </a:rPr>
              <a:t>. They are dancing together since 1999. Couple is participant of many big international competitions (including </a:t>
            </a:r>
            <a:r>
              <a:rPr lang="en-US" sz="2000" b="1" i="1" dirty="0" err="1" smtClean="0">
                <a:solidFill>
                  <a:schemeClr val="tx2">
                    <a:lumMod val="75000"/>
                  </a:schemeClr>
                </a:solidFill>
              </a:rPr>
              <a:t>Blackpool</a:t>
            </a:r>
            <a:r>
              <a:rPr lang="en-US" sz="2000" b="1" i="1" dirty="0" smtClean="0">
                <a:solidFill>
                  <a:schemeClr val="tx2">
                    <a:lumMod val="75000"/>
                  </a:schemeClr>
                </a:solidFill>
              </a:rPr>
              <a:t>, first amateur and then professional section, was placed 6th at IDU World Championship) and is winners of different dancing competitions in Russia, including youth championships. Dance couple </a:t>
            </a:r>
            <a:r>
              <a:rPr lang="en-US" sz="2000" b="1" i="1" dirty="0" err="1" smtClean="0">
                <a:solidFill>
                  <a:schemeClr val="tx2">
                    <a:lumMod val="75000"/>
                  </a:schemeClr>
                </a:solidFill>
              </a:rPr>
              <a:t>Borodinov-Garus</a:t>
            </a:r>
            <a:r>
              <a:rPr lang="en-US" sz="2000" b="1" i="1" dirty="0" smtClean="0">
                <a:solidFill>
                  <a:schemeClr val="tx2">
                    <a:lumMod val="75000"/>
                  </a:schemeClr>
                </a:solidFill>
              </a:rPr>
              <a:t> is nominee of Dance Award "Exercise". </a:t>
            </a:r>
            <a:endParaRPr lang="ru-RU" sz="2000" b="1" i="1" dirty="0">
              <a:solidFill>
                <a:schemeClr val="tx2">
                  <a:lumMod val="75000"/>
                </a:schemeClr>
              </a:solidFill>
            </a:endParaRPr>
          </a:p>
        </p:txBody>
      </p:sp>
      <p:pic>
        <p:nvPicPr>
          <p:cNvPr id="3075" name="Picture 3" descr="C:\Users\Дина\Downloads\БОР7.jpg"/>
          <p:cNvPicPr>
            <a:picLocks noChangeAspect="1" noChangeArrowheads="1"/>
          </p:cNvPicPr>
          <p:nvPr/>
        </p:nvPicPr>
        <p:blipFill>
          <a:blip r:embed="rId3"/>
          <a:srcRect/>
          <a:stretch>
            <a:fillRect/>
          </a:stretch>
        </p:blipFill>
        <p:spPr bwMode="auto">
          <a:xfrm>
            <a:off x="2714612" y="2000240"/>
            <a:ext cx="2357454" cy="2786082"/>
          </a:xfrm>
          <a:prstGeom prst="rect">
            <a:avLst/>
          </a:prstGeom>
          <a:ln>
            <a:noFill/>
          </a:ln>
          <a:effectLst>
            <a:softEdge rad="11250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Дина\Downloads\тан12.jpg"/>
          <p:cNvPicPr>
            <a:picLocks noChangeAspect="1" noChangeArrowheads="1"/>
          </p:cNvPicPr>
          <p:nvPr/>
        </p:nvPicPr>
        <p:blipFill>
          <a:blip r:embed="rId2"/>
          <a:srcRect/>
          <a:stretch>
            <a:fillRect/>
          </a:stretch>
        </p:blipFill>
        <p:spPr bwMode="auto">
          <a:xfrm>
            <a:off x="0" y="0"/>
            <a:ext cx="9144000" cy="6858000"/>
          </a:xfrm>
          <a:prstGeom prst="rect">
            <a:avLst/>
          </a:prstGeom>
          <a:ln>
            <a:noFill/>
          </a:ln>
          <a:effectLst>
            <a:softEdge rad="112500"/>
          </a:effectLst>
        </p:spPr>
      </p:pic>
      <p:pic>
        <p:nvPicPr>
          <p:cNvPr id="1026" name="Picture 2" descr="C:\Users\Дина\Downloads\сит11.jpg"/>
          <p:cNvPicPr>
            <a:picLocks noGrp="1" noChangeAspect="1" noChangeArrowheads="1"/>
          </p:cNvPicPr>
          <p:nvPr>
            <p:ph sz="half" idx="4294967295"/>
          </p:nvPr>
        </p:nvPicPr>
        <p:blipFill>
          <a:blip r:embed="rId3">
            <a:duotone>
              <a:prstClr val="black"/>
              <a:schemeClr val="bg2">
                <a:lumMod val="50000"/>
                <a:tint val="45000"/>
                <a:satMod val="400000"/>
              </a:schemeClr>
            </a:duotone>
          </a:blip>
          <a:srcRect/>
          <a:stretch>
            <a:fillRect/>
          </a:stretch>
        </p:blipFill>
        <p:spPr bwMode="auto">
          <a:xfrm>
            <a:off x="3571868" y="3429000"/>
            <a:ext cx="2312987" cy="2973388"/>
          </a:xfrm>
          <a:prstGeom prst="rect">
            <a:avLst/>
          </a:prstGeom>
          <a:ln>
            <a:noFill/>
          </a:ln>
          <a:effectLst>
            <a:softEdge rad="112500"/>
          </a:effectLst>
        </p:spPr>
      </p:pic>
      <p:sp>
        <p:nvSpPr>
          <p:cNvPr id="3" name="Содержимое 2"/>
          <p:cNvSpPr>
            <a:spLocks noGrp="1"/>
          </p:cNvSpPr>
          <p:nvPr>
            <p:ph sz="half" idx="4294967295"/>
          </p:nvPr>
        </p:nvSpPr>
        <p:spPr>
          <a:xfrm>
            <a:off x="0" y="2286000"/>
            <a:ext cx="9144000" cy="1357313"/>
          </a:xfrm>
        </p:spPr>
        <p:txBody>
          <a:bodyPr>
            <a:noAutofit/>
          </a:bodyPr>
          <a:lstStyle/>
          <a:p>
            <a:pPr algn="ctr">
              <a:buNone/>
            </a:pPr>
            <a:r>
              <a:rPr lang="en-US" sz="1800" b="1" i="1" dirty="0" smtClean="0">
                <a:solidFill>
                  <a:schemeClr val="accent2">
                    <a:lumMod val="75000"/>
                  </a:schemeClr>
                </a:solidFill>
              </a:rPr>
              <a:t/>
            </a:r>
            <a:br>
              <a:rPr lang="en-US" sz="1800" b="1" i="1" dirty="0" smtClean="0">
                <a:solidFill>
                  <a:schemeClr val="accent2">
                    <a:lumMod val="75000"/>
                  </a:schemeClr>
                </a:solidFill>
              </a:rPr>
            </a:br>
            <a:endParaRPr lang="ru-RU" sz="1800" b="1" i="1" dirty="0" smtClean="0">
              <a:solidFill>
                <a:schemeClr val="accent2">
                  <a:lumMod val="75000"/>
                </a:schemeClr>
              </a:solidFill>
            </a:endParaRPr>
          </a:p>
          <a:p>
            <a:pPr>
              <a:buNone/>
            </a:pPr>
            <a:endParaRPr lang="ru-RU" dirty="0"/>
          </a:p>
        </p:txBody>
      </p:sp>
      <p:pic>
        <p:nvPicPr>
          <p:cNvPr id="1029" name="Picture 5" descr="C:\Users\Дина\Downloads\сит1.jpg"/>
          <p:cNvPicPr>
            <a:picLocks noChangeAspect="1" noChangeArrowheads="1"/>
          </p:cNvPicPr>
          <p:nvPr/>
        </p:nvPicPr>
        <p:blipFill>
          <a:blip r:embed="rId4">
            <a:duotone>
              <a:prstClr val="black"/>
              <a:schemeClr val="bg2">
                <a:lumMod val="50000"/>
                <a:tint val="45000"/>
                <a:satMod val="400000"/>
              </a:schemeClr>
            </a:duotone>
          </a:blip>
          <a:srcRect/>
          <a:stretch>
            <a:fillRect/>
          </a:stretch>
        </p:blipFill>
        <p:spPr bwMode="auto">
          <a:xfrm rot="-540000">
            <a:off x="217299" y="3770106"/>
            <a:ext cx="2089300" cy="2942588"/>
          </a:xfrm>
          <a:prstGeom prst="rect">
            <a:avLst/>
          </a:prstGeom>
          <a:ln>
            <a:noFill/>
          </a:ln>
          <a:effectLst>
            <a:softEdge rad="112500"/>
          </a:effectLst>
        </p:spPr>
      </p:pic>
      <p:pic>
        <p:nvPicPr>
          <p:cNvPr id="1028" name="Picture 4" descr="C:\Users\Дина\Downloads\сит6.jpg"/>
          <p:cNvPicPr>
            <a:picLocks noChangeAspect="1" noChangeArrowheads="1"/>
          </p:cNvPicPr>
          <p:nvPr/>
        </p:nvPicPr>
        <p:blipFill>
          <a:blip r:embed="rId5">
            <a:duotone>
              <a:prstClr val="black"/>
              <a:schemeClr val="bg2">
                <a:lumMod val="50000"/>
                <a:tint val="45000"/>
                <a:satMod val="400000"/>
              </a:schemeClr>
            </a:duotone>
          </a:blip>
          <a:srcRect/>
          <a:stretch>
            <a:fillRect/>
          </a:stretch>
        </p:blipFill>
        <p:spPr bwMode="auto">
          <a:xfrm rot="600000">
            <a:off x="6833393" y="3767552"/>
            <a:ext cx="2071702" cy="2932853"/>
          </a:xfrm>
          <a:prstGeom prst="rect">
            <a:avLst/>
          </a:prstGeom>
          <a:ln>
            <a:noFill/>
          </a:ln>
          <a:effectLst>
            <a:softEdge rad="112500"/>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42918"/>
            <a:ext cx="9144000" cy="1428760"/>
          </a:xfrm>
        </p:spPr>
        <p:txBody>
          <a:bodyPr>
            <a:noAutofit/>
          </a:bodyPr>
          <a:lstStyle/>
          <a:p>
            <a:pPr algn="ctr"/>
            <a:r>
              <a:rPr lang="fr-FR" sz="2800" b="1" i="1" dirty="0" smtClean="0">
                <a:solidFill>
                  <a:schemeClr val="tx2">
                    <a:lumMod val="75000"/>
                  </a:schemeClr>
                </a:solidFill>
                <a:latin typeface="+mn-lt"/>
              </a:rPr>
              <a:t>La danse ne signifie pas que joliesse et esthétique, elle correspond au moyen d'expression le plus sublime des corps...(Elise Copers)</a:t>
            </a:r>
            <a:endParaRPr lang="ru-RU" sz="2800" dirty="0">
              <a:solidFill>
                <a:schemeClr val="tx2">
                  <a:lumMod val="75000"/>
                </a:schemeClr>
              </a:solidFill>
              <a:latin typeface="+mn-lt"/>
            </a:endParaRPr>
          </a:p>
        </p:txBody>
      </p:sp>
      <p:sp>
        <p:nvSpPr>
          <p:cNvPr id="3" name="Содержимое 2"/>
          <p:cNvSpPr>
            <a:spLocks noGrp="1"/>
          </p:cNvSpPr>
          <p:nvPr>
            <p:ph sz="half" idx="1"/>
          </p:nvPr>
        </p:nvSpPr>
        <p:spPr>
          <a:xfrm>
            <a:off x="2428860" y="2285992"/>
            <a:ext cx="4000528" cy="2714644"/>
          </a:xfrm>
        </p:spPr>
        <p:txBody>
          <a:bodyPr>
            <a:normAutofit/>
          </a:bodyPr>
          <a:lstStyle/>
          <a:p>
            <a:pPr algn="ctr">
              <a:buNone/>
            </a:pPr>
            <a:r>
              <a:rPr lang="en-US" sz="2800" b="1" i="1" dirty="0" err="1" smtClean="0">
                <a:solidFill>
                  <a:schemeClr val="tx2">
                    <a:lumMod val="75000"/>
                  </a:schemeClr>
                </a:solidFill>
              </a:rPr>
              <a:t>Mariya</a:t>
            </a:r>
            <a:r>
              <a:rPr lang="en-US" sz="2800" b="1" i="1" dirty="0" smtClean="0">
                <a:solidFill>
                  <a:schemeClr val="tx2">
                    <a:lumMod val="75000"/>
                  </a:schemeClr>
                </a:solidFill>
              </a:rPr>
              <a:t> </a:t>
            </a:r>
            <a:r>
              <a:rPr lang="en-US" sz="2800" b="1" i="1" dirty="0" err="1" smtClean="0">
                <a:solidFill>
                  <a:schemeClr val="tx2">
                    <a:lumMod val="75000"/>
                  </a:schemeClr>
                </a:solidFill>
              </a:rPr>
              <a:t>Sittel</a:t>
            </a:r>
            <a:r>
              <a:rPr lang="en-US" sz="2800" b="1" i="1" dirty="0" smtClean="0">
                <a:solidFill>
                  <a:schemeClr val="tx2">
                    <a:lumMod val="75000"/>
                  </a:schemeClr>
                </a:solidFill>
              </a:rPr>
              <a:t> (TV host) and </a:t>
            </a:r>
            <a:r>
              <a:rPr lang="en-US" sz="2800" b="1" i="1" dirty="0" err="1" smtClean="0">
                <a:solidFill>
                  <a:schemeClr val="tx2">
                    <a:lumMod val="75000"/>
                  </a:schemeClr>
                </a:solidFill>
              </a:rPr>
              <a:t>Vladislav</a:t>
            </a:r>
            <a:r>
              <a:rPr lang="en-US" sz="2800" b="1" i="1" dirty="0" smtClean="0">
                <a:solidFill>
                  <a:schemeClr val="tx2">
                    <a:lumMod val="75000"/>
                  </a:schemeClr>
                </a:solidFill>
              </a:rPr>
              <a:t> </a:t>
            </a:r>
            <a:r>
              <a:rPr lang="en-US" sz="2800" b="1" i="1" dirty="0" err="1" smtClean="0">
                <a:solidFill>
                  <a:schemeClr val="tx2">
                    <a:lumMod val="75000"/>
                  </a:schemeClr>
                </a:solidFill>
              </a:rPr>
              <a:t>Borodinov</a:t>
            </a:r>
            <a:r>
              <a:rPr lang="en-US" sz="2800" b="1" i="1" dirty="0" smtClean="0">
                <a:solidFill>
                  <a:schemeClr val="tx2">
                    <a:lumMod val="75000"/>
                  </a:schemeClr>
                </a:solidFill>
              </a:rPr>
              <a:t>, participants of "</a:t>
            </a:r>
            <a:r>
              <a:rPr lang="en-US" sz="2800" b="1" i="1" dirty="0" err="1" smtClean="0">
                <a:solidFill>
                  <a:schemeClr val="tx2">
                    <a:lumMod val="75000"/>
                  </a:schemeClr>
                </a:solidFill>
              </a:rPr>
              <a:t>Tantsy</a:t>
            </a:r>
            <a:r>
              <a:rPr lang="en-US" sz="2800" b="1" i="1" dirty="0" smtClean="0">
                <a:solidFill>
                  <a:schemeClr val="tx2">
                    <a:lumMod val="75000"/>
                  </a:schemeClr>
                </a:solidFill>
              </a:rPr>
              <a:t> so </a:t>
            </a:r>
            <a:r>
              <a:rPr lang="en-US" sz="2800" b="1" i="1" dirty="0" err="1" smtClean="0">
                <a:solidFill>
                  <a:schemeClr val="tx2">
                    <a:lumMod val="75000"/>
                  </a:schemeClr>
                </a:solidFill>
              </a:rPr>
              <a:t>zvyozdami</a:t>
            </a:r>
            <a:r>
              <a:rPr lang="en-US" sz="2800" b="1" i="1" dirty="0" smtClean="0">
                <a:solidFill>
                  <a:schemeClr val="tx2">
                    <a:lumMod val="75000"/>
                  </a:schemeClr>
                </a:solidFill>
              </a:rPr>
              <a:t>" show</a:t>
            </a:r>
            <a:endParaRPr lang="ru-RU" sz="2800" dirty="0">
              <a:solidFill>
                <a:schemeClr val="tx2">
                  <a:lumMod val="75000"/>
                </a:schemeClr>
              </a:solidFill>
            </a:endParaRPr>
          </a:p>
        </p:txBody>
      </p:sp>
      <p:pic>
        <p:nvPicPr>
          <p:cNvPr id="2050" name="Picture 2" descr="C:\Users\Дина\Downloads\сит7.jpg"/>
          <p:cNvPicPr>
            <a:picLocks noGrp="1" noChangeAspect="1" noChangeArrowheads="1"/>
          </p:cNvPicPr>
          <p:nvPr>
            <p:ph sz="half" idx="2"/>
          </p:nvPr>
        </p:nvPicPr>
        <p:blipFill>
          <a:blip r:embed="rId2"/>
          <a:srcRect/>
          <a:stretch>
            <a:fillRect/>
          </a:stretch>
        </p:blipFill>
        <p:spPr bwMode="auto">
          <a:xfrm rot="-480000">
            <a:off x="402949" y="2417635"/>
            <a:ext cx="2091602" cy="2857520"/>
          </a:xfrm>
          <a:prstGeom prst="rect">
            <a:avLst/>
          </a:prstGeom>
          <a:ln>
            <a:noFill/>
          </a:ln>
          <a:effectLst>
            <a:softEdge rad="112500"/>
          </a:effectLst>
        </p:spPr>
      </p:pic>
      <p:pic>
        <p:nvPicPr>
          <p:cNvPr id="2051" name="Picture 3" descr="C:\Users\Дина\Downloads\сит12.jpg"/>
          <p:cNvPicPr>
            <a:picLocks noChangeAspect="1" noChangeArrowheads="1"/>
          </p:cNvPicPr>
          <p:nvPr/>
        </p:nvPicPr>
        <p:blipFill>
          <a:blip r:embed="rId3"/>
          <a:srcRect/>
          <a:stretch>
            <a:fillRect/>
          </a:stretch>
        </p:blipFill>
        <p:spPr bwMode="auto">
          <a:xfrm rot="480000">
            <a:off x="6618383" y="2416565"/>
            <a:ext cx="2076481" cy="2861184"/>
          </a:xfrm>
          <a:prstGeom prst="rect">
            <a:avLst/>
          </a:prstGeom>
          <a:ln>
            <a:noFill/>
          </a:ln>
          <a:effectLst>
            <a:softEdge rad="112500"/>
          </a:effectLst>
        </p:spPr>
      </p:pic>
      <p:pic>
        <p:nvPicPr>
          <p:cNvPr id="2052" name="Picture 4" descr="C:\Users\Дина\Downloads\сит9.jpg"/>
          <p:cNvPicPr>
            <a:picLocks noChangeAspect="1" noChangeArrowheads="1"/>
          </p:cNvPicPr>
          <p:nvPr/>
        </p:nvPicPr>
        <p:blipFill>
          <a:blip r:embed="rId4"/>
          <a:srcRect/>
          <a:stretch>
            <a:fillRect/>
          </a:stretch>
        </p:blipFill>
        <p:spPr bwMode="auto">
          <a:xfrm flipH="1">
            <a:off x="3214678" y="4780749"/>
            <a:ext cx="2643174" cy="2077251"/>
          </a:xfrm>
          <a:prstGeom prst="rect">
            <a:avLst/>
          </a:prstGeom>
          <a:ln>
            <a:noFill/>
          </a:ln>
          <a:effectLst>
            <a:softEdge rad="11250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1071563"/>
            <a:ext cx="8229600" cy="776287"/>
          </a:xfrm>
        </p:spPr>
        <p:txBody>
          <a:bodyPr>
            <a:normAutofit fontScale="90000"/>
          </a:bodyPr>
          <a:lstStyle/>
          <a:p>
            <a:r>
              <a:rPr lang="ru-RU" dirty="0" smtClean="0"/>
              <a:t/>
            </a:r>
            <a:br>
              <a:rPr lang="ru-RU" dirty="0" smtClean="0"/>
            </a:br>
            <a:endParaRPr lang="ru-RU" dirty="0"/>
          </a:p>
        </p:txBody>
      </p:sp>
      <p:sp>
        <p:nvSpPr>
          <p:cNvPr id="3" name="Содержимое 2"/>
          <p:cNvSpPr>
            <a:spLocks noGrp="1"/>
          </p:cNvSpPr>
          <p:nvPr>
            <p:ph sz="half" idx="4294967295"/>
          </p:nvPr>
        </p:nvSpPr>
        <p:spPr>
          <a:xfrm>
            <a:off x="0" y="857250"/>
            <a:ext cx="4929190" cy="2786064"/>
          </a:xfrm>
        </p:spPr>
        <p:txBody>
          <a:bodyPr>
            <a:normAutofit fontScale="92500" lnSpcReduction="10000"/>
          </a:bodyPr>
          <a:lstStyle/>
          <a:p>
            <a:pPr algn="ctr">
              <a:buNone/>
            </a:pPr>
            <a:r>
              <a:rPr lang="en-US" b="1" i="1" dirty="0" smtClean="0">
                <a:solidFill>
                  <a:schemeClr val="tx2">
                    <a:lumMod val="75000"/>
                  </a:schemeClr>
                </a:solidFill>
              </a:rPr>
              <a:t>On the date of launch of Russian "Dancing With Stars" show </a:t>
            </a:r>
            <a:r>
              <a:rPr lang="en-US" b="1" i="1" dirty="0" err="1" smtClean="0">
                <a:solidFill>
                  <a:schemeClr val="tx2">
                    <a:lumMod val="75000"/>
                  </a:schemeClr>
                </a:solidFill>
              </a:rPr>
              <a:t>Vladislav</a:t>
            </a:r>
            <a:r>
              <a:rPr lang="en-US" b="1" i="1" dirty="0" smtClean="0">
                <a:solidFill>
                  <a:schemeClr val="tx2">
                    <a:lumMod val="75000"/>
                  </a:schemeClr>
                </a:solidFill>
              </a:rPr>
              <a:t> was the only amateur dancer invited in it and the youngest of all participants. After the end of the show he entered Russian Dance Union and turned into professional.  </a:t>
            </a:r>
            <a:endParaRPr lang="ru-RU" b="1" i="1" dirty="0" smtClean="0">
              <a:solidFill>
                <a:schemeClr val="tx2">
                  <a:lumMod val="75000"/>
                </a:schemeClr>
              </a:solidFill>
            </a:endParaRPr>
          </a:p>
          <a:p>
            <a:endParaRPr lang="ru-RU" dirty="0"/>
          </a:p>
        </p:txBody>
      </p:sp>
      <p:sp>
        <p:nvSpPr>
          <p:cNvPr id="4" name="Содержимое 3"/>
          <p:cNvSpPr>
            <a:spLocks noGrp="1"/>
          </p:cNvSpPr>
          <p:nvPr>
            <p:ph sz="half" idx="4294967295"/>
          </p:nvPr>
        </p:nvSpPr>
        <p:spPr>
          <a:xfrm>
            <a:off x="3500430" y="3857628"/>
            <a:ext cx="5643571" cy="2786060"/>
          </a:xfrm>
        </p:spPr>
        <p:txBody>
          <a:bodyPr>
            <a:noAutofit/>
          </a:bodyPr>
          <a:lstStyle/>
          <a:p>
            <a:pPr algn="ctr">
              <a:buNone/>
            </a:pPr>
            <a:r>
              <a:rPr lang="en-US" sz="2400" b="1" i="1" dirty="0" smtClean="0">
                <a:solidFill>
                  <a:schemeClr val="tx2">
                    <a:lumMod val="75000"/>
                  </a:schemeClr>
                </a:solidFill>
              </a:rPr>
              <a:t>Dances: 1) rumba ("Balcony Scene" by Craig Armstrong from "Romeo &amp; Juliet" OST)</a:t>
            </a:r>
            <a:br>
              <a:rPr lang="en-US" sz="2400" b="1" i="1" dirty="0" smtClean="0">
                <a:solidFill>
                  <a:schemeClr val="tx2">
                    <a:lumMod val="75000"/>
                  </a:schemeClr>
                </a:solidFill>
              </a:rPr>
            </a:br>
            <a:r>
              <a:rPr lang="en-US" sz="2400" b="1" i="1" dirty="0" smtClean="0">
                <a:solidFill>
                  <a:schemeClr val="tx2">
                    <a:lumMod val="75000"/>
                  </a:schemeClr>
                </a:solidFill>
              </a:rPr>
              <a:t>2) "</a:t>
            </a:r>
            <a:r>
              <a:rPr lang="en-US" sz="2400" b="1" i="1" dirty="0" err="1" smtClean="0">
                <a:solidFill>
                  <a:schemeClr val="tx2">
                    <a:lumMod val="75000"/>
                  </a:schemeClr>
                </a:solidFill>
              </a:rPr>
              <a:t>tsyganochka</a:t>
            </a:r>
            <a:r>
              <a:rPr lang="en-US" sz="2400" b="1" i="1" dirty="0" smtClean="0">
                <a:solidFill>
                  <a:schemeClr val="tx2">
                    <a:lumMod val="75000"/>
                  </a:schemeClr>
                </a:solidFill>
              </a:rPr>
              <a:t>" (little gipsy girl) Russian traditional dance (with </a:t>
            </a:r>
            <a:r>
              <a:rPr lang="en-US" sz="2400" b="1" i="1" dirty="0" err="1" smtClean="0">
                <a:solidFill>
                  <a:schemeClr val="tx2">
                    <a:lumMod val="75000"/>
                  </a:schemeClr>
                </a:solidFill>
              </a:rPr>
              <a:t>paso</a:t>
            </a:r>
            <a:r>
              <a:rPr lang="en-US" sz="2400" b="1" i="1" dirty="0" smtClean="0">
                <a:solidFill>
                  <a:schemeClr val="tx2">
                    <a:lumMod val="75000"/>
                  </a:schemeClr>
                </a:solidFill>
              </a:rPr>
              <a:t> </a:t>
            </a:r>
            <a:r>
              <a:rPr lang="en-US" sz="2400" b="1" i="1" dirty="0" err="1" smtClean="0">
                <a:solidFill>
                  <a:schemeClr val="tx2">
                    <a:lumMod val="75000"/>
                  </a:schemeClr>
                </a:solidFill>
              </a:rPr>
              <a:t>doble</a:t>
            </a:r>
            <a:r>
              <a:rPr lang="en-US" sz="2400" b="1" i="1" dirty="0" smtClean="0">
                <a:solidFill>
                  <a:schemeClr val="tx2">
                    <a:lumMod val="75000"/>
                  </a:schemeClr>
                </a:solidFill>
              </a:rPr>
              <a:t> elements) ("</a:t>
            </a:r>
            <a:r>
              <a:rPr lang="en-US" sz="2400" b="1" i="1" dirty="0" err="1" smtClean="0">
                <a:solidFill>
                  <a:schemeClr val="tx2">
                    <a:lumMod val="75000"/>
                  </a:schemeClr>
                </a:solidFill>
              </a:rPr>
              <a:t>Zhestokiy</a:t>
            </a:r>
            <a:r>
              <a:rPr lang="en-US" sz="2400" b="1" i="1" dirty="0" smtClean="0">
                <a:solidFill>
                  <a:schemeClr val="tx2">
                    <a:lumMod val="75000"/>
                  </a:schemeClr>
                </a:solidFill>
              </a:rPr>
              <a:t> Romans" movie OST by </a:t>
            </a:r>
            <a:r>
              <a:rPr lang="en-US" sz="2400" b="1" i="1" dirty="0" err="1" smtClean="0">
                <a:solidFill>
                  <a:schemeClr val="tx2">
                    <a:lumMod val="75000"/>
                  </a:schemeClr>
                </a:solidFill>
              </a:rPr>
              <a:t>A.Petrov</a:t>
            </a:r>
            <a:r>
              <a:rPr lang="en-US" sz="2400" b="1" i="1" dirty="0" smtClean="0">
                <a:solidFill>
                  <a:schemeClr val="tx2">
                    <a:lumMod val="75000"/>
                  </a:schemeClr>
                </a:solidFill>
              </a:rPr>
              <a:t>)</a:t>
            </a:r>
            <a:br>
              <a:rPr lang="en-US" sz="2400" b="1" i="1" dirty="0" smtClean="0">
                <a:solidFill>
                  <a:schemeClr val="tx2">
                    <a:lumMod val="75000"/>
                  </a:schemeClr>
                </a:solidFill>
              </a:rPr>
            </a:br>
            <a:r>
              <a:rPr lang="en-US" sz="2400" b="1" i="1" dirty="0" smtClean="0">
                <a:solidFill>
                  <a:schemeClr val="tx2">
                    <a:lumMod val="75000"/>
                  </a:schemeClr>
                </a:solidFill>
              </a:rPr>
              <a:t>Choreographer: Victor </a:t>
            </a:r>
            <a:r>
              <a:rPr lang="en-US" sz="2400" b="1" i="1" dirty="0" err="1" smtClean="0">
                <a:solidFill>
                  <a:schemeClr val="tx2">
                    <a:lumMod val="75000"/>
                  </a:schemeClr>
                </a:solidFill>
              </a:rPr>
              <a:t>Nikovski</a:t>
            </a:r>
            <a:endParaRPr lang="ru-RU" sz="2400" dirty="0">
              <a:solidFill>
                <a:schemeClr val="tx2">
                  <a:lumMod val="75000"/>
                </a:schemeClr>
              </a:solidFill>
            </a:endParaRPr>
          </a:p>
        </p:txBody>
      </p:sp>
      <p:pic>
        <p:nvPicPr>
          <p:cNvPr id="3074" name="Picture 2" descr="C:\Users\Дина\Downloads\цы.jpg"/>
          <p:cNvPicPr>
            <a:picLocks noChangeAspect="1" noChangeArrowheads="1"/>
          </p:cNvPicPr>
          <p:nvPr/>
        </p:nvPicPr>
        <p:blipFill>
          <a:blip r:embed="rId3"/>
          <a:srcRect/>
          <a:stretch>
            <a:fillRect/>
          </a:stretch>
        </p:blipFill>
        <p:spPr bwMode="auto">
          <a:xfrm rot="-480000">
            <a:off x="179639" y="3813907"/>
            <a:ext cx="3413984" cy="2820248"/>
          </a:xfrm>
          <a:prstGeom prst="rect">
            <a:avLst/>
          </a:prstGeom>
          <a:ln>
            <a:noFill/>
          </a:ln>
          <a:effectLst>
            <a:softEdge rad="112500"/>
          </a:effectLst>
        </p:spPr>
      </p:pic>
      <p:pic>
        <p:nvPicPr>
          <p:cNvPr id="3075" name="Picture 3" descr="C:\Users\Дина\Downloads\dancing-with-the-stars1.jpg"/>
          <p:cNvPicPr>
            <a:picLocks noChangeAspect="1" noChangeArrowheads="1"/>
          </p:cNvPicPr>
          <p:nvPr/>
        </p:nvPicPr>
        <p:blipFill>
          <a:blip r:embed="rId4"/>
          <a:srcRect/>
          <a:stretch>
            <a:fillRect/>
          </a:stretch>
        </p:blipFill>
        <p:spPr bwMode="auto">
          <a:xfrm rot="480000">
            <a:off x="5523367" y="866968"/>
            <a:ext cx="3429024" cy="2993310"/>
          </a:xfrm>
          <a:prstGeom prst="rect">
            <a:avLst/>
          </a:prstGeom>
          <a:ln>
            <a:noFill/>
          </a:ln>
          <a:effectLst>
            <a:softEdge rad="112500"/>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928670"/>
            <a:ext cx="9144000" cy="1428760"/>
          </a:xfrm>
        </p:spPr>
        <p:txBody>
          <a:bodyPr>
            <a:normAutofit fontScale="90000"/>
          </a:bodyPr>
          <a:lstStyle/>
          <a:p>
            <a:pPr algn="ctr"/>
            <a:r>
              <a:rPr lang="en-US" sz="3600" b="1" i="1" dirty="0" smtClean="0">
                <a:solidFill>
                  <a:schemeClr val="tx2">
                    <a:lumMod val="75000"/>
                  </a:schemeClr>
                </a:solidFill>
                <a:latin typeface="+mn-lt"/>
              </a:rPr>
              <a:t>There is a short road to happiness...and dance is one of them...(Vicki Baum)</a:t>
            </a:r>
            <a:r>
              <a:rPr lang="en-US" sz="2800" b="1" i="1" dirty="0" smtClean="0">
                <a:solidFill>
                  <a:schemeClr val="tx2">
                    <a:lumMod val="75000"/>
                  </a:schemeClr>
                </a:solidFill>
                <a:latin typeface="+mn-lt"/>
              </a:rPr>
              <a:t/>
            </a:r>
            <a:br>
              <a:rPr lang="en-US" sz="2800" b="1" i="1" dirty="0" smtClean="0">
                <a:solidFill>
                  <a:schemeClr val="tx2">
                    <a:lumMod val="75000"/>
                  </a:schemeClr>
                </a:solidFill>
                <a:latin typeface="+mn-lt"/>
              </a:rPr>
            </a:br>
            <a:endParaRPr lang="ru-RU" sz="2800" b="1" i="1" dirty="0">
              <a:solidFill>
                <a:schemeClr val="tx2">
                  <a:lumMod val="75000"/>
                </a:schemeClr>
              </a:solidFill>
              <a:latin typeface="+mn-lt"/>
            </a:endParaRPr>
          </a:p>
        </p:txBody>
      </p:sp>
      <p:pic>
        <p:nvPicPr>
          <p:cNvPr id="1026" name="Picture 2" descr="F:\танцы\IMG_0920 - копия.JPG"/>
          <p:cNvPicPr>
            <a:picLocks noChangeAspect="1" noChangeArrowheads="1"/>
          </p:cNvPicPr>
          <p:nvPr/>
        </p:nvPicPr>
        <p:blipFill>
          <a:blip r:embed="rId2" cstate="print"/>
          <a:srcRect/>
          <a:stretch>
            <a:fillRect/>
          </a:stretch>
        </p:blipFill>
        <p:spPr bwMode="auto">
          <a:xfrm rot="540000">
            <a:off x="6390853" y="3254516"/>
            <a:ext cx="2500330" cy="3429024"/>
          </a:xfrm>
          <a:prstGeom prst="rect">
            <a:avLst/>
          </a:prstGeom>
          <a:ln>
            <a:noFill/>
          </a:ln>
          <a:effectLst>
            <a:softEdge rad="112500"/>
          </a:effectLst>
        </p:spPr>
      </p:pic>
      <p:pic>
        <p:nvPicPr>
          <p:cNvPr id="1029" name="Picture 5" descr="F:\танцы\IMG_0147.JPG"/>
          <p:cNvPicPr>
            <a:picLocks noChangeAspect="1" noChangeArrowheads="1"/>
          </p:cNvPicPr>
          <p:nvPr/>
        </p:nvPicPr>
        <p:blipFill>
          <a:blip r:embed="rId3" cstate="print"/>
          <a:srcRect r="9375"/>
          <a:stretch>
            <a:fillRect/>
          </a:stretch>
        </p:blipFill>
        <p:spPr bwMode="auto">
          <a:xfrm rot="-540000">
            <a:off x="255297" y="3267724"/>
            <a:ext cx="2214578" cy="3438223"/>
          </a:xfrm>
          <a:prstGeom prst="rect">
            <a:avLst/>
          </a:prstGeom>
          <a:ln>
            <a:noFill/>
          </a:ln>
          <a:effectLst>
            <a:softEdge rad="112500"/>
          </a:effectLst>
        </p:spPr>
      </p:pic>
      <p:pic>
        <p:nvPicPr>
          <p:cNvPr id="1031" name="Picture 7" descr="http://cs307605.vk.me/v307605803/2b5f/V6eMXOfSezY.jpg"/>
          <p:cNvPicPr>
            <a:picLocks noChangeAspect="1" noChangeArrowheads="1"/>
          </p:cNvPicPr>
          <p:nvPr/>
        </p:nvPicPr>
        <p:blipFill>
          <a:blip r:embed="rId4"/>
          <a:srcRect/>
          <a:stretch>
            <a:fillRect/>
          </a:stretch>
        </p:blipFill>
        <p:spPr bwMode="auto">
          <a:xfrm>
            <a:off x="3286116" y="2000240"/>
            <a:ext cx="2448289" cy="3214710"/>
          </a:xfrm>
          <a:prstGeom prst="rect">
            <a:avLst/>
          </a:prstGeom>
          <a:ln>
            <a:noFill/>
          </a:ln>
          <a:effectLst>
            <a:softEdge rad="112500"/>
          </a:effectLst>
        </p:spPr>
      </p:pic>
      <p:graphicFrame>
        <p:nvGraphicFramePr>
          <p:cNvPr id="7" name="Таблица 6"/>
          <p:cNvGraphicFramePr>
            <a:graphicFrameLocks noGrp="1"/>
          </p:cNvGraphicFramePr>
          <p:nvPr/>
        </p:nvGraphicFramePr>
        <p:xfrm>
          <a:off x="2714612" y="4929198"/>
          <a:ext cx="3929090" cy="1785950"/>
        </p:xfrm>
        <a:graphic>
          <a:graphicData uri="http://schemas.openxmlformats.org/drawingml/2006/table">
            <a:tbl>
              <a:tblPr/>
              <a:tblGrid>
                <a:gridCol w="3427536"/>
                <a:gridCol w="501554"/>
              </a:tblGrid>
              <a:tr h="1785950">
                <a:tc>
                  <a:txBody>
                    <a:bodyPr/>
                    <a:lstStyle/>
                    <a:p>
                      <a:pPr algn="ctr"/>
                      <a:r>
                        <a:rPr lang="en-US" sz="2400" b="1" i="1" dirty="0" err="1" smtClean="0">
                          <a:solidFill>
                            <a:schemeClr val="tx2">
                              <a:lumMod val="75000"/>
                            </a:schemeClr>
                          </a:solidFill>
                          <a:latin typeface="+mn-lt"/>
                        </a:rPr>
                        <a:t>Vladislav</a:t>
                      </a:r>
                      <a:r>
                        <a:rPr lang="en-US" sz="2400" b="1" i="1" dirty="0" smtClean="0">
                          <a:solidFill>
                            <a:schemeClr val="tx2">
                              <a:lumMod val="75000"/>
                            </a:schemeClr>
                          </a:solidFill>
                          <a:latin typeface="+mn-lt"/>
                        </a:rPr>
                        <a:t> is a </a:t>
                      </a:r>
                      <a:r>
                        <a:rPr lang="en-US" sz="2400" b="1" i="1" dirty="0" smtClean="0">
                          <a:solidFill>
                            <a:schemeClr val="bg2">
                              <a:lumMod val="25000"/>
                            </a:schemeClr>
                          </a:solidFill>
                          <a:latin typeface="+mn-lt"/>
                        </a:rPr>
                        <a:t>dancer</a:t>
                      </a:r>
                      <a:r>
                        <a:rPr lang="en-US" sz="2400" b="1" i="1" dirty="0" smtClean="0">
                          <a:solidFill>
                            <a:schemeClr val="tx2">
                              <a:lumMod val="75000"/>
                            </a:schemeClr>
                          </a:solidFill>
                          <a:latin typeface="+mn-lt"/>
                        </a:rPr>
                        <a:t> who inspired me on dancing…</a:t>
                      </a:r>
                      <a:endParaRPr lang="ru-RU" sz="2400" b="1" i="1" dirty="0">
                        <a:solidFill>
                          <a:schemeClr val="tx2">
                            <a:lumMod val="75000"/>
                          </a:schemeClr>
                        </a:solidFill>
                        <a:latin typeface="+mn-lt"/>
                      </a:endParaRPr>
                    </a:p>
                  </a:txBody>
                  <a:tcPr anchor="ctr">
                    <a:lnL>
                      <a:noFill/>
                    </a:lnL>
                    <a:lnR>
                      <a:noFill/>
                    </a:lnR>
                    <a:lnT>
                      <a:noFill/>
                    </a:lnT>
                    <a:lnB>
                      <a:noFill/>
                    </a:lnB>
                  </a:tcPr>
                </a:tc>
                <a:tc>
                  <a:txBody>
                    <a:bodyPr/>
                    <a:lstStyle/>
                    <a:p>
                      <a:pPr algn="ctr"/>
                      <a:endParaRPr lang="en-US" b="1" i="1" dirty="0">
                        <a:solidFill>
                          <a:schemeClr val="tx2">
                            <a:lumMod val="75000"/>
                          </a:schemeClr>
                        </a:solidFill>
                        <a:latin typeface="+mn-lt"/>
                      </a:endParaRPr>
                    </a:p>
                  </a:txBody>
                  <a:tcPr anchor="ctr">
                    <a:lnL>
                      <a:noFill/>
                    </a:lnL>
                    <a:lnR>
                      <a:noFill/>
                    </a:lnR>
                    <a:lnT>
                      <a:noFill/>
                    </a:lnT>
                    <a:lnB>
                      <a:noFill/>
                    </a:lnB>
                  </a:tcPr>
                </a:tc>
              </a:tr>
            </a:tbl>
          </a:graphicData>
        </a:graphic>
      </p:graphicFrame>
      <p:pic>
        <p:nvPicPr>
          <p:cNvPr id="1032" name="Picture 8" descr="http://clck.yandex.ru/click/dtype=stred/pid=20/cid=71883/path=page-translation.fulltext/*http:/slovari.yandex.ru/%D0%A2%D0%90%D0%9D%D0%A6%D0%9E%D0%A0%20%D0%9A%D0%9E%D0%A2%D0%9E%D0%A0%D0%AB%D0%99%20%D0%92%D0%94%D0%9E%D0%A5%D0%9D%D0%9E%D0%92%D0%98%D0%9B%20%D0%9D%D0%90%20%D0%A2%D0%90%D0%9D%D0%A6%D0%AB/%D0%BF%D0%B5%D1%80%D0%B5%D0%B2%D0%BE%D0%B4/"/>
          <p:cNvPicPr>
            <a:picLocks noChangeAspect="1" noChangeArrowheads="1"/>
          </p:cNvPicPr>
          <p:nvPr/>
        </p:nvPicPr>
        <p:blipFill>
          <a:blip r:embed="rId5"/>
          <a:srcRect/>
          <a:stretch>
            <a:fillRect/>
          </a:stretch>
        </p:blipFill>
        <p:spPr bwMode="auto">
          <a:xfrm>
            <a:off x="0" y="0"/>
            <a:ext cx="9525" cy="9525"/>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474</TotalTime>
  <Words>361</Words>
  <Application>Microsoft Office PowerPoint</Application>
  <PresentationFormat>Экран (4:3)</PresentationFormat>
  <Paragraphs>20</Paragraphs>
  <Slides>7</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Поток</vt:lpstr>
      <vt:lpstr>Vladislav Borodinov - dancer, professional category, latin…</vt:lpstr>
      <vt:lpstr>La danse est une façon de vivre, la danse est le rythme de la vie...(Samuel Lewis)</vt:lpstr>
      <vt:lpstr>Une danseuse est une reine...et les reines ne vont jamais au sol...</vt:lpstr>
      <vt:lpstr>Слайд 4</vt:lpstr>
      <vt:lpstr>La danse ne signifie pas que joliesse et esthétique, elle correspond au moyen d'expression le plus sublime des corps...(Elise Copers)</vt:lpstr>
      <vt:lpstr> </vt:lpstr>
      <vt:lpstr>There is a short road to happiness...and dance is one of them...(Vicki Baum)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Дина</dc:creator>
  <cp:lastModifiedBy>User</cp:lastModifiedBy>
  <cp:revision>51</cp:revision>
  <dcterms:created xsi:type="dcterms:W3CDTF">2013-08-25T20:19:48Z</dcterms:created>
  <dcterms:modified xsi:type="dcterms:W3CDTF">2022-02-07T12:45:24Z</dcterms:modified>
</cp:coreProperties>
</file>