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68" r:id="rId8"/>
    <p:sldId id="267" r:id="rId9"/>
    <p:sldId id="270" r:id="rId10"/>
    <p:sldId id="265" r:id="rId11"/>
    <p:sldId id="269" r:id="rId12"/>
    <p:sldId id="26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77" d="100"/>
          <a:sy n="77" d="100"/>
        </p:scale>
        <p:origin x="82" y="43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28691" y="886968"/>
            <a:ext cx="8825658" cy="2843783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br>
              <a:rPr lang="ru-RU" sz="4800" i="1" dirty="0"/>
            </a:br>
            <a:r>
              <a:rPr lang="ru-RU" sz="8800" b="1" dirty="0"/>
              <a:t>Оксиды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53145" y="3730751"/>
            <a:ext cx="2784284" cy="2916937"/>
          </a:xfrm>
        </p:spPr>
        <p:txBody>
          <a:bodyPr>
            <a:normAutofit/>
          </a:bodyPr>
          <a:lstStyle/>
          <a:p>
            <a:pPr algn="r"/>
            <a:endParaRPr lang="ru-RU" i="1" dirty="0"/>
          </a:p>
          <a:p>
            <a:pPr algn="r"/>
            <a:r>
              <a:rPr lang="ru-RU" i="1"/>
              <a:t> </a:t>
            </a:r>
            <a:endParaRPr lang="ru-RU" dirty="0"/>
          </a:p>
          <a:p>
            <a:pPr algn="r"/>
            <a:r>
              <a:rPr lang="ru-RU" dirty="0"/>
              <a:t> 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5790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10.bmp">
            <a:extLst>
              <a:ext uri="{FF2B5EF4-FFF2-40B4-BE49-F238E27FC236}">
                <a16:creationId xmlns:a16="http://schemas.microsoft.com/office/drawing/2014/main" id="{FC6D0247-B62A-4CCA-8132-CE9EFF91CDC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11964"/>
            <a:ext cx="9144000" cy="5546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944720B-7144-4292-8CB4-B284998A5A08}"/>
              </a:ext>
            </a:extLst>
          </p:cNvPr>
          <p:cNvSpPr txBox="1"/>
          <p:nvPr/>
        </p:nvSpPr>
        <p:spPr>
          <a:xfrm>
            <a:off x="188843" y="109330"/>
            <a:ext cx="101478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Распределите на группы вещества, формулы которых представлены в схеме</a:t>
            </a:r>
            <a:r>
              <a:rPr lang="ru-RU" dirty="0"/>
              <a:t>: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2BC86A2-1FA3-42E1-9F90-C9E0EA4711D5}"/>
              </a:ext>
            </a:extLst>
          </p:cNvPr>
          <p:cNvSpPr txBox="1"/>
          <p:nvPr/>
        </p:nvSpPr>
        <p:spPr>
          <a:xfrm>
            <a:off x="566530" y="1121487"/>
            <a:ext cx="10933045" cy="5755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rtl="0">
              <a:buFont typeface="+mj-lt"/>
              <a:buAutoNum type="arabicPeriod"/>
            </a:pPr>
            <a:r>
              <a:rPr lang="ru-RU" sz="2400" b="1" i="0" dirty="0">
                <a:effectLst/>
                <a:latin typeface="Times New Roman" panose="02020603050405020304" pitchFamily="18" charset="0"/>
              </a:rPr>
              <a:t>Даны элементы: кремний, кальций, фосфор(V), углерод(IV), водород, индий, литий, цинк, барий, сера(IV), медь(II),  составьте формулы основных оксидов.</a:t>
            </a:r>
          </a:p>
          <a:p>
            <a:pPr marL="457200" algn="l" rtl="0"/>
            <a:endParaRPr lang="ru-RU" sz="2400" b="1" i="0" dirty="0">
              <a:effectLst/>
              <a:latin typeface="Calibri" panose="020F0502020204030204" pitchFamily="34" charset="0"/>
            </a:endParaRPr>
          </a:p>
          <a:p>
            <a:pPr marL="457200" algn="l" rtl="0"/>
            <a:r>
              <a:rPr lang="ru-RU" sz="2400" b="1" i="0" dirty="0">
                <a:effectLst/>
                <a:latin typeface="Times New Roman" panose="02020603050405020304" pitchFamily="18" charset="0"/>
              </a:rPr>
              <a:t>2. Какие из оксидов будут взаимодействовать с водой, напишите уравнения реакций, назовите образовавшиеся вещества.</a:t>
            </a:r>
          </a:p>
          <a:p>
            <a:pPr marL="457200" algn="l" rtl="0"/>
            <a:endParaRPr lang="ru-RU" sz="2400" b="1" i="0" dirty="0">
              <a:effectLst/>
              <a:latin typeface="Calibri" panose="020F0502020204030204" pitchFamily="34" charset="0"/>
            </a:endParaRPr>
          </a:p>
          <a:p>
            <a:pPr marL="457200" algn="l" rtl="0"/>
            <a:r>
              <a:rPr lang="ru-RU" sz="2400" b="1" i="0" dirty="0">
                <a:effectLst/>
                <a:latin typeface="Times New Roman" panose="02020603050405020304" pitchFamily="18" charset="0"/>
              </a:rPr>
              <a:t>3. С какими из предложенных веществ будут реагировать  оксиды: </a:t>
            </a:r>
          </a:p>
          <a:p>
            <a:pPr marL="457200" algn="l" rtl="0"/>
            <a:r>
              <a:rPr lang="ru-RU" sz="2400" b="1" i="0" dirty="0">
                <a:effectLst/>
                <a:latin typeface="Times New Roman" panose="02020603050405020304" pitchFamily="18" charset="0"/>
              </a:rPr>
              <a:t> а) натрия               б) меди</a:t>
            </a:r>
            <a:endParaRPr lang="ru-RU" sz="2400" b="1" i="0" dirty="0"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2400" b="1" i="0" dirty="0">
                <a:effectLst/>
                <a:latin typeface="Times New Roman" panose="02020603050405020304" pitchFamily="18" charset="0"/>
              </a:rPr>
              <a:t>            1) </a:t>
            </a:r>
            <a:r>
              <a:rPr lang="ru-RU" sz="2400" b="1" i="0" dirty="0" err="1">
                <a:effectLst/>
                <a:latin typeface="Times New Roman" panose="02020603050405020304" pitchFamily="18" charset="0"/>
              </a:rPr>
              <a:t>HCl</a:t>
            </a:r>
            <a:r>
              <a:rPr lang="ru-RU" sz="2400" b="1" i="0" dirty="0">
                <a:effectLst/>
                <a:latin typeface="Times New Roman" panose="02020603050405020304" pitchFamily="18" charset="0"/>
              </a:rPr>
              <a:t>,  CO</a:t>
            </a:r>
            <a:r>
              <a:rPr lang="ru-RU" sz="2400" b="1" i="0" baseline="-25000" dirty="0">
                <a:effectLst/>
                <a:latin typeface="Times New Roman" panose="02020603050405020304" pitchFamily="18" charset="0"/>
              </a:rPr>
              <a:t>2,  </a:t>
            </a:r>
            <a:r>
              <a:rPr lang="ru-RU" sz="2400" b="1" i="0" dirty="0">
                <a:effectLst/>
                <a:latin typeface="Times New Roman" panose="02020603050405020304" pitchFamily="18" charset="0"/>
              </a:rPr>
              <a:t>SO</a:t>
            </a:r>
            <a:r>
              <a:rPr lang="ru-RU" sz="2400" b="1" i="0" baseline="-25000" dirty="0">
                <a:effectLst/>
                <a:latin typeface="Times New Roman" panose="02020603050405020304" pitchFamily="18" charset="0"/>
              </a:rPr>
              <a:t>3, </a:t>
            </a:r>
            <a:r>
              <a:rPr lang="ru-RU" sz="2400" b="1" i="0" dirty="0">
                <a:effectLst/>
                <a:latin typeface="Times New Roman" panose="02020603050405020304" pitchFamily="18" charset="0"/>
              </a:rPr>
              <a:t>H</a:t>
            </a:r>
            <a:r>
              <a:rPr lang="ru-RU" sz="2400" b="1" i="0" baseline="-25000" dirty="0">
                <a:effectLst/>
                <a:latin typeface="Times New Roman" panose="02020603050405020304" pitchFamily="18" charset="0"/>
              </a:rPr>
              <a:t>2</a:t>
            </a:r>
            <a:r>
              <a:rPr lang="ru-RU" sz="2400" b="1" i="0" dirty="0">
                <a:effectLst/>
                <a:latin typeface="Times New Roman" panose="02020603050405020304" pitchFamily="18" charset="0"/>
              </a:rPr>
              <a:t>O              3) KOH, CaCO</a:t>
            </a:r>
            <a:r>
              <a:rPr lang="ru-RU" sz="2400" b="1" i="0" baseline="-25000" dirty="0">
                <a:effectLst/>
                <a:latin typeface="Times New Roman" panose="02020603050405020304" pitchFamily="18" charset="0"/>
              </a:rPr>
              <a:t>3,  </a:t>
            </a:r>
            <a:r>
              <a:rPr lang="ru-RU" sz="2400" b="1" i="0" dirty="0">
                <a:effectLst/>
                <a:latin typeface="Times New Roman" panose="02020603050405020304" pitchFamily="18" charset="0"/>
              </a:rPr>
              <a:t>H</a:t>
            </a:r>
            <a:r>
              <a:rPr lang="ru-RU" sz="2400" b="1" i="0" baseline="-25000" dirty="0">
                <a:effectLst/>
                <a:latin typeface="Times New Roman" panose="02020603050405020304" pitchFamily="18" charset="0"/>
              </a:rPr>
              <a:t>2</a:t>
            </a:r>
            <a:r>
              <a:rPr lang="ru-RU" sz="2400" b="1" i="0" dirty="0">
                <a:effectLst/>
                <a:latin typeface="Times New Roman" panose="02020603050405020304" pitchFamily="18" charset="0"/>
              </a:rPr>
              <a:t>O</a:t>
            </a:r>
            <a:r>
              <a:rPr lang="ru-RU" sz="2400" b="1" i="0" baseline="-25000" dirty="0">
                <a:effectLst/>
                <a:latin typeface="Times New Roman" panose="02020603050405020304" pitchFamily="18" charset="0"/>
              </a:rPr>
              <a:t>, </a:t>
            </a:r>
            <a:r>
              <a:rPr lang="ru-RU" sz="2400" b="1" i="0" dirty="0">
                <a:effectLst/>
                <a:latin typeface="Times New Roman" panose="02020603050405020304" pitchFamily="18" charset="0"/>
              </a:rPr>
              <a:t>Fe</a:t>
            </a:r>
            <a:r>
              <a:rPr lang="ru-RU" sz="2400" b="1" i="0" baseline="-25000" dirty="0">
                <a:effectLst/>
                <a:latin typeface="Times New Roman" panose="02020603050405020304" pitchFamily="18" charset="0"/>
              </a:rPr>
              <a:t> </a:t>
            </a:r>
            <a:r>
              <a:rPr lang="ru-RU" sz="2400" b="1" i="0" dirty="0">
                <a:effectLst/>
                <a:latin typeface="Times New Roman" panose="02020603050405020304" pitchFamily="18" charset="0"/>
              </a:rPr>
              <a:t> </a:t>
            </a:r>
            <a:endParaRPr lang="ru-RU" sz="2400" b="1" i="0" dirty="0"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2400" b="1" i="0" dirty="0">
                <a:effectLst/>
                <a:latin typeface="Times New Roman" panose="02020603050405020304" pitchFamily="18" charset="0"/>
              </a:rPr>
              <a:t>            2) </a:t>
            </a:r>
            <a:r>
              <a:rPr lang="ru-RU" sz="2400" b="1" i="0" baseline="-25000" dirty="0">
                <a:effectLst/>
                <a:latin typeface="Times New Roman" panose="02020603050405020304" pitchFamily="18" charset="0"/>
              </a:rPr>
              <a:t> </a:t>
            </a:r>
            <a:r>
              <a:rPr lang="ru-RU" sz="2400" b="1" i="0" dirty="0">
                <a:effectLst/>
                <a:latin typeface="Times New Roman" panose="02020603050405020304" pitchFamily="18" charset="0"/>
              </a:rPr>
              <a:t>HNO</a:t>
            </a:r>
            <a:r>
              <a:rPr lang="ru-RU" sz="2400" b="1" i="0" baseline="-25000" dirty="0">
                <a:effectLst/>
                <a:latin typeface="Times New Roman" panose="02020603050405020304" pitchFamily="18" charset="0"/>
              </a:rPr>
              <a:t>3, </a:t>
            </a:r>
            <a:r>
              <a:rPr lang="ru-RU" sz="2400" b="1" i="0" dirty="0">
                <a:effectLst/>
                <a:latin typeface="Times New Roman" panose="02020603050405020304" pitchFamily="18" charset="0"/>
              </a:rPr>
              <a:t>CO, </a:t>
            </a:r>
            <a:r>
              <a:rPr lang="ru-RU" sz="2400" b="1" i="0" dirty="0" err="1">
                <a:effectLst/>
                <a:latin typeface="Times New Roman" panose="02020603050405020304" pitchFamily="18" charset="0"/>
              </a:rPr>
              <a:t>CuO</a:t>
            </a:r>
            <a:r>
              <a:rPr lang="ru-RU" sz="2400" b="1" i="0" dirty="0">
                <a:effectLst/>
                <a:latin typeface="Times New Roman" panose="02020603050405020304" pitchFamily="18" charset="0"/>
              </a:rPr>
              <a:t>, </a:t>
            </a:r>
            <a:r>
              <a:rPr lang="ru-RU" sz="2400" b="1" i="0" baseline="-25000" dirty="0">
                <a:effectLst/>
                <a:latin typeface="Times New Roman" panose="02020603050405020304" pitchFamily="18" charset="0"/>
              </a:rPr>
              <a:t> </a:t>
            </a:r>
            <a:r>
              <a:rPr lang="ru-RU" sz="2400" b="1" i="0" dirty="0" err="1">
                <a:effectLst/>
                <a:latin typeface="Times New Roman" panose="02020603050405020304" pitchFamily="18" charset="0"/>
              </a:rPr>
              <a:t>RbCl</a:t>
            </a:r>
            <a:r>
              <a:rPr lang="ru-RU" sz="2400" b="1" i="0" dirty="0">
                <a:effectLst/>
                <a:latin typeface="Times New Roman" panose="02020603050405020304" pitchFamily="18" charset="0"/>
              </a:rPr>
              <a:t>         4) </a:t>
            </a:r>
            <a:r>
              <a:rPr lang="ru-RU" sz="2400" b="1" i="0" dirty="0" err="1">
                <a:effectLst/>
                <a:latin typeface="Times New Roman" panose="02020603050405020304" pitchFamily="18" charset="0"/>
              </a:rPr>
              <a:t>NaOH</a:t>
            </a:r>
            <a:r>
              <a:rPr lang="ru-RU" sz="2400" b="1" i="0" dirty="0">
                <a:effectLst/>
                <a:latin typeface="Times New Roman" panose="02020603050405020304" pitchFamily="18" charset="0"/>
              </a:rPr>
              <a:t>, H</a:t>
            </a:r>
            <a:r>
              <a:rPr lang="ru-RU" sz="2400" b="1" i="0" baseline="-25000" dirty="0">
                <a:effectLst/>
                <a:latin typeface="Times New Roman" panose="02020603050405020304" pitchFamily="18" charset="0"/>
              </a:rPr>
              <a:t>2</a:t>
            </a:r>
            <a:r>
              <a:rPr lang="ru-RU" sz="2400" b="1" i="0" dirty="0">
                <a:effectLst/>
                <a:latin typeface="Times New Roman" panose="02020603050405020304" pitchFamily="18" charset="0"/>
              </a:rPr>
              <a:t>SO</a:t>
            </a:r>
            <a:r>
              <a:rPr lang="ru-RU" sz="2400" b="1" i="0" baseline="-25000" dirty="0">
                <a:effectLst/>
                <a:latin typeface="Times New Roman" panose="02020603050405020304" pitchFamily="18" charset="0"/>
              </a:rPr>
              <a:t>4,</a:t>
            </a:r>
            <a:r>
              <a:rPr lang="ru-RU" sz="2400" b="1" i="0" dirty="0">
                <a:effectLst/>
                <a:latin typeface="Times New Roman" panose="02020603050405020304" pitchFamily="18" charset="0"/>
              </a:rPr>
              <a:t> H</a:t>
            </a:r>
            <a:r>
              <a:rPr lang="ru-RU" sz="2400" b="1" i="0" baseline="-25000" dirty="0">
                <a:effectLst/>
                <a:latin typeface="Times New Roman" panose="02020603050405020304" pitchFamily="18" charset="0"/>
              </a:rPr>
              <a:t>2</a:t>
            </a:r>
            <a:r>
              <a:rPr lang="ru-RU" sz="2400" b="1" i="0" dirty="0">
                <a:effectLst/>
                <a:latin typeface="Times New Roman" panose="02020603050405020304" pitchFamily="18" charset="0"/>
              </a:rPr>
              <a:t>, C    </a:t>
            </a:r>
            <a:endParaRPr lang="ru-RU" sz="2400" b="1" i="0" dirty="0"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2400" b="1" i="0" dirty="0">
                <a:effectLst/>
                <a:latin typeface="Times New Roman" panose="02020603050405020304" pitchFamily="18" charset="0"/>
              </a:rPr>
              <a:t>    Напишите уравнения химических реакций и назовите  образовавшиеся вещества.</a:t>
            </a:r>
            <a:endParaRPr lang="ru-RU" sz="2400" b="1" i="0" dirty="0">
              <a:effectLst/>
              <a:latin typeface="Calibri" panose="020F0502020204030204" pitchFamily="34" charset="0"/>
            </a:endParaRPr>
          </a:p>
          <a:p>
            <a:br>
              <a:rPr lang="ru-RU" sz="2800" b="1" dirty="0"/>
            </a:br>
            <a:endParaRPr lang="ru-RU" sz="28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C36A26-B1CB-43DD-94CC-9E6922506370}"/>
              </a:ext>
            </a:extLst>
          </p:cNvPr>
          <p:cNvSpPr txBox="1"/>
          <p:nvPr/>
        </p:nvSpPr>
        <p:spPr>
          <a:xfrm>
            <a:off x="1997765" y="536713"/>
            <a:ext cx="6659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Выполните задания</a:t>
            </a:r>
          </a:p>
        </p:txBody>
      </p:sp>
    </p:spTree>
    <p:extLst>
      <p:ext uri="{BB962C8B-B14F-4D97-AF65-F5344CB8AC3E}">
        <p14:creationId xmlns:p14="http://schemas.microsoft.com/office/powerpoint/2010/main" val="4235556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4439" y="342990"/>
            <a:ext cx="9404723" cy="928026"/>
          </a:xfrm>
        </p:spPr>
        <p:txBody>
          <a:bodyPr/>
          <a:lstStyle/>
          <a:p>
            <a:pPr algn="ctr"/>
            <a:r>
              <a:rPr lang="ru-RU" b="1" dirty="0"/>
              <a:t>Применение оксидов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indent="342900">
              <a:spcBef>
                <a:spcPts val="1200"/>
              </a:spcBef>
            </a:pPr>
            <a:r>
              <a:rPr lang="ru-RU" dirty="0"/>
              <a:t>Оксиды крайне распространены по всему земному шару и находят применение как в быту, так и в промышленности. Самый важный оксид — оксид водорода, вода — сделал возможной жизнь на Земле. Оксид серы SO</a:t>
            </a:r>
            <a:r>
              <a:rPr lang="ru-RU" baseline="-25000" dirty="0"/>
              <a:t>3</a:t>
            </a:r>
            <a:r>
              <a:rPr lang="ru-RU" dirty="0"/>
              <a:t> используют для получения серной кислоты, а также для обработки пищевых продуктов — так увеличивают срок хранения, например, фруктов.</a:t>
            </a:r>
          </a:p>
          <a:p>
            <a:pPr indent="342900">
              <a:spcBef>
                <a:spcPts val="1200"/>
              </a:spcBef>
            </a:pPr>
            <a:r>
              <a:rPr lang="ru-RU" dirty="0"/>
              <a:t>Оксиды железа используют для получения красок, производства электродов, хотя больше всего оксидов железа восстанавливают до металлического железа в металлургии.</a:t>
            </a:r>
          </a:p>
          <a:p>
            <a:pPr indent="342900">
              <a:spcBef>
                <a:spcPts val="1200"/>
              </a:spcBef>
            </a:pPr>
            <a:r>
              <a:rPr lang="ru-RU" dirty="0"/>
              <a:t>Оксид кальция, также известный как негашеная известь, применяют в строительстве. Оксиды цинка и титана имеют белый цвет и нерастворимы в воде, потому стали хорошим материалом для производства красок — белил.</a:t>
            </a:r>
          </a:p>
          <a:p>
            <a:pPr indent="342900">
              <a:spcBef>
                <a:spcPts val="1200"/>
              </a:spcBef>
            </a:pPr>
            <a:r>
              <a:rPr lang="ru-RU" dirty="0"/>
              <a:t>Оксид кремния SiO</a:t>
            </a:r>
            <a:r>
              <a:rPr lang="ru-RU" baseline="-25000" dirty="0"/>
              <a:t>2</a:t>
            </a:r>
            <a:r>
              <a:rPr lang="ru-RU" dirty="0"/>
              <a:t> является основным компонентом стекла. Оксид хрома Cr</a:t>
            </a:r>
            <a:r>
              <a:rPr lang="ru-RU" baseline="-25000" dirty="0"/>
              <a:t>2</a:t>
            </a:r>
            <a:r>
              <a:rPr lang="ru-RU" dirty="0"/>
              <a:t>O</a:t>
            </a:r>
            <a:r>
              <a:rPr lang="ru-RU" baseline="-25000" dirty="0"/>
              <a:t>3</a:t>
            </a:r>
            <a:r>
              <a:rPr lang="ru-RU" dirty="0"/>
              <a:t> применяют для производства цветных зелёных стекол и керамики, а за счёт высоких прочностных свойств — для полировки изделий (в виде пасты ГОИ).</a:t>
            </a:r>
          </a:p>
          <a:p>
            <a:pPr indent="342900">
              <a:spcBef>
                <a:spcPts val="1200"/>
              </a:spcBef>
            </a:pPr>
            <a:r>
              <a:rPr lang="ru-RU" dirty="0"/>
              <a:t>Оксид углерода CO</a:t>
            </a:r>
            <a:r>
              <a:rPr lang="ru-RU" baseline="-25000" dirty="0"/>
              <a:t>2</a:t>
            </a:r>
            <a:r>
              <a:rPr lang="ru-RU" dirty="0"/>
              <a:t>, который выделяют при дыхании все живые организмы, используется для пожаротушения, а также, в виде сухого льда, для охлаждения чего-либо.</a:t>
            </a:r>
          </a:p>
          <a:p>
            <a:pPr>
              <a:spcBef>
                <a:spcPts val="120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2741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37754"/>
          </a:xfrm>
        </p:spPr>
        <p:txBody>
          <a:bodyPr/>
          <a:lstStyle/>
          <a:p>
            <a:pPr algn="ctr"/>
            <a:r>
              <a:rPr lang="ru-RU" dirty="0"/>
              <a:t>Что такое оксиды</a:t>
            </a:r>
            <a:r>
              <a:rPr lang="en-US" dirty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709929"/>
            <a:ext cx="8946541" cy="4288536"/>
          </a:xfrm>
        </p:spPr>
        <p:txBody>
          <a:bodyPr/>
          <a:lstStyle/>
          <a:p>
            <a:r>
              <a:rPr lang="ru-RU" sz="3200" b="1" dirty="0"/>
              <a:t>Оксиды</a:t>
            </a:r>
            <a:r>
              <a:rPr lang="ru-RU" sz="3200" dirty="0"/>
              <a:t>-</a:t>
            </a:r>
            <a:r>
              <a:rPr lang="ru-RU" dirty="0"/>
              <a:t> </a:t>
            </a:r>
            <a:r>
              <a:rPr lang="ru-RU" sz="3200" dirty="0"/>
              <a:t>это сложные вещества, состоящие из двух элементов, один из которых кислород.</a:t>
            </a:r>
          </a:p>
          <a:p>
            <a:pPr marL="0" indent="0" algn="ctr">
              <a:buNone/>
            </a:pPr>
            <a:r>
              <a:rPr lang="ru-RU" sz="3200" b="1" dirty="0"/>
              <a:t>Общая формула:</a:t>
            </a:r>
          </a:p>
          <a:p>
            <a:pPr marL="0" indent="0" algn="ctr">
              <a:buNone/>
            </a:pPr>
            <a:r>
              <a:rPr lang="ru-RU" sz="7200" b="1" dirty="0"/>
              <a:t>Х</a:t>
            </a:r>
            <a:r>
              <a:rPr lang="en-US" sz="2800" b="1" dirty="0" err="1"/>
              <a:t>m</a:t>
            </a:r>
            <a:r>
              <a:rPr lang="en-US" sz="7200" b="1" dirty="0" err="1"/>
              <a:t>O</a:t>
            </a:r>
            <a:r>
              <a:rPr lang="en-US" sz="2800" b="1" dirty="0" err="1"/>
              <a:t>n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395930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3859" y="248931"/>
            <a:ext cx="9404723" cy="1033272"/>
          </a:xfrm>
        </p:spPr>
        <p:txBody>
          <a:bodyPr/>
          <a:lstStyle/>
          <a:p>
            <a:pPr algn="ctr"/>
            <a:r>
              <a:rPr lang="ru-RU" b="1" dirty="0"/>
              <a:t>Классификация оксидов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776" y="1435608"/>
            <a:ext cx="11393424" cy="52722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/>
              <a:t>ОКСИДЫ</a:t>
            </a:r>
          </a:p>
          <a:p>
            <a:pPr marL="0" indent="0" algn="ctr">
              <a:buNone/>
            </a:pPr>
            <a:endParaRPr lang="ru-RU" sz="4400" b="1" dirty="0"/>
          </a:p>
          <a:p>
            <a:pPr marL="0" indent="0" algn="ctr">
              <a:buNone/>
            </a:pPr>
            <a:endParaRPr lang="ru-RU" sz="4400" b="1" dirty="0"/>
          </a:p>
          <a:p>
            <a:pPr marL="0" indent="0">
              <a:buNone/>
            </a:pPr>
            <a:r>
              <a:rPr lang="ru-RU" sz="3600" b="1" dirty="0"/>
              <a:t>     основные         амфотерные     кислотные</a:t>
            </a:r>
          </a:p>
          <a:p>
            <a:pPr marL="0" indent="0">
              <a:buNone/>
            </a:pPr>
            <a:endParaRPr lang="ru-RU" sz="3600" b="1" dirty="0"/>
          </a:p>
        </p:txBody>
      </p:sp>
      <p:sp>
        <p:nvSpPr>
          <p:cNvPr id="6" name="Стрелка вниз 5"/>
          <p:cNvSpPr/>
          <p:nvPr/>
        </p:nvSpPr>
        <p:spPr>
          <a:xfrm>
            <a:off x="5939050" y="2275768"/>
            <a:ext cx="786384" cy="14264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8394444">
            <a:off x="7869163" y="2019984"/>
            <a:ext cx="682752" cy="14752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2865519">
            <a:off x="3968496" y="2105880"/>
            <a:ext cx="682752" cy="14752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899894"/>
              </p:ext>
            </p:extLst>
          </p:nvPr>
        </p:nvGraphicFramePr>
        <p:xfrm>
          <a:off x="719263" y="4970513"/>
          <a:ext cx="292608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6080">
                  <a:extLst>
                    <a:ext uri="{9D8B030D-6E8A-4147-A177-3AD203B41FA5}">
                      <a16:colId xmlns:a16="http://schemas.microsoft.com/office/drawing/2014/main" val="883617938"/>
                    </a:ext>
                  </a:extLst>
                </a:gridCol>
              </a:tblGrid>
              <a:tr h="1530095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С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aO</a:t>
                      </a:r>
                    </a:p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оксид</a:t>
                      </a:r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 кальция</a:t>
                      </a:r>
                    </a:p>
                    <a:p>
                      <a:pPr algn="ctr"/>
                      <a:endParaRPr lang="ru-RU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С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uO</a:t>
                      </a:r>
                      <a:endParaRPr lang="ru-RU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Оксид меди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108548"/>
                  </a:ext>
                </a:extLst>
              </a:tr>
            </a:tbl>
          </a:graphicData>
        </a:graphic>
      </p:graphicFrame>
      <p:sp>
        <p:nvSpPr>
          <p:cNvPr id="18" name="Стрелка вниз 17"/>
          <p:cNvSpPr/>
          <p:nvPr/>
        </p:nvSpPr>
        <p:spPr>
          <a:xfrm>
            <a:off x="2182303" y="4398264"/>
            <a:ext cx="176849" cy="5722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055442"/>
              </p:ext>
            </p:extLst>
          </p:nvPr>
        </p:nvGraphicFramePr>
        <p:xfrm>
          <a:off x="4708795" y="4970513"/>
          <a:ext cx="2963385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385">
                  <a:extLst>
                    <a:ext uri="{9D8B030D-6E8A-4147-A177-3AD203B41FA5}">
                      <a16:colId xmlns:a16="http://schemas.microsoft.com/office/drawing/2014/main" val="502274255"/>
                    </a:ext>
                  </a:extLst>
                </a:gridCol>
              </a:tblGrid>
              <a:tr h="173736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ZnO</a:t>
                      </a:r>
                    </a:p>
                    <a:p>
                      <a:pPr algn="ctr"/>
                      <a:r>
                        <a:rPr lang="ru-RU" dirty="0"/>
                        <a:t>оксид</a:t>
                      </a:r>
                      <a:r>
                        <a:rPr lang="ru-RU" baseline="0" dirty="0"/>
                        <a:t> цинка</a:t>
                      </a:r>
                    </a:p>
                    <a:p>
                      <a:pPr algn="ctr"/>
                      <a:endParaRPr lang="ru-RU" baseline="0" dirty="0"/>
                    </a:p>
                    <a:p>
                      <a:pPr algn="ctr"/>
                      <a:r>
                        <a:rPr lang="en-US" baseline="0" dirty="0"/>
                        <a:t>Al</a:t>
                      </a:r>
                      <a:r>
                        <a:rPr lang="en-US" sz="800" baseline="0" dirty="0"/>
                        <a:t>2</a:t>
                      </a:r>
                      <a:r>
                        <a:rPr lang="en-US" sz="1800" baseline="0" dirty="0"/>
                        <a:t>O</a:t>
                      </a:r>
                      <a:r>
                        <a:rPr lang="en-US" sz="800" baseline="0" dirty="0"/>
                        <a:t>3</a:t>
                      </a:r>
                    </a:p>
                    <a:p>
                      <a:pPr algn="ctr"/>
                      <a:r>
                        <a:rPr lang="ru-RU" sz="1800" dirty="0"/>
                        <a:t>оксид алюминия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553629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414687"/>
              </p:ext>
            </p:extLst>
          </p:nvPr>
        </p:nvGraphicFramePr>
        <p:xfrm>
          <a:off x="8379894" y="4964027"/>
          <a:ext cx="2949521" cy="1737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9521">
                  <a:extLst>
                    <a:ext uri="{9D8B030D-6E8A-4147-A177-3AD203B41FA5}">
                      <a16:colId xmlns:a16="http://schemas.microsoft.com/office/drawing/2014/main" val="629963546"/>
                    </a:ext>
                  </a:extLst>
                </a:gridCol>
              </a:tblGrid>
              <a:tr h="173735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  <a:r>
                        <a:rPr lang="en-US" sz="800" dirty="0"/>
                        <a:t>2</a:t>
                      </a:r>
                      <a:r>
                        <a:rPr lang="en-US" dirty="0"/>
                        <a:t>O</a:t>
                      </a:r>
                      <a:r>
                        <a:rPr lang="en-US" sz="800" dirty="0"/>
                        <a:t>5</a:t>
                      </a:r>
                    </a:p>
                    <a:p>
                      <a:pPr algn="ctr"/>
                      <a:r>
                        <a:rPr lang="ru-RU" sz="1800" dirty="0"/>
                        <a:t>оксид фосфора</a:t>
                      </a:r>
                      <a:r>
                        <a:rPr lang="en-US" sz="1800" dirty="0"/>
                        <a:t> </a:t>
                      </a:r>
                      <a:r>
                        <a:rPr lang="ru-RU" sz="1800" dirty="0"/>
                        <a:t>(</a:t>
                      </a:r>
                      <a:r>
                        <a:rPr lang="en-US" sz="1800" dirty="0"/>
                        <a:t>V)</a:t>
                      </a:r>
                    </a:p>
                    <a:p>
                      <a:pPr algn="ctr"/>
                      <a:endParaRPr lang="en-US" sz="1800" dirty="0"/>
                    </a:p>
                    <a:p>
                      <a:pPr algn="ctr"/>
                      <a:r>
                        <a:rPr lang="en-US" sz="1800" dirty="0"/>
                        <a:t>SO</a:t>
                      </a:r>
                      <a:r>
                        <a:rPr lang="en-US" sz="800" dirty="0"/>
                        <a:t>3</a:t>
                      </a:r>
                    </a:p>
                    <a:p>
                      <a:pPr algn="ctr"/>
                      <a:r>
                        <a:rPr lang="ru-RU" sz="1800" dirty="0"/>
                        <a:t>оксид</a:t>
                      </a:r>
                      <a:r>
                        <a:rPr lang="ru-RU" sz="1800" baseline="0" dirty="0"/>
                        <a:t> серы (</a:t>
                      </a:r>
                      <a:r>
                        <a:rPr lang="en-US" sz="1800" baseline="0" dirty="0"/>
                        <a:t>VI)</a:t>
                      </a:r>
                      <a:endParaRPr lang="ru-RU" sz="18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4166648"/>
                  </a:ext>
                </a:extLst>
              </a:tr>
            </a:tbl>
          </a:graphicData>
        </a:graphic>
      </p:graphicFrame>
      <p:sp>
        <p:nvSpPr>
          <p:cNvPr id="22" name="Стрелка вниз 21"/>
          <p:cNvSpPr/>
          <p:nvPr/>
        </p:nvSpPr>
        <p:spPr>
          <a:xfrm>
            <a:off x="6102062" y="4398263"/>
            <a:ext cx="176849" cy="5722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9799013" y="4391778"/>
            <a:ext cx="176849" cy="5722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504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91DF71C-F206-4B3A-AEE9-16463E902C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27350" y="260351"/>
            <a:ext cx="7283450" cy="792163"/>
          </a:xfrm>
        </p:spPr>
        <p:txBody>
          <a:bodyPr/>
          <a:lstStyle/>
          <a:p>
            <a:pPr eaLnBrk="1" hangingPunct="1"/>
            <a:r>
              <a:rPr lang="ru-RU" altLang="ru-RU" sz="2000" b="1" dirty="0">
                <a:solidFill>
                  <a:schemeClr val="bg1"/>
                </a:solidFill>
              </a:rPr>
              <a:t>НАПИШИТЕ</a:t>
            </a:r>
            <a:r>
              <a:rPr lang="ru-RU" altLang="ru-RU" sz="2800" b="1" dirty="0">
                <a:solidFill>
                  <a:schemeClr val="bg1"/>
                </a:solidFill>
              </a:rPr>
              <a:t> </a:t>
            </a:r>
            <a:r>
              <a:rPr lang="ru-RU" altLang="ru-RU" sz="2000" b="1" dirty="0">
                <a:solidFill>
                  <a:schemeClr val="bg1"/>
                </a:solidFill>
              </a:rPr>
              <a:t>ХИМИЧЕСКИЕ ФОРМУЛЫ ОКСИДОВ</a:t>
            </a:r>
          </a:p>
        </p:txBody>
      </p:sp>
      <p:sp>
        <p:nvSpPr>
          <p:cNvPr id="5123" name="Rectangle 11">
            <a:extLst>
              <a:ext uri="{FF2B5EF4-FFF2-40B4-BE49-F238E27FC236}">
                <a16:creationId xmlns:a16="http://schemas.microsoft.com/office/drawing/2014/main" id="{2F896320-C701-47B8-AE61-5D13552930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81200" y="1268413"/>
            <a:ext cx="8229600" cy="48577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3200" dirty="0"/>
              <a:t>      1)Оксид серы(</a:t>
            </a:r>
            <a:r>
              <a:rPr lang="en-US" altLang="ru-RU" sz="3200" dirty="0"/>
              <a:t>IV</a:t>
            </a:r>
            <a:r>
              <a:rPr lang="ru-RU" altLang="ru-RU" sz="3200" dirty="0"/>
              <a:t>)</a:t>
            </a:r>
          </a:p>
          <a:p>
            <a:pPr eaLnBrk="1" hangingPunct="1">
              <a:buFontTx/>
              <a:buNone/>
            </a:pPr>
            <a:r>
              <a:rPr lang="en-US" altLang="ru-RU" sz="3200" dirty="0"/>
              <a:t>    </a:t>
            </a:r>
            <a:r>
              <a:rPr lang="ru-RU" altLang="ru-RU" sz="3200" dirty="0"/>
              <a:t>  2)Оксид азота(</a:t>
            </a:r>
            <a:r>
              <a:rPr lang="en-US" altLang="ru-RU" sz="3200" dirty="0"/>
              <a:t>V</a:t>
            </a:r>
            <a:r>
              <a:rPr lang="ru-RU" altLang="ru-RU" sz="3200" dirty="0"/>
              <a:t>)</a:t>
            </a:r>
          </a:p>
          <a:p>
            <a:pPr eaLnBrk="1" hangingPunct="1">
              <a:buFontTx/>
              <a:buNone/>
            </a:pPr>
            <a:r>
              <a:rPr lang="ru-RU" altLang="ru-RU" sz="3200" dirty="0"/>
              <a:t>      3)Оксид калия  (</a:t>
            </a:r>
            <a:r>
              <a:rPr lang="en-US" altLang="ru-RU" sz="3200" dirty="0"/>
              <a:t>I)</a:t>
            </a:r>
            <a:endParaRPr lang="ru-RU" altLang="ru-RU" sz="3200" dirty="0"/>
          </a:p>
          <a:p>
            <a:pPr eaLnBrk="1" hangingPunct="1">
              <a:buFontTx/>
              <a:buNone/>
            </a:pPr>
            <a:r>
              <a:rPr lang="ru-RU" altLang="ru-RU" sz="3200" dirty="0"/>
              <a:t>      </a:t>
            </a:r>
            <a:r>
              <a:rPr lang="en-US" altLang="ru-RU" sz="3200" dirty="0"/>
              <a:t>4)</a:t>
            </a:r>
            <a:r>
              <a:rPr lang="ru-RU" altLang="ru-RU" sz="3200" dirty="0"/>
              <a:t>Оксид железа(</a:t>
            </a:r>
            <a:r>
              <a:rPr lang="en-US" altLang="ru-RU" sz="3200" dirty="0"/>
              <a:t>II</a:t>
            </a:r>
            <a:r>
              <a:rPr lang="ru-RU" altLang="ru-RU" sz="3200" dirty="0"/>
              <a:t>)</a:t>
            </a:r>
          </a:p>
          <a:p>
            <a:pPr eaLnBrk="1" hangingPunct="1">
              <a:buFontTx/>
              <a:buNone/>
            </a:pPr>
            <a:r>
              <a:rPr lang="ru-RU" altLang="ru-RU" sz="3200" dirty="0"/>
              <a:t>      5)Оксид фосфора(</a:t>
            </a:r>
            <a:r>
              <a:rPr lang="en-US" altLang="ru-RU" sz="3200" dirty="0"/>
              <a:t>V</a:t>
            </a:r>
            <a:r>
              <a:rPr lang="ru-RU" altLang="ru-RU" sz="3200" dirty="0"/>
              <a:t>)</a:t>
            </a:r>
            <a:endParaRPr lang="en-US" altLang="ru-RU" sz="3200" dirty="0"/>
          </a:p>
          <a:p>
            <a:pPr eaLnBrk="1" hangingPunct="1">
              <a:buFontTx/>
              <a:buNone/>
            </a:pPr>
            <a:r>
              <a:rPr lang="en-US" altLang="ru-RU" sz="3200" dirty="0"/>
              <a:t>      </a:t>
            </a:r>
            <a:r>
              <a:rPr lang="ru-RU" altLang="ru-RU" sz="3200" dirty="0"/>
              <a:t>6</a:t>
            </a:r>
            <a:r>
              <a:rPr lang="en-US" altLang="ru-RU" sz="3200" dirty="0"/>
              <a:t>)</a:t>
            </a:r>
            <a:r>
              <a:rPr lang="ru-RU" altLang="ru-RU" sz="3200" dirty="0"/>
              <a:t> оксид натрия (</a:t>
            </a:r>
            <a:r>
              <a:rPr lang="en-US" altLang="ru-RU" sz="3200" dirty="0"/>
              <a:t>I)</a:t>
            </a:r>
            <a:endParaRPr lang="ru-RU" altLang="ru-RU" sz="3200" dirty="0"/>
          </a:p>
          <a:p>
            <a:pPr eaLnBrk="1" hangingPunct="1"/>
            <a:endParaRPr lang="ru-RU" altLang="ru-RU" dirty="0"/>
          </a:p>
        </p:txBody>
      </p:sp>
      <p:sp>
        <p:nvSpPr>
          <p:cNvPr id="5124" name="Rectangle 12">
            <a:extLst>
              <a:ext uri="{FF2B5EF4-FFF2-40B4-BE49-F238E27FC236}">
                <a16:creationId xmlns:a16="http://schemas.microsoft.com/office/drawing/2014/main" id="{DEFCC5A0-EC6D-4586-9B89-432416F223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1600200"/>
            <a:ext cx="40386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400"/>
              <a:t>      </a:t>
            </a:r>
            <a:endParaRPr lang="ru-RU" altLang="ru-RU" sz="4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A736D4CA-DB9E-4DBB-953F-FF777F99DE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27350" y="260351"/>
            <a:ext cx="7283450" cy="792163"/>
          </a:xfrm>
        </p:spPr>
        <p:txBody>
          <a:bodyPr/>
          <a:lstStyle/>
          <a:p>
            <a:pPr eaLnBrk="1" hangingPunct="1"/>
            <a:r>
              <a:rPr lang="ru-RU" altLang="ru-RU" sz="2800" b="1">
                <a:solidFill>
                  <a:schemeClr val="bg1"/>
                </a:solidFill>
              </a:rPr>
              <a:t>ФИЗИЧЕСКИЕ СВОЙСТВА ОКСИДОВ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59206292-4D33-4D9E-AAE6-AFF82FB319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81200" y="1268413"/>
            <a:ext cx="8229600" cy="485775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Tx/>
              <a:buNone/>
            </a:pPr>
            <a:r>
              <a:rPr lang="ru-RU" altLang="ru-RU" sz="2400" b="1" dirty="0">
                <a:solidFill>
                  <a:srgbClr val="FF0000"/>
                </a:solidFill>
              </a:rPr>
              <a:t>          </a:t>
            </a:r>
          </a:p>
          <a:p>
            <a:pPr eaLnBrk="1" hangingPunct="1">
              <a:buFontTx/>
              <a:buNone/>
            </a:pPr>
            <a:endParaRPr lang="ru-RU" altLang="ru-RU" sz="2400" b="1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sz="2400" b="1" dirty="0">
                <a:solidFill>
                  <a:srgbClr val="FF0000"/>
                </a:solidFill>
              </a:rPr>
              <a:t>            ФИЗИЧЕСКИЕ СВОЙСТВА ОКСИДОВ</a:t>
            </a:r>
          </a:p>
          <a:p>
            <a:pPr eaLnBrk="1" hangingPunct="1">
              <a:buFontTx/>
              <a:buNone/>
            </a:pPr>
            <a:endParaRPr lang="ru-RU" altLang="ru-RU" sz="2400" b="1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ru-RU" altLang="ru-RU" sz="2400" b="1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sz="2400" b="1" dirty="0">
                <a:solidFill>
                  <a:srgbClr val="00CC00"/>
                </a:solidFill>
              </a:rPr>
              <a:t>ТВЕРДЫЕ </a:t>
            </a:r>
          </a:p>
          <a:p>
            <a:pPr eaLnBrk="1" hangingPunct="1">
              <a:buFontTx/>
              <a:buNone/>
            </a:pPr>
            <a:r>
              <a:rPr lang="en-US" altLang="ru-RU" sz="2400" b="1" dirty="0">
                <a:solidFill>
                  <a:srgbClr val="00CC00"/>
                </a:solidFill>
              </a:rPr>
              <a:t>   </a:t>
            </a:r>
            <a:r>
              <a:rPr lang="ru-RU" altLang="ru-RU" sz="2800" b="1" dirty="0">
                <a:solidFill>
                  <a:srgbClr val="00CC00"/>
                </a:solidFill>
              </a:rPr>
              <a:t>С</a:t>
            </a:r>
            <a:r>
              <a:rPr lang="en-US" altLang="ru-RU" sz="2800" b="1" dirty="0" err="1">
                <a:solidFill>
                  <a:srgbClr val="00CC00"/>
                </a:solidFill>
              </a:rPr>
              <a:t>uO</a:t>
            </a:r>
            <a:r>
              <a:rPr lang="ru-RU" altLang="ru-RU" sz="2800" b="1" dirty="0">
                <a:solidFill>
                  <a:srgbClr val="00CC00"/>
                </a:solidFill>
              </a:rPr>
              <a:t> </a:t>
            </a:r>
            <a:r>
              <a:rPr lang="ru-RU" altLang="ru-RU" sz="2800" b="1" dirty="0">
                <a:solidFill>
                  <a:srgbClr val="FF0000"/>
                </a:solidFill>
              </a:rPr>
              <a:t>           </a:t>
            </a:r>
          </a:p>
          <a:p>
            <a:pPr eaLnBrk="1" hangingPunct="1">
              <a:buFontTx/>
              <a:buNone/>
            </a:pPr>
            <a:r>
              <a:rPr lang="ru-RU" altLang="ru-RU" sz="2400" b="1" dirty="0">
                <a:solidFill>
                  <a:srgbClr val="FF0000"/>
                </a:solidFill>
              </a:rPr>
              <a:t>                           </a:t>
            </a:r>
            <a:r>
              <a:rPr lang="ru-RU" altLang="ru-RU" sz="2400" b="1" dirty="0">
                <a:solidFill>
                  <a:srgbClr val="0000CC"/>
                </a:solidFill>
              </a:rPr>
              <a:t>ЖИДКИЕ</a:t>
            </a:r>
            <a:endParaRPr lang="en-US" altLang="ru-RU" sz="2400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ru-RU" sz="2400" b="1" dirty="0">
                <a:solidFill>
                  <a:srgbClr val="0000CC"/>
                </a:solidFill>
              </a:rPr>
              <a:t>                                </a:t>
            </a:r>
            <a:r>
              <a:rPr lang="ru-RU" altLang="ru-RU" sz="2400" b="1" dirty="0">
                <a:solidFill>
                  <a:srgbClr val="0000CC"/>
                </a:solidFill>
              </a:rPr>
              <a:t> </a:t>
            </a:r>
            <a:r>
              <a:rPr lang="ru-RU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35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</a:p>
          <a:p>
            <a:pPr eaLnBrk="1" hangingPunct="1">
              <a:buFontTx/>
              <a:buNone/>
            </a:pPr>
            <a:r>
              <a:rPr lang="ru-RU" altLang="ru-RU" sz="2400" b="1" dirty="0">
                <a:solidFill>
                  <a:srgbClr val="FF0000"/>
                </a:solidFill>
              </a:rPr>
              <a:t>          </a:t>
            </a:r>
          </a:p>
          <a:p>
            <a:pPr eaLnBrk="1" hangingPunct="1">
              <a:buFontTx/>
              <a:buNone/>
            </a:pPr>
            <a:r>
              <a:rPr lang="ru-RU" altLang="ru-RU" sz="2400" b="1" dirty="0">
                <a:solidFill>
                  <a:srgbClr val="FF0000"/>
                </a:solidFill>
              </a:rPr>
              <a:t>                                                     </a:t>
            </a:r>
            <a:r>
              <a:rPr lang="ru-RU" altLang="ru-RU" sz="2400" b="1" dirty="0">
                <a:solidFill>
                  <a:srgbClr val="FF9933"/>
                </a:solidFill>
              </a:rPr>
              <a:t>ГАЗООБРАЗНЫЕ</a:t>
            </a:r>
            <a:endParaRPr lang="en-US" altLang="ru-RU" sz="2400" b="1" dirty="0">
              <a:solidFill>
                <a:srgbClr val="FF9933"/>
              </a:solidFill>
            </a:endParaRPr>
          </a:p>
          <a:p>
            <a:pPr>
              <a:buNone/>
            </a:pPr>
            <a:r>
              <a:rPr lang="en-US" altLang="ru-RU" sz="2400" b="1" dirty="0">
                <a:solidFill>
                  <a:srgbClr val="FF9933"/>
                </a:solidFill>
              </a:rPr>
              <a:t>                                                                 </a:t>
            </a:r>
            <a:r>
              <a:rPr lang="ru-RU" sz="3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</a:t>
            </a:r>
            <a:r>
              <a:rPr lang="ru-RU" sz="35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ru-RU" altLang="ru-RU" sz="2400" b="1" dirty="0">
              <a:solidFill>
                <a:srgbClr val="FF9933"/>
              </a:solidFill>
            </a:endParaRPr>
          </a:p>
          <a:p>
            <a:pPr eaLnBrk="1" hangingPunct="1">
              <a:buFontTx/>
              <a:buNone/>
            </a:pPr>
            <a:endParaRPr lang="ru-RU" altLang="ru-RU" sz="2400" b="1" dirty="0">
              <a:solidFill>
                <a:srgbClr val="FF9933"/>
              </a:solidFill>
            </a:endParaRPr>
          </a:p>
          <a:p>
            <a:pPr eaLnBrk="1" hangingPunct="1">
              <a:buFontTx/>
              <a:buNone/>
            </a:pPr>
            <a:endParaRPr lang="ru-RU" altLang="ru-RU" sz="2400" b="1" dirty="0">
              <a:solidFill>
                <a:srgbClr val="FF0000"/>
              </a:solidFill>
            </a:endParaRPr>
          </a:p>
        </p:txBody>
      </p:sp>
      <p:sp>
        <p:nvSpPr>
          <p:cNvPr id="8196" name="Line 5">
            <a:extLst>
              <a:ext uri="{FF2B5EF4-FFF2-40B4-BE49-F238E27FC236}">
                <a16:creationId xmlns:a16="http://schemas.microsoft.com/office/drawing/2014/main" id="{43C8E0C9-B36A-42B5-944E-BCF18E3519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295775" y="17732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7" name="Line 8">
            <a:extLst>
              <a:ext uri="{FF2B5EF4-FFF2-40B4-BE49-F238E27FC236}">
                <a16:creationId xmlns:a16="http://schemas.microsoft.com/office/drawing/2014/main" id="{77615A9E-8E4A-41BE-899B-A6EF49BB781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1813" y="2565400"/>
            <a:ext cx="2519362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8" name="Line 9">
            <a:extLst>
              <a:ext uri="{FF2B5EF4-FFF2-40B4-BE49-F238E27FC236}">
                <a16:creationId xmlns:a16="http://schemas.microsoft.com/office/drawing/2014/main" id="{3C10E6F4-1C76-4547-A15E-C8D4FD3F400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87939" y="2565400"/>
            <a:ext cx="503237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9" name="Line 10">
            <a:extLst>
              <a:ext uri="{FF2B5EF4-FFF2-40B4-BE49-F238E27FC236}">
                <a16:creationId xmlns:a16="http://schemas.microsoft.com/office/drawing/2014/main" id="{456F2899-186C-4FAA-B81C-0DF8F045274A}"/>
              </a:ext>
            </a:extLst>
          </p:cNvPr>
          <p:cNvSpPr>
            <a:spLocks noChangeShapeType="1"/>
          </p:cNvSpPr>
          <p:nvPr/>
        </p:nvSpPr>
        <p:spPr bwMode="auto">
          <a:xfrm>
            <a:off x="5591176" y="2565400"/>
            <a:ext cx="2449513" cy="172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5131" y="114390"/>
            <a:ext cx="9154722" cy="781722"/>
          </a:xfrm>
        </p:spPr>
        <p:txBody>
          <a:bodyPr/>
          <a:lstStyle/>
          <a:p>
            <a:pPr algn="ctr"/>
            <a:r>
              <a:rPr lang="ru-RU" b="1" dirty="0"/>
              <a:t>Химические свойства оксидов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1148977"/>
              </p:ext>
            </p:extLst>
          </p:nvPr>
        </p:nvGraphicFramePr>
        <p:xfrm>
          <a:off x="1102703" y="768097"/>
          <a:ext cx="8947150" cy="60451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4527">
                  <a:extLst>
                    <a:ext uri="{9D8B030D-6E8A-4147-A177-3AD203B41FA5}">
                      <a16:colId xmlns:a16="http://schemas.microsoft.com/office/drawing/2014/main" val="648206476"/>
                    </a:ext>
                  </a:extLst>
                </a:gridCol>
                <a:gridCol w="4472623">
                  <a:extLst>
                    <a:ext uri="{9D8B030D-6E8A-4147-A177-3AD203B41FA5}">
                      <a16:colId xmlns:a16="http://schemas.microsoft.com/office/drawing/2014/main" val="2249591108"/>
                    </a:ext>
                  </a:extLst>
                </a:gridCol>
              </a:tblGrid>
              <a:tr h="393654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основных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кислотных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43639"/>
                  </a:ext>
                </a:extLst>
              </a:tr>
              <a:tr h="1781112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Основные оксиды </a:t>
                      </a:r>
                    </a:p>
                    <a:p>
                      <a:pPr marL="0" indent="0">
                        <a:buNone/>
                      </a:pPr>
                      <a:r>
                        <a:rPr lang="ru-RU" dirty="0"/>
                        <a:t>взаимодействуют</a:t>
                      </a:r>
                      <a:r>
                        <a:rPr lang="ru-RU" baseline="0" dirty="0"/>
                        <a:t> с </a:t>
                      </a:r>
                      <a:r>
                        <a:rPr lang="ru-RU" baseline="0" dirty="0">
                          <a:solidFill>
                            <a:srgbClr val="FF0000"/>
                          </a:solidFill>
                        </a:rPr>
                        <a:t>кислотами</a:t>
                      </a:r>
                      <a:r>
                        <a:rPr lang="ru-RU" baseline="0" dirty="0"/>
                        <a:t>. При этом образуется соль и вода: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US" b="0" i="0" baseline="0" dirty="0"/>
                        <a:t>t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US" baseline="0" dirty="0"/>
                        <a:t>CuO+H</a:t>
                      </a:r>
                      <a:r>
                        <a:rPr lang="en-US" sz="800" baseline="0" dirty="0"/>
                        <a:t>2</a:t>
                      </a:r>
                      <a:r>
                        <a:rPr lang="en-US" baseline="0" dirty="0"/>
                        <a:t>SO</a:t>
                      </a:r>
                      <a:r>
                        <a:rPr lang="en-US" sz="800" baseline="0" dirty="0"/>
                        <a:t>4</a:t>
                      </a:r>
                      <a:r>
                        <a:rPr lang="en-US" baseline="0" dirty="0"/>
                        <a:t>=CuSO</a:t>
                      </a:r>
                      <a:r>
                        <a:rPr lang="en-US" sz="800" baseline="0" dirty="0"/>
                        <a:t>4</a:t>
                      </a:r>
                      <a:r>
                        <a:rPr lang="en-US" baseline="0" dirty="0"/>
                        <a:t>+H</a:t>
                      </a:r>
                      <a:r>
                        <a:rPr lang="en-US" sz="800" baseline="0" dirty="0"/>
                        <a:t>2</a:t>
                      </a:r>
                      <a:r>
                        <a:rPr lang="en-US" baseline="0" dirty="0"/>
                        <a:t>O</a:t>
                      </a:r>
                      <a:endParaRPr lang="ru-RU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baseline="0" dirty="0">
                          <a:solidFill>
                            <a:srgbClr val="FF0000"/>
                          </a:solidFill>
                        </a:rPr>
                        <a:t>Кислотные оксиды </a:t>
                      </a:r>
                      <a:endParaRPr lang="en-US" baseline="0" dirty="0">
                        <a:solidFill>
                          <a:srgbClr val="FF0000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baseline="0" dirty="0"/>
                        <a:t>взаимодействуют с растворимым </a:t>
                      </a:r>
                      <a:r>
                        <a:rPr lang="ru-RU" baseline="0" dirty="0">
                          <a:solidFill>
                            <a:srgbClr val="FF0000"/>
                          </a:solidFill>
                        </a:rPr>
                        <a:t>основаниями</a:t>
                      </a:r>
                      <a:r>
                        <a:rPr lang="ru-RU" baseline="0" dirty="0"/>
                        <a:t>(щелочами). При этом образуются соль и вода:</a:t>
                      </a:r>
                    </a:p>
                    <a:p>
                      <a:pPr marL="0" indent="0" algn="ctr">
                        <a:buNone/>
                      </a:pPr>
                      <a:endParaRPr lang="en-US" baseline="0" dirty="0"/>
                    </a:p>
                    <a:p>
                      <a:pPr marL="0" indent="0" algn="ctr">
                        <a:buNone/>
                      </a:pPr>
                      <a:r>
                        <a:rPr lang="en-US" baseline="0" dirty="0"/>
                        <a:t>CO</a:t>
                      </a:r>
                      <a:r>
                        <a:rPr lang="en-US" sz="800" baseline="0" dirty="0"/>
                        <a:t>2</a:t>
                      </a:r>
                      <a:r>
                        <a:rPr lang="en-US" baseline="0" dirty="0"/>
                        <a:t>+Ca(OH)</a:t>
                      </a:r>
                      <a:r>
                        <a:rPr lang="en-US" sz="800" baseline="0" dirty="0"/>
                        <a:t>2</a:t>
                      </a:r>
                      <a:r>
                        <a:rPr lang="en-US" baseline="0" dirty="0"/>
                        <a:t>=CaCO</a:t>
                      </a:r>
                      <a:r>
                        <a:rPr lang="en-US" sz="800" baseline="0" dirty="0"/>
                        <a:t>3</a:t>
                      </a:r>
                      <a:r>
                        <a:rPr lang="en-US" baseline="0" dirty="0"/>
                        <a:t>  +H</a:t>
                      </a:r>
                      <a:r>
                        <a:rPr lang="en-US" sz="800" baseline="0" dirty="0"/>
                        <a:t>2</a:t>
                      </a:r>
                      <a:r>
                        <a:rPr lang="en-US" baseline="0" dirty="0"/>
                        <a:t>O</a:t>
                      </a:r>
                      <a:endParaRPr lang="ru-RU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6074098"/>
                  </a:ext>
                </a:extLst>
              </a:tr>
              <a:tr h="1499885">
                <a:tc>
                  <a:txBody>
                    <a:bodyPr/>
                    <a:lstStyle/>
                    <a:p>
                      <a:r>
                        <a:rPr lang="en-US" dirty="0"/>
                        <a:t>2. </a:t>
                      </a:r>
                      <a:r>
                        <a:rPr lang="ru-RU" dirty="0"/>
                        <a:t>Оксиды</a:t>
                      </a:r>
                      <a:r>
                        <a:rPr lang="ru-RU" baseline="0" dirty="0"/>
                        <a:t> активных металлов взаимодействуют </a:t>
                      </a:r>
                      <a:r>
                        <a:rPr lang="ru-RU" baseline="0" dirty="0">
                          <a:solidFill>
                            <a:srgbClr val="FF0000"/>
                          </a:solidFill>
                        </a:rPr>
                        <a:t>с водой </a:t>
                      </a:r>
                      <a:r>
                        <a:rPr lang="ru-RU" baseline="0" dirty="0"/>
                        <a:t>с образованием растворимого основания(щелочи):</a:t>
                      </a:r>
                    </a:p>
                    <a:p>
                      <a:pPr algn="ctr"/>
                      <a:endParaRPr lang="ru-RU" baseline="0" dirty="0"/>
                    </a:p>
                    <a:p>
                      <a:pPr algn="ctr"/>
                      <a:r>
                        <a:rPr lang="en-US" baseline="0" dirty="0"/>
                        <a:t>Li</a:t>
                      </a:r>
                      <a:r>
                        <a:rPr lang="en-US" sz="800" baseline="0" dirty="0"/>
                        <a:t>2</a:t>
                      </a:r>
                      <a:r>
                        <a:rPr lang="en-US" baseline="0" dirty="0"/>
                        <a:t>O+H</a:t>
                      </a:r>
                      <a:r>
                        <a:rPr lang="en-US" sz="800" baseline="0" dirty="0"/>
                        <a:t>2</a:t>
                      </a:r>
                      <a:r>
                        <a:rPr lang="en-US" baseline="0" dirty="0"/>
                        <a:t>O=</a:t>
                      </a:r>
                      <a:r>
                        <a:rPr lang="en-US" sz="800" baseline="0" dirty="0"/>
                        <a:t>2</a:t>
                      </a:r>
                      <a:r>
                        <a:rPr lang="en-US" baseline="0" dirty="0"/>
                        <a:t>LiOH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</a:t>
                      </a:r>
                      <a:r>
                        <a:rPr lang="en-US" baseline="0" dirty="0"/>
                        <a:t> </a:t>
                      </a:r>
                      <a:r>
                        <a:rPr lang="ru-RU" baseline="0" dirty="0"/>
                        <a:t>Большинство кислотных оксидов взаимодействует </a:t>
                      </a:r>
                      <a:r>
                        <a:rPr lang="ru-RU" baseline="0" dirty="0">
                          <a:solidFill>
                            <a:srgbClr val="FF0000"/>
                          </a:solidFill>
                        </a:rPr>
                        <a:t>с водой </a:t>
                      </a:r>
                      <a:r>
                        <a:rPr lang="ru-RU" baseline="0" dirty="0"/>
                        <a:t>с образованием кислоты:</a:t>
                      </a:r>
                    </a:p>
                    <a:p>
                      <a:pPr algn="ctr"/>
                      <a:r>
                        <a:rPr lang="en-US" baseline="0" dirty="0"/>
                        <a:t>       t</a:t>
                      </a:r>
                      <a:endParaRPr lang="ru-RU" baseline="0" dirty="0"/>
                    </a:p>
                    <a:p>
                      <a:pPr algn="ctr"/>
                      <a:r>
                        <a:rPr lang="en-US" baseline="0" dirty="0"/>
                        <a:t>P</a:t>
                      </a:r>
                      <a:r>
                        <a:rPr lang="en-US" sz="800" baseline="0" dirty="0"/>
                        <a:t>2</a:t>
                      </a:r>
                      <a:r>
                        <a:rPr lang="en-US" baseline="0" dirty="0"/>
                        <a:t>O</a:t>
                      </a:r>
                      <a:r>
                        <a:rPr lang="en-US" sz="800" baseline="0" dirty="0"/>
                        <a:t>5</a:t>
                      </a:r>
                      <a:r>
                        <a:rPr lang="en-US" baseline="0" dirty="0"/>
                        <a:t>+3H</a:t>
                      </a:r>
                      <a:r>
                        <a:rPr lang="en-US" sz="800" baseline="0" dirty="0"/>
                        <a:t>2</a:t>
                      </a:r>
                      <a:r>
                        <a:rPr lang="en-US" baseline="0" dirty="0"/>
                        <a:t>O=2H</a:t>
                      </a:r>
                      <a:r>
                        <a:rPr lang="en-US" sz="800" baseline="0" dirty="0"/>
                        <a:t>3</a:t>
                      </a:r>
                      <a:r>
                        <a:rPr lang="en-US" baseline="0" dirty="0"/>
                        <a:t>PO</a:t>
                      </a:r>
                      <a:r>
                        <a:rPr lang="en-US" sz="800" baseline="0" dirty="0"/>
                        <a:t>4</a:t>
                      </a:r>
                      <a:endParaRPr lang="ru-RU" sz="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187684"/>
                  </a:ext>
                </a:extLst>
              </a:tr>
              <a:tr h="903990">
                <a:tc gridSpan="2">
                  <a:txBody>
                    <a:bodyPr/>
                    <a:lstStyle/>
                    <a:p>
                      <a:r>
                        <a:rPr lang="en-US" dirty="0"/>
                        <a:t>3.</a:t>
                      </a:r>
                      <a:r>
                        <a:rPr lang="en-US" baseline="0" dirty="0"/>
                        <a:t> </a:t>
                      </a:r>
                      <a:r>
                        <a:rPr lang="ru-RU" baseline="0" dirty="0"/>
                        <a:t>Основные и кислотные оксиды взаимодействуют </a:t>
                      </a:r>
                      <a:r>
                        <a:rPr lang="ru-RU" baseline="0" dirty="0">
                          <a:solidFill>
                            <a:srgbClr val="FF0000"/>
                          </a:solidFill>
                        </a:rPr>
                        <a:t>друг с другом </a:t>
                      </a:r>
                      <a:r>
                        <a:rPr lang="ru-RU" baseline="0" dirty="0"/>
                        <a:t>с образованием солей:</a:t>
                      </a:r>
                    </a:p>
                    <a:p>
                      <a:pPr algn="ctr"/>
                      <a:r>
                        <a:rPr lang="ru-RU" baseline="0" dirty="0"/>
                        <a:t>С</a:t>
                      </a:r>
                      <a:r>
                        <a:rPr lang="en-US" baseline="0" dirty="0"/>
                        <a:t>aO+CO</a:t>
                      </a:r>
                      <a:r>
                        <a:rPr lang="en-US" sz="800" baseline="0" dirty="0"/>
                        <a:t>2</a:t>
                      </a:r>
                      <a:r>
                        <a:rPr lang="en-US" baseline="0" dirty="0"/>
                        <a:t>=CaCO</a:t>
                      </a:r>
                      <a:r>
                        <a:rPr lang="en-US" sz="800" baseline="0" dirty="0"/>
                        <a:t>3</a:t>
                      </a:r>
                      <a:endParaRPr lang="ru-RU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1397274"/>
                  </a:ext>
                </a:extLst>
              </a:tr>
              <a:tr h="12186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</a:t>
                      </a:r>
                      <a:r>
                        <a:rPr lang="en-US" baseline="0" dirty="0"/>
                        <a:t> </a:t>
                      </a:r>
                      <a:r>
                        <a:rPr lang="ru-RU" baseline="0" dirty="0"/>
                        <a:t>Менее летучие кислотные оксиды вытесняют более летучие из их солей:                     </a:t>
                      </a:r>
                      <a:r>
                        <a:rPr lang="en-US" baseline="0" dirty="0"/>
                        <a:t>t</a:t>
                      </a:r>
                      <a:endParaRPr lang="ru-RU" baseline="0" dirty="0"/>
                    </a:p>
                    <a:p>
                      <a:pPr algn="ctr"/>
                      <a:r>
                        <a:rPr lang="en-US" baseline="0" dirty="0"/>
                        <a:t>CaCO</a:t>
                      </a:r>
                      <a:r>
                        <a:rPr lang="en-US" sz="800" baseline="0" dirty="0"/>
                        <a:t>3</a:t>
                      </a:r>
                      <a:r>
                        <a:rPr lang="en-US" baseline="0" dirty="0"/>
                        <a:t>+SiO</a:t>
                      </a:r>
                      <a:r>
                        <a:rPr lang="en-US" sz="800" baseline="0" dirty="0"/>
                        <a:t>2</a:t>
                      </a:r>
                      <a:r>
                        <a:rPr lang="en-US" baseline="0" dirty="0"/>
                        <a:t>=CaSiO</a:t>
                      </a:r>
                      <a:r>
                        <a:rPr lang="en-US" sz="800" baseline="0" dirty="0"/>
                        <a:t>3</a:t>
                      </a:r>
                      <a:r>
                        <a:rPr lang="en-US" baseline="0" dirty="0"/>
                        <a:t>+CO</a:t>
                      </a:r>
                      <a:r>
                        <a:rPr lang="en-US" sz="800" baseline="0" dirty="0"/>
                        <a:t>2</a:t>
                      </a:r>
                      <a:endParaRPr lang="ru-RU" sz="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32031"/>
                  </a:ext>
                </a:extLst>
              </a:tr>
            </a:tbl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>
            <a:off x="8750808" y="2606040"/>
            <a:ext cx="0" cy="237744"/>
          </a:xfrm>
          <a:prstGeom prst="straightConnector1">
            <a:avLst/>
          </a:prstGeom>
          <a:ln>
            <a:solidFill>
              <a:schemeClr val="bg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9262872" y="6437376"/>
            <a:ext cx="9144" cy="256032"/>
          </a:xfrm>
          <a:prstGeom prst="straightConnector1">
            <a:avLst/>
          </a:prstGeom>
          <a:ln>
            <a:solidFill>
              <a:schemeClr val="bg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749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7.bmp">
            <a:extLst>
              <a:ext uri="{FF2B5EF4-FFF2-40B4-BE49-F238E27FC236}">
                <a16:creationId xmlns:a16="http://schemas.microsoft.com/office/drawing/2014/main" id="{9E3B90FE-E7C4-4801-82CA-7271EF887B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92696"/>
            <a:ext cx="9144000" cy="5665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F9B8A85-80F8-4631-922D-579C4E7F8F11}"/>
              </a:ext>
            </a:extLst>
          </p:cNvPr>
          <p:cNvSpPr txBox="1"/>
          <p:nvPr/>
        </p:nvSpPr>
        <p:spPr>
          <a:xfrm>
            <a:off x="1741965" y="536713"/>
            <a:ext cx="8187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АМФОТЕРНЫЕ ОКСИДЫ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682355D9-528B-469A-87E9-91B1FAF468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27350" y="260351"/>
            <a:ext cx="7283450" cy="792163"/>
          </a:xfrm>
        </p:spPr>
        <p:txBody>
          <a:bodyPr/>
          <a:lstStyle/>
          <a:p>
            <a:pPr eaLnBrk="1" hangingPunct="1"/>
            <a:r>
              <a:rPr lang="ru-RU" altLang="ru-RU" sz="3200" b="1">
                <a:solidFill>
                  <a:schemeClr val="bg1"/>
                </a:solidFill>
              </a:rPr>
              <a:t>Амфотерные оксиды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6843862-D3ED-41FD-ADDB-D5D66EF4AD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44826" y="1268413"/>
            <a:ext cx="10038522" cy="4857750"/>
          </a:xfrm>
        </p:spPr>
        <p:txBody>
          <a:bodyPr/>
          <a:lstStyle/>
          <a:p>
            <a:pPr eaLnBrk="1" hangingPunct="1"/>
            <a:r>
              <a:rPr lang="en-US" altLang="ru-RU" dirty="0">
                <a:solidFill>
                  <a:srgbClr val="003366"/>
                </a:solidFill>
              </a:rPr>
              <a:t>         </a:t>
            </a:r>
            <a:r>
              <a:rPr lang="ru-RU" altLang="ru-RU" b="1" dirty="0"/>
              <a:t>1) с кислотами как основные</a:t>
            </a:r>
          </a:p>
          <a:p>
            <a:pPr eaLnBrk="1" hangingPunct="1"/>
            <a:endParaRPr lang="ru-RU" altLang="ru-RU" b="1" dirty="0"/>
          </a:p>
          <a:p>
            <a:pPr eaLnBrk="1" hangingPunct="1">
              <a:buFontTx/>
              <a:buNone/>
            </a:pPr>
            <a:r>
              <a:rPr lang="en-US" altLang="ru-RU" b="1" dirty="0"/>
              <a:t>      </a:t>
            </a:r>
            <a:r>
              <a:rPr lang="en-US" altLang="ru-RU" sz="2800" b="1" dirty="0" err="1"/>
              <a:t>ZnO</a:t>
            </a:r>
            <a:r>
              <a:rPr lang="en-US" altLang="ru-RU" sz="2800" b="1" dirty="0"/>
              <a:t> + 2HCl = ZnCl</a:t>
            </a:r>
            <a:r>
              <a:rPr lang="en-US" altLang="ru-RU" b="1" dirty="0"/>
              <a:t>2</a:t>
            </a:r>
            <a:r>
              <a:rPr lang="en-US" altLang="ru-RU" sz="2800" b="1" dirty="0"/>
              <a:t> + H</a:t>
            </a:r>
            <a:r>
              <a:rPr lang="en-US" altLang="ru-RU" b="1" dirty="0"/>
              <a:t>2</a:t>
            </a:r>
            <a:r>
              <a:rPr lang="en-US" altLang="ru-RU" sz="2800" b="1" dirty="0"/>
              <a:t>O</a:t>
            </a:r>
            <a:endParaRPr lang="ru-RU" altLang="ru-RU" sz="2800" b="1" dirty="0"/>
          </a:p>
          <a:p>
            <a:pPr eaLnBrk="1" hangingPunct="1"/>
            <a:endParaRPr lang="ru-RU" altLang="ru-RU" sz="2800" b="1" dirty="0"/>
          </a:p>
          <a:p>
            <a:pPr eaLnBrk="1" hangingPunct="1"/>
            <a:r>
              <a:rPr lang="en-US" altLang="ru-RU" b="1" dirty="0"/>
              <a:t>     </a:t>
            </a:r>
            <a:r>
              <a:rPr lang="ru-RU" altLang="ru-RU" b="1" dirty="0"/>
              <a:t>2) с основаниями как кислотные</a:t>
            </a:r>
            <a:endParaRPr lang="en-US" altLang="ru-RU" b="1" dirty="0"/>
          </a:p>
          <a:p>
            <a:pPr eaLnBrk="1" hangingPunct="1"/>
            <a:endParaRPr lang="en-US" altLang="ru-RU" b="1" dirty="0"/>
          </a:p>
          <a:p>
            <a:pPr eaLnBrk="1" hangingPunct="1">
              <a:buFontTx/>
              <a:buNone/>
            </a:pPr>
            <a:r>
              <a:rPr lang="en-US" altLang="ru-RU" b="1" dirty="0"/>
              <a:t>            </a:t>
            </a:r>
            <a:r>
              <a:rPr lang="en-US" altLang="ru-RU" sz="2800" b="1" dirty="0" err="1"/>
              <a:t>ZnO</a:t>
            </a:r>
            <a:r>
              <a:rPr lang="en-US" altLang="ru-RU" sz="2800" b="1" dirty="0"/>
              <a:t> + 2NaOH = Na</a:t>
            </a:r>
            <a:r>
              <a:rPr lang="en-US" altLang="ru-RU" b="1" dirty="0"/>
              <a:t>2</a:t>
            </a:r>
            <a:r>
              <a:rPr lang="en-US" altLang="ru-RU" sz="2800" b="1" dirty="0"/>
              <a:t>ZnO + H</a:t>
            </a:r>
            <a:r>
              <a:rPr lang="en-US" altLang="ru-RU" b="1" dirty="0"/>
              <a:t>2</a:t>
            </a:r>
            <a:r>
              <a:rPr lang="en-US" altLang="ru-RU" sz="2800" b="1" dirty="0"/>
              <a:t>O</a:t>
            </a:r>
          </a:p>
          <a:p>
            <a:pPr eaLnBrk="1" hangingPunct="1">
              <a:buFontTx/>
              <a:buNone/>
            </a:pPr>
            <a:r>
              <a:rPr lang="en-US" altLang="ru-RU" sz="2800" b="1" dirty="0"/>
              <a:t>                                  </a:t>
            </a:r>
            <a:r>
              <a:rPr lang="ru-RU" altLang="ru-RU" sz="2800" b="1" dirty="0"/>
              <a:t>(</a:t>
            </a:r>
            <a:r>
              <a:rPr lang="ru-RU" altLang="ru-RU" sz="1800" b="1" dirty="0" err="1"/>
              <a:t>цинкат</a:t>
            </a:r>
            <a:r>
              <a:rPr lang="ru-RU" altLang="ru-RU" sz="1800" b="1" dirty="0"/>
              <a:t> натрия)</a:t>
            </a:r>
          </a:p>
          <a:p>
            <a:pPr eaLnBrk="1" hangingPunct="1">
              <a:buFontTx/>
              <a:buNone/>
            </a:pPr>
            <a:endParaRPr lang="ru-RU" altLang="ru-RU" sz="180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922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434" y="91440"/>
            <a:ext cx="9404723" cy="772578"/>
          </a:xfrm>
        </p:spPr>
        <p:txBody>
          <a:bodyPr/>
          <a:lstStyle/>
          <a:p>
            <a:r>
              <a:rPr lang="ru-RU" dirty="0"/>
              <a:t>Способы получения оксидов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224528" y="864018"/>
          <a:ext cx="2670048" cy="754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0048">
                  <a:extLst>
                    <a:ext uri="{9D8B030D-6E8A-4147-A177-3AD203B41FA5}">
                      <a16:colId xmlns:a16="http://schemas.microsoft.com/office/drawing/2014/main" val="3413912739"/>
                    </a:ext>
                  </a:extLst>
                </a:gridCol>
              </a:tblGrid>
              <a:tr h="75447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Общие способы</a:t>
                      </a:r>
                    </a:p>
                    <a:p>
                      <a:pPr algn="ctr"/>
                      <a:r>
                        <a:rPr lang="ru-RU" dirty="0"/>
                        <a:t>получение</a:t>
                      </a:r>
                      <a:r>
                        <a:rPr lang="ru-RU" baseline="0" dirty="0"/>
                        <a:t> оксидов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7955748"/>
                  </a:ext>
                </a:extLst>
              </a:tr>
            </a:tbl>
          </a:graphicData>
        </a:graphic>
      </p:graphicFrame>
      <p:sp>
        <p:nvSpPr>
          <p:cNvPr id="9" name="Стрелка углом вверх 8"/>
          <p:cNvSpPr/>
          <p:nvPr/>
        </p:nvSpPr>
        <p:spPr>
          <a:xfrm rot="10800000">
            <a:off x="2112264" y="1161288"/>
            <a:ext cx="2112264" cy="978408"/>
          </a:xfrm>
          <a:prstGeom prst="bentUpArrow">
            <a:avLst>
              <a:gd name="adj1" fmla="val 25000"/>
              <a:gd name="adj2" fmla="val 25000"/>
              <a:gd name="adj3" fmla="val 268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углом вверх 9"/>
          <p:cNvSpPr/>
          <p:nvPr/>
        </p:nvSpPr>
        <p:spPr>
          <a:xfrm flipV="1">
            <a:off x="6885432" y="1127760"/>
            <a:ext cx="2121408" cy="1011936"/>
          </a:xfrm>
          <a:prstGeom prst="bentUpArrow">
            <a:avLst>
              <a:gd name="adj1" fmla="val 25000"/>
              <a:gd name="adj2" fmla="val 25000"/>
              <a:gd name="adj3" fmla="val 312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60704" y="2139696"/>
          <a:ext cx="26243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4328">
                  <a:extLst>
                    <a:ext uri="{9D8B030D-6E8A-4147-A177-3AD203B41FA5}">
                      <a16:colId xmlns:a16="http://schemas.microsoft.com/office/drawing/2014/main" val="12941339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Горение веществ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8869071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254496" y="2139696"/>
          <a:ext cx="48188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18888">
                  <a:extLst>
                    <a:ext uri="{9D8B030D-6E8A-4147-A177-3AD203B41FA5}">
                      <a16:colId xmlns:a16="http://schemas.microsoft.com/office/drawing/2014/main" val="34638688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Разложение сложных веществ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13695"/>
                  </a:ext>
                </a:extLst>
              </a:tr>
            </a:tbl>
          </a:graphicData>
        </a:graphic>
      </p:graphicFrame>
      <p:sp>
        <p:nvSpPr>
          <p:cNvPr id="13" name="Стрелка вниз 12"/>
          <p:cNvSpPr/>
          <p:nvPr/>
        </p:nvSpPr>
        <p:spPr>
          <a:xfrm>
            <a:off x="1536192" y="2510536"/>
            <a:ext cx="210312" cy="6715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2866644" y="2510536"/>
            <a:ext cx="210312" cy="6715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6885432" y="2510536"/>
            <a:ext cx="210312" cy="6715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8686800" y="2510536"/>
            <a:ext cx="210312" cy="6715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10190988" y="2531364"/>
            <a:ext cx="210312" cy="6715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10197592" y="3874514"/>
            <a:ext cx="210312" cy="6715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8686800" y="3874514"/>
            <a:ext cx="210312" cy="6715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885432" y="3874514"/>
            <a:ext cx="210312" cy="6715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2866942" y="3784361"/>
            <a:ext cx="210312" cy="6715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1536192" y="3786214"/>
            <a:ext cx="210312" cy="6715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848345" y="3202940"/>
          <a:ext cx="1410223" cy="583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0223">
                  <a:extLst>
                    <a:ext uri="{9D8B030D-6E8A-4147-A177-3AD203B41FA5}">
                      <a16:colId xmlns:a16="http://schemas.microsoft.com/office/drawing/2014/main" val="1080681482"/>
                    </a:ext>
                  </a:extLst>
                </a:gridCol>
              </a:tblGrid>
              <a:tr h="583274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простых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881812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2441448" y="3210052"/>
          <a:ext cx="1243584" cy="576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3584">
                  <a:extLst>
                    <a:ext uri="{9D8B030D-6E8A-4147-A177-3AD203B41FA5}">
                      <a16:colId xmlns:a16="http://schemas.microsoft.com/office/drawing/2014/main" val="1336215567"/>
                    </a:ext>
                  </a:extLst>
                </a:gridCol>
              </a:tblGrid>
              <a:tr h="576162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сложных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8990123"/>
                  </a:ext>
                </a:extLst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848345" y="4455937"/>
          <a:ext cx="1410223" cy="787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0223">
                  <a:extLst>
                    <a:ext uri="{9D8B030D-6E8A-4147-A177-3AD203B41FA5}">
                      <a16:colId xmlns:a16="http://schemas.microsoft.com/office/drawing/2014/main" val="1886857052"/>
                    </a:ext>
                  </a:extLst>
                </a:gridCol>
              </a:tblGrid>
              <a:tr h="787042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4P+5O</a:t>
                      </a:r>
                      <a:r>
                        <a:rPr lang="en-US" sz="800" dirty="0"/>
                        <a:t>2</a:t>
                      </a:r>
                      <a:r>
                        <a:rPr lang="en-US" dirty="0"/>
                        <a:t>=</a:t>
                      </a:r>
                    </a:p>
                    <a:p>
                      <a:pPr algn="ctr"/>
                      <a:r>
                        <a:rPr lang="en-US" dirty="0"/>
                        <a:t>=</a:t>
                      </a:r>
                      <a:r>
                        <a:rPr lang="en-US" baseline="0" dirty="0"/>
                        <a:t> 2P</a:t>
                      </a:r>
                      <a:r>
                        <a:rPr lang="en-US" sz="800" baseline="0" dirty="0"/>
                        <a:t>2</a:t>
                      </a:r>
                      <a:r>
                        <a:rPr lang="en-US" baseline="0" dirty="0"/>
                        <a:t>O</a:t>
                      </a:r>
                      <a:r>
                        <a:rPr lang="en-US" sz="800" baseline="0" dirty="0"/>
                        <a:t>5</a:t>
                      </a:r>
                      <a:endParaRPr lang="ru-RU" sz="8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506073"/>
                  </a:ext>
                </a:extLst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2350008" y="4455937"/>
          <a:ext cx="1444752" cy="787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752">
                  <a:extLst>
                    <a:ext uri="{9D8B030D-6E8A-4147-A177-3AD203B41FA5}">
                      <a16:colId xmlns:a16="http://schemas.microsoft.com/office/drawing/2014/main" val="268696907"/>
                    </a:ext>
                  </a:extLst>
                </a:gridCol>
              </a:tblGrid>
              <a:tr h="787042">
                <a:tc>
                  <a:txBody>
                    <a:bodyPr/>
                    <a:lstStyle/>
                    <a:p>
                      <a:r>
                        <a:rPr lang="en-US" dirty="0"/>
                        <a:t>CH</a:t>
                      </a:r>
                      <a:r>
                        <a:rPr lang="en-US" sz="800" dirty="0"/>
                        <a:t>4</a:t>
                      </a:r>
                      <a:r>
                        <a:rPr lang="en-US" dirty="0"/>
                        <a:t>+2O</a:t>
                      </a:r>
                      <a:r>
                        <a:rPr lang="en-US" sz="800" dirty="0"/>
                        <a:t>2</a:t>
                      </a:r>
                      <a:r>
                        <a:rPr lang="en-US" dirty="0"/>
                        <a:t>=</a:t>
                      </a:r>
                    </a:p>
                    <a:p>
                      <a:r>
                        <a:rPr lang="en-US" dirty="0"/>
                        <a:t>=CO</a:t>
                      </a:r>
                      <a:r>
                        <a:rPr lang="en-US" sz="800" dirty="0"/>
                        <a:t>2</a:t>
                      </a:r>
                      <a:r>
                        <a:rPr lang="en-US" dirty="0"/>
                        <a:t>+2H</a:t>
                      </a:r>
                      <a:r>
                        <a:rPr lang="en-US" sz="800" dirty="0"/>
                        <a:t>2</a:t>
                      </a:r>
                      <a:r>
                        <a:rPr lang="en-US" dirty="0"/>
                        <a:t>O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091818"/>
                  </a:ext>
                </a:extLst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5797296" y="3202938"/>
          <a:ext cx="2130552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0552">
                  <a:extLst>
                    <a:ext uri="{9D8B030D-6E8A-4147-A177-3AD203B41FA5}">
                      <a16:colId xmlns:a16="http://schemas.microsoft.com/office/drawing/2014/main" val="3325435923"/>
                    </a:ext>
                  </a:extLst>
                </a:gridCol>
              </a:tblGrid>
              <a:tr h="581422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нерастворимых оснований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713659"/>
                  </a:ext>
                </a:extLst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8033004" y="3184650"/>
          <a:ext cx="1517904" cy="658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7904">
                  <a:extLst>
                    <a:ext uri="{9D8B030D-6E8A-4147-A177-3AD203B41FA5}">
                      <a16:colId xmlns:a16="http://schemas.microsoft.com/office/drawing/2014/main" val="1810044725"/>
                    </a:ext>
                  </a:extLst>
                </a:gridCol>
              </a:tblGrid>
              <a:tr h="658368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кислот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24731"/>
                  </a:ext>
                </a:extLst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9660636" y="3202937"/>
          <a:ext cx="1284224" cy="640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4224">
                  <a:extLst>
                    <a:ext uri="{9D8B030D-6E8A-4147-A177-3AD203B41FA5}">
                      <a16:colId xmlns:a16="http://schemas.microsoft.com/office/drawing/2014/main" val="1098956104"/>
                    </a:ext>
                  </a:extLst>
                </a:gridCol>
              </a:tblGrid>
              <a:tr h="640081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солей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9300178"/>
                  </a:ext>
                </a:extLst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6289040" y="4546090"/>
          <a:ext cx="1446784" cy="1013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6784">
                  <a:extLst>
                    <a:ext uri="{9D8B030D-6E8A-4147-A177-3AD203B41FA5}">
                      <a16:colId xmlns:a16="http://schemas.microsoft.com/office/drawing/2014/main" val="1897493682"/>
                    </a:ext>
                  </a:extLst>
                </a:gridCol>
              </a:tblGrid>
              <a:tr h="1013462">
                <a:tc>
                  <a:txBody>
                    <a:bodyPr/>
                    <a:lstStyle/>
                    <a:p>
                      <a:r>
                        <a:rPr lang="en-US" dirty="0"/>
                        <a:t>               t</a:t>
                      </a:r>
                      <a:endParaRPr lang="ru-RU" dirty="0"/>
                    </a:p>
                    <a:p>
                      <a:r>
                        <a:rPr lang="ru-RU" dirty="0"/>
                        <a:t>С</a:t>
                      </a:r>
                      <a:r>
                        <a:rPr lang="en-US" dirty="0"/>
                        <a:t>u(OH)</a:t>
                      </a:r>
                      <a:r>
                        <a:rPr lang="en-US" sz="800" dirty="0"/>
                        <a:t>2</a:t>
                      </a:r>
                      <a:r>
                        <a:rPr lang="en-US" dirty="0"/>
                        <a:t>=</a:t>
                      </a:r>
                    </a:p>
                    <a:p>
                      <a:r>
                        <a:rPr lang="en-US" dirty="0"/>
                        <a:t>=CuO+H</a:t>
                      </a:r>
                      <a:r>
                        <a:rPr lang="en-US" sz="800" dirty="0"/>
                        <a:t>2</a:t>
                      </a:r>
                      <a:r>
                        <a:rPr lang="en-US" dirty="0"/>
                        <a:t>O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231981"/>
                  </a:ext>
                </a:extLst>
              </a:tr>
            </a:tbl>
          </a:graphicData>
        </a:graphic>
      </p:graphicFrame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8152892" y="4546090"/>
          <a:ext cx="1394460" cy="1013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4460">
                  <a:extLst>
                    <a:ext uri="{9D8B030D-6E8A-4147-A177-3AD203B41FA5}">
                      <a16:colId xmlns:a16="http://schemas.microsoft.com/office/drawing/2014/main" val="3000280136"/>
                    </a:ext>
                  </a:extLst>
                </a:gridCol>
              </a:tblGrid>
              <a:tr h="1013462">
                <a:tc>
                  <a:txBody>
                    <a:bodyPr/>
                    <a:lstStyle/>
                    <a:p>
                      <a:r>
                        <a:rPr lang="en-US" dirty="0"/>
                        <a:t>            t</a:t>
                      </a:r>
                    </a:p>
                    <a:p>
                      <a:r>
                        <a:rPr lang="en-US" dirty="0"/>
                        <a:t>H</a:t>
                      </a:r>
                      <a:r>
                        <a:rPr lang="en-US" sz="800" dirty="0"/>
                        <a:t>2</a:t>
                      </a:r>
                      <a:r>
                        <a:rPr lang="en-US" dirty="0"/>
                        <a:t>SO</a:t>
                      </a:r>
                      <a:r>
                        <a:rPr lang="en-US" sz="800" dirty="0"/>
                        <a:t>4</a:t>
                      </a:r>
                      <a:r>
                        <a:rPr lang="en-US" dirty="0"/>
                        <a:t>=</a:t>
                      </a:r>
                    </a:p>
                    <a:p>
                      <a:r>
                        <a:rPr lang="en-US" dirty="0"/>
                        <a:t>=SO</a:t>
                      </a:r>
                      <a:r>
                        <a:rPr lang="en-US" sz="800" dirty="0"/>
                        <a:t>3</a:t>
                      </a:r>
                      <a:r>
                        <a:rPr lang="en-US" dirty="0"/>
                        <a:t>+H</a:t>
                      </a:r>
                      <a:r>
                        <a:rPr lang="en-US" sz="800" dirty="0"/>
                        <a:t>2</a:t>
                      </a:r>
                      <a:r>
                        <a:rPr lang="en-US" dirty="0"/>
                        <a:t>O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74290"/>
                  </a:ext>
                </a:extLst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9660636" y="4577586"/>
          <a:ext cx="1467612" cy="981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7612">
                  <a:extLst>
                    <a:ext uri="{9D8B030D-6E8A-4147-A177-3AD203B41FA5}">
                      <a16:colId xmlns:a16="http://schemas.microsoft.com/office/drawing/2014/main" val="4127179642"/>
                    </a:ext>
                  </a:extLst>
                </a:gridCol>
              </a:tblGrid>
              <a:tr h="981966">
                <a:tc>
                  <a:txBody>
                    <a:bodyPr/>
                    <a:lstStyle/>
                    <a:p>
                      <a:r>
                        <a:rPr lang="en-US" dirty="0"/>
                        <a:t>             t</a:t>
                      </a:r>
                    </a:p>
                    <a:p>
                      <a:r>
                        <a:rPr lang="en-US" dirty="0"/>
                        <a:t>CaCO</a:t>
                      </a:r>
                      <a:r>
                        <a:rPr lang="en-US" sz="800" dirty="0"/>
                        <a:t>3</a:t>
                      </a:r>
                      <a:r>
                        <a:rPr lang="en-US" dirty="0"/>
                        <a:t>=</a:t>
                      </a:r>
                    </a:p>
                    <a:p>
                      <a:r>
                        <a:rPr lang="en-US" dirty="0"/>
                        <a:t>=CaO+CO</a:t>
                      </a:r>
                      <a:r>
                        <a:rPr lang="en-US" sz="800" dirty="0"/>
                        <a:t>2</a:t>
                      </a:r>
                      <a:endParaRPr lang="ru-RU" sz="8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181361"/>
                  </a:ext>
                </a:extLst>
              </a:tr>
            </a:tbl>
          </a:graphicData>
        </a:graphic>
      </p:graphicFrame>
      <p:cxnSp>
        <p:nvCxnSpPr>
          <p:cNvPr id="35" name="Прямая со стрелкой 34"/>
          <p:cNvCxnSpPr/>
          <p:nvPr/>
        </p:nvCxnSpPr>
        <p:spPr>
          <a:xfrm flipV="1">
            <a:off x="11009376" y="5128679"/>
            <a:ext cx="0" cy="2286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07999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160</TotalTime>
  <Words>680</Words>
  <Application>Microsoft Office PowerPoint</Application>
  <PresentationFormat>Широкоэкранный</PresentationFormat>
  <Paragraphs>122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Ион</vt:lpstr>
      <vt:lpstr> Оксиды</vt:lpstr>
      <vt:lpstr>Что такое оксиды?</vt:lpstr>
      <vt:lpstr>Классификация оксидов</vt:lpstr>
      <vt:lpstr>НАПИШИТЕ ХИМИЧЕСКИЕ ФОРМУЛЫ ОКСИДОВ</vt:lpstr>
      <vt:lpstr>ФИЗИЧЕСКИЕ СВОЙСТВА ОКСИДОВ</vt:lpstr>
      <vt:lpstr>Химические свойства оксидов</vt:lpstr>
      <vt:lpstr>Презентация PowerPoint</vt:lpstr>
      <vt:lpstr>Амфотерные оксиды</vt:lpstr>
      <vt:lpstr>Способы получения оксидов</vt:lpstr>
      <vt:lpstr>Презентация PowerPoint</vt:lpstr>
      <vt:lpstr>Презентация PowerPoint</vt:lpstr>
      <vt:lpstr>Применение оксидов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теме: Оксиды</dc:title>
  <dc:creator>ANTON</dc:creator>
  <cp:lastModifiedBy>Ларина Ольга</cp:lastModifiedBy>
  <cp:revision>16</cp:revision>
  <dcterms:created xsi:type="dcterms:W3CDTF">2019-03-11T15:00:41Z</dcterms:created>
  <dcterms:modified xsi:type="dcterms:W3CDTF">2022-02-08T17:52:02Z</dcterms:modified>
</cp:coreProperties>
</file>