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99" r:id="rId2"/>
    <p:sldId id="300" r:id="rId3"/>
    <p:sldId id="269" r:id="rId4"/>
    <p:sldId id="261" r:id="rId5"/>
    <p:sldId id="273" r:id="rId6"/>
    <p:sldId id="301" r:id="rId7"/>
    <p:sldId id="302" r:id="rId8"/>
    <p:sldId id="271" r:id="rId9"/>
    <p:sldId id="270" r:id="rId10"/>
    <p:sldId id="303" r:id="rId11"/>
    <p:sldId id="304" r:id="rId12"/>
    <p:sldId id="305" r:id="rId13"/>
    <p:sldId id="285" r:id="rId14"/>
    <p:sldId id="296" r:id="rId15"/>
    <p:sldId id="297" r:id="rId16"/>
    <p:sldId id="284" r:id="rId17"/>
    <p:sldId id="306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07" r:id="rId26"/>
    <p:sldId id="292" r:id="rId27"/>
    <p:sldId id="315" r:id="rId28"/>
    <p:sldId id="316" r:id="rId29"/>
    <p:sldId id="266" r:id="rId30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9900"/>
    <a:srgbClr val="FFFF66"/>
    <a:srgbClr val="B2B2B2"/>
    <a:srgbClr val="FF6600"/>
    <a:srgbClr val="FF3300"/>
    <a:srgbClr val="B97FB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3" d="100"/>
          <a:sy n="73" d="100"/>
        </p:scale>
        <p:origin x="-264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tags" Target="tags/tag1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1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ct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1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ct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ct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ct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ct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222FB7F-DEB9-4748-8ADC-376A53B3F90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EA1210-5F5D-4C10-8FC7-C13B0D20A74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jpeg" /><Relationship Id="rId3" Type="http://schemas.openxmlformats.org/officeDocument/2006/relationships/image" Target="../media/image34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41.jpeg" /><Relationship Id="rId5" Type="http://schemas.openxmlformats.org/officeDocument/2006/relationships/image" Target="../media/image42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3.jpeg" /><Relationship Id="rId3" Type="http://schemas.openxmlformats.org/officeDocument/2006/relationships/image" Target="../media/image44.jpeg" /><Relationship Id="rId4" Type="http://schemas.openxmlformats.org/officeDocument/2006/relationships/image" Target="../media/image45.jpeg" /><Relationship Id="rId5" Type="http://schemas.openxmlformats.org/officeDocument/2006/relationships/image" Target="../media/image46.jpeg" /><Relationship Id="rId6" Type="http://schemas.openxmlformats.org/officeDocument/2006/relationships/image" Target="../media/image47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8.jpeg" /><Relationship Id="rId3" Type="http://schemas.openxmlformats.org/officeDocument/2006/relationships/image" Target="../media/image4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0.jpeg" /><Relationship Id="rId3" Type="http://schemas.openxmlformats.org/officeDocument/2006/relationships/image" Target="../media/image51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2.jpeg" /><Relationship Id="rId3" Type="http://schemas.openxmlformats.org/officeDocument/2006/relationships/image" Target="../media/image53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4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5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6.jpeg" /><Relationship Id="rId3" Type="http://schemas.openxmlformats.org/officeDocument/2006/relationships/image" Target="../media/image57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3187"/>
            <a:ext cx="9157184" cy="6871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98912"/>
            <a:ext cx="8496944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Развитие музыкально – творческих способностей у детей дошкольного возраста посредством элементарного музицирования.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663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комбинированного вида «Солнышко</a:t>
            </a:r>
            <a:r>
              <a:rPr lang="ru-RU" sz="240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38126" y="509296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</a:t>
            </a:r>
            <a:r>
              <a:rPr lang="ru-RU" sz="2000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20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категории:                                               Мезенцева Татьяна Сергеевна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6108632"/>
            <a:ext cx="1615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</a:p>
          <a:p>
            <a:pPr algn="ctr"/>
            <a:r>
              <a:rPr lang="ru-RU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185401424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3" name="Picture 3" descr="C:\Users\4\Desktop\РАБОТА\фото детский сад\2013-2014\дети с инструментами\IMG_6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068" y="1682724"/>
            <a:ext cx="5015299" cy="3761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4\Desktop\РАБОТА\фото детский сад\2013-2014\дети с инструментами\IMG_61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52120" y="376844"/>
            <a:ext cx="3268000" cy="6373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61171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1" name="Picture 3" descr="C:\Users\4\Desktop\РАБОТА\фото детский сад\фото для М.Г.В\DSC03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381000"/>
            <a:ext cx="7952432" cy="609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11951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4\Desktop\РАБОТА\документы на 2014-2015\конкурс педагог года\05-12-2014_16-29-59\DSCN59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181970" y="476672"/>
            <a:ext cx="4750069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07905" y="2708920"/>
            <a:ext cx="4998454" cy="374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12853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686577">
            <a:off x="105603" y="909500"/>
            <a:ext cx="7128792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20545309">
            <a:off x="906298" y="1074955"/>
            <a:ext cx="5625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развивающая среда</a:t>
            </a:r>
            <a:endParaRPr lang="ru-RU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2564904"/>
            <a:ext cx="6467930" cy="3638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388369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-702977" y="1765466"/>
            <a:ext cx="6013449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3607242" y="1657454"/>
            <a:ext cx="6394012" cy="3600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712526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-979243" y="1478923"/>
            <a:ext cx="6643819" cy="373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548680"/>
            <a:ext cx="4399930" cy="247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3717032"/>
            <a:ext cx="4255914" cy="239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63281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F:\arm99014504.650x6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764704"/>
            <a:ext cx="8568952" cy="5712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809820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4\Desktop\РАБОТА\фото детский сад\2014-2015\день матери 2014\DSCN37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8583" y="-29417"/>
            <a:ext cx="6174759" cy="3746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23166" y="2559575"/>
            <a:ext cx="6400800" cy="429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952320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1544498"/>
            <a:ext cx="4956175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07695" y="320561"/>
            <a:ext cx="3724275" cy="610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403936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4\Desktop\РАБОТА\фото детский сад\2013-2014\практикум январь 2014\DSCN0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476672"/>
            <a:ext cx="4885268" cy="3663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4\Desktop\РАБОТА\фото детский сад\2013-2014\практикум январь 2014\DSCN01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9912" y="2996952"/>
            <a:ext cx="4911642" cy="3683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43314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274" y="0"/>
            <a:ext cx="9149274" cy="686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274" y="1268760"/>
            <a:ext cx="8969761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800" b="1" smtClean="0">
                <a:solidFill>
                  <a:schemeClr val="bg1"/>
                </a:solidFill>
                <a:latin typeface="Segoe Print" panose="02000600000000000000" pitchFamily="2" charset="0"/>
              </a:rPr>
              <a:t>«Без </a:t>
            </a:r>
            <a:r>
              <a:rPr lang="ru-RU" sz="3800" b="1">
                <a:solidFill>
                  <a:schemeClr val="bg1"/>
                </a:solidFill>
                <a:latin typeface="Segoe Print" panose="02000600000000000000" pitchFamily="2" charset="0"/>
              </a:rPr>
              <a:t>творчества немыслимо познание</a:t>
            </a:r>
          </a:p>
          <a:p>
            <a:pPr algn="r"/>
            <a:r>
              <a:rPr lang="ru-RU" sz="3800" b="1">
                <a:solidFill>
                  <a:schemeClr val="bg1"/>
                </a:solidFill>
                <a:latin typeface="Segoe Print" panose="02000600000000000000" pitchFamily="2" charset="0"/>
              </a:rPr>
              <a:t> человеком своих сил, </a:t>
            </a:r>
          </a:p>
          <a:p>
            <a:pPr algn="r"/>
            <a:r>
              <a:rPr lang="ru-RU" sz="3800" b="1">
                <a:solidFill>
                  <a:schemeClr val="bg1"/>
                </a:solidFill>
                <a:latin typeface="Segoe Print" panose="02000600000000000000" pitchFamily="2" charset="0"/>
              </a:rPr>
              <a:t>способностей, </a:t>
            </a:r>
            <a:r>
              <a:rPr lang="ru-RU" sz="3800" b="1" smtClean="0">
                <a:solidFill>
                  <a:schemeClr val="bg1"/>
                </a:solidFill>
                <a:latin typeface="Segoe Print" panose="02000600000000000000" pitchFamily="2" charset="0"/>
              </a:rPr>
              <a:t>наклонностей</a:t>
            </a:r>
            <a:r>
              <a:rPr lang="ru-RU" sz="3800" b="1">
                <a:solidFill>
                  <a:schemeClr val="bg1"/>
                </a:solidFill>
                <a:latin typeface="Segoe Print" panose="02000600000000000000" pitchFamily="2" charset="0"/>
              </a:rPr>
              <a:t>… </a:t>
            </a:r>
            <a:r>
              <a:rPr lang="ru-RU" sz="3800" b="1" smtClean="0">
                <a:solidFill>
                  <a:schemeClr val="bg1"/>
                </a:solidFill>
                <a:latin typeface="Segoe Print" panose="02000600000000000000" pitchFamily="2" charset="0"/>
              </a:rPr>
              <a:t>»</a:t>
            </a:r>
          </a:p>
          <a:p>
            <a:pPr algn="r"/>
            <a:endParaRPr lang="ru-RU" sz="3800" b="1">
              <a:solidFill>
                <a:schemeClr val="bg1"/>
              </a:solidFill>
              <a:latin typeface="Segoe Print" panose="02000600000000000000" pitchFamily="2" charset="0"/>
            </a:endParaRPr>
          </a:p>
          <a:p>
            <a:pPr algn="r" defTabSz="204788">
              <a:tabLst>
                <a:tab pos="4384675"/>
              </a:tabLst>
            </a:pPr>
            <a:r>
              <a:rPr lang="ru-RU" sz="3800" b="1" smtClean="0">
                <a:solidFill>
                  <a:schemeClr val="bg1"/>
                </a:solidFill>
                <a:latin typeface="Segoe Print" panose="02000600000000000000" pitchFamily="2" charset="0"/>
              </a:rPr>
              <a:t>В</a:t>
            </a:r>
            <a:r>
              <a:rPr lang="ru-RU" sz="3800" b="1">
                <a:solidFill>
                  <a:schemeClr val="bg1"/>
                </a:solidFill>
                <a:latin typeface="Segoe Print" panose="02000600000000000000" pitchFamily="2" charset="0"/>
              </a:rPr>
              <a:t>. А. Сухомлинский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9438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C:\Users\4\Desktop\РАБОТА\фото детский сад\2013-2014\музыкальная среда в группах\IMG_6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664" y="1461176"/>
            <a:ext cx="2627784" cy="350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4\Desktop\РАБОТА\фото детский сад\2013-2014\музыкальная среда в группах\IMG_63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02455" y="723746"/>
            <a:ext cx="3360266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4\Desktop\РАБОТА\фото детский сад\2013-2014\музыкальная среда в группах\IMG_63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40645" y="1474985"/>
            <a:ext cx="2617427" cy="3489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4\Desktop\РАБОТА\фото детский сад\2013-2014\музыкальная среда в группах\IMG_63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51448" y="3659778"/>
            <a:ext cx="3479883" cy="2609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341965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C:\Users\4\Desktop\РАБОТА\фото детский сад\2013-2014\мастер класс с родителями\IMG_61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3086" y="985893"/>
            <a:ext cx="2952328" cy="2348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4\Desktop\РАБОТА\фото детский сад\2013-2014\мастер класс с родителями\IMG_61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9060" y="985893"/>
            <a:ext cx="3118767" cy="2339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4\Desktop\РАБОТА\фото детский сад\2013-2014\мастер класс с родителями\IMG_62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60515" y="1579328"/>
            <a:ext cx="2191605" cy="351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4\Desktop\РАБОТА\фото детский сад\2013-2014\мастер класс с родителями\IMG_62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3086" y="3573016"/>
            <a:ext cx="295232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4\Desktop\РАБОТА\фото детский сад\2013-2014\мастер класс с родителями\IMG_623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9059" y="3573017"/>
            <a:ext cx="3118767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354829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 descr="C:\Users\4\Desktop\РАБОТА\фото детский сад\2013-2014\гмо 20 марта2014\DSCN03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5156994" cy="3867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4\Desktop\РАБОТА\фото детский сад\2013-2014\гмо 20 марта2014\DSCN04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73551" y="2830814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037265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42574" y="2925763"/>
            <a:ext cx="5243513" cy="39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548680"/>
            <a:ext cx="4754563" cy="3571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039233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C:\Users\4\Desktop\РАБОТА\конкуры\юные таланты покачей 2014\Безымянный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609" y="0"/>
            <a:ext cx="5541422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31056" y="3645024"/>
            <a:ext cx="4102709" cy="307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5-конечная звезда 1"/>
          <p:cNvSpPr/>
          <p:nvPr/>
        </p:nvSpPr>
        <p:spPr>
          <a:xfrm rot="20770071">
            <a:off x="4868806" y="226995"/>
            <a:ext cx="3945047" cy="32403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 - при</a:t>
            </a:r>
            <a:endParaRPr lang="ru-RU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03753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9" name="Picture 3" descr="C:\Users\4\Desktop\РАБОТА\фото детский сад\2014-2015\Юные таланты 2015\20150402_1809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-17819"/>
            <a:ext cx="9167759" cy="687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5-конечная звезда 1"/>
          <p:cNvSpPr/>
          <p:nvPr/>
        </p:nvSpPr>
        <p:spPr>
          <a:xfrm rot="20640044">
            <a:off x="4555" y="861125"/>
            <a:ext cx="3270753" cy="23251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585975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4\Desktop\работка\фоточки\Юные таланты 2015\20150402_181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99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-конечная звезда 4"/>
          <p:cNvSpPr/>
          <p:nvPr/>
        </p:nvSpPr>
        <p:spPr>
          <a:xfrm>
            <a:off x="87562" y="-120458"/>
            <a:ext cx="3024336" cy="355345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32234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F:\таланты 2016\IMG_2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260648"/>
            <a:ext cx="7690112" cy="3454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F:\таланты 2016\IMG_25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6"/>
          <a:stretch>
            <a:fillRect/>
          </a:stretch>
        </p:blipFill>
        <p:spPr bwMode="auto">
          <a:xfrm>
            <a:off x="403026" y="3704374"/>
            <a:ext cx="8251196" cy="2892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381459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274" y="0"/>
            <a:ext cx="9149274" cy="686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274" y="1268760"/>
            <a:ext cx="8969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586462"/>
            <a:ext cx="72728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00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"Надо развивать творческое начало у всех, чтобы мир не оставался таким, какой он есть, а преображался. Преображался к лучшему."</a:t>
            </a:r>
            <a:br>
              <a:rPr lang="ru-RU" sz="2400" b="1">
                <a:solidFill>
                  <a:srgbClr val="000000"/>
                </a:solidFill>
                <a:latin typeface="Segoe Print" panose="02000600000000000000" pitchFamily="2" charset="0"/>
                <a:ea typeface="Calibri"/>
                <a:cs typeface="Times New Roman"/>
              </a:rPr>
            </a:br>
            <a:r>
              <a:rPr lang="ru-RU" sz="2400" b="1">
                <a:solidFill>
                  <a:srgbClr val="000000"/>
                </a:solidFill>
                <a:latin typeface="Segoe Print" panose="02000600000000000000" pitchFamily="2" charset="0"/>
                <a:ea typeface="Calibri"/>
                <a:cs typeface="Times New Roman"/>
              </a:rPr>
              <a:t>Джанни Родари</a:t>
            </a:r>
            <a:endParaRPr lang="ru-RU" b="1">
              <a:effectLst/>
              <a:latin typeface="Segoe Print" panose="02000600000000000000" pitchFamily="2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1376270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smtClean="0">
                <a:solidFill>
                  <a:schemeClr val="accent2"/>
                </a:solidFill>
              </a:rPr>
              <a:t>СПАСИБО ЗА ВНИМАНИЕ!</a:t>
            </a:r>
            <a:endParaRPr lang="ru-RU" sz="36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46995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6" name="Picture 4" descr="C:\Users\4\Desktop\работка\документы на 2014-2015\личное фото\фото\DSCN1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9952" y="3140068"/>
            <a:ext cx="4957243" cy="3717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4\Desktop\работка\документы на 2014-2015\личное фото\фото\DSCN12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02739"/>
            <a:ext cx="5400600" cy="4050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79137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Облако 3"/>
          <p:cNvSpPr/>
          <p:nvPr/>
        </p:nvSpPr>
        <p:spPr>
          <a:xfrm>
            <a:off x="6228184" y="3789040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C:\Users\4\Desktop\Новая папка\DSCN3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996" y="359005"/>
            <a:ext cx="5625124" cy="4638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4\Desktop\Новая папка\DSC053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22849" y="1988840"/>
            <a:ext cx="4870617" cy="4752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74180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1" name="Picture 3" descr="C:\Users\4\Desktop\Новая папка\DSCN3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95937" y="3501008"/>
            <a:ext cx="5106646" cy="3224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4\Desktop\DSCN37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35448"/>
            <a:ext cx="5065352" cy="3098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978000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F:\МАСЛ 2016\IMG_5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8968"/>
            <a:ext cx="5382952" cy="3636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МАСЛ 2016\IMG_54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35896" y="2959208"/>
            <a:ext cx="518457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65363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4\Desktop\РАБОТА\фото детский сад\2015-2016\калядки\DSCN2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404664"/>
            <a:ext cx="4415992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4\Desktop\РАБОТА\фото детский сад\2015-2016\калядки\DSCN24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3928" y="2708920"/>
            <a:ext cx="4862860" cy="3647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1056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4\Desktop\Новая папка\CAM06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6117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4\Desktop\Новая папка\DSCN35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47236" y="-3837"/>
            <a:ext cx="4376370" cy="343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4\Desktop\Новая папка\CAM066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-16118" y="3648273"/>
            <a:ext cx="4588117" cy="32097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4\Desktop\Новая папка\DSC_01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47236" y="3789040"/>
            <a:ext cx="4561371" cy="306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6013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708618"/>
            <a:ext cx="3867894" cy="5584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47406" y="1524771"/>
            <a:ext cx="508476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45532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Arial"/>
        <a:cs typeface="Arial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Verve</Template>
  <Company>*</Company>
  <PresentationFormat>On-screen Show (4:3)</PresentationFormat>
  <Paragraphs>16</Paragraphs>
  <Slides>29</Slides>
  <Notes>0</Notes>
  <TotalTime>772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baseType="lpstr" size="30">
      <vt:lpstr>Яркая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Психолого-педагогическое сопровождение Образовательная область «Музыка»</dc:title>
  <dc:creator>ADMIN</dc:creator>
  <cp:lastModifiedBy>Vitalqa Dychko</cp:lastModifiedBy>
  <cp:revision>62</cp:revision>
  <dcterms:created xsi:type="dcterms:W3CDTF">2014-04-20T08:03:36Z</dcterms:created>
  <dcterms:modified xsi:type="dcterms:W3CDTF">2022-02-08T15:10:23Z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3598202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