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8" r:id="rId3"/>
    <p:sldId id="299" r:id="rId4"/>
    <p:sldId id="261" r:id="rId5"/>
    <p:sldId id="279" r:id="rId6"/>
    <p:sldId id="263" r:id="rId7"/>
    <p:sldId id="296" r:id="rId8"/>
    <p:sldId id="300" r:id="rId9"/>
    <p:sldId id="293" r:id="rId10"/>
    <p:sldId id="297" r:id="rId11"/>
    <p:sldId id="301" r:id="rId12"/>
    <p:sldId id="302" r:id="rId13"/>
    <p:sldId id="260" r:id="rId14"/>
    <p:sldId id="262" r:id="rId15"/>
    <p:sldId id="303" r:id="rId16"/>
    <p:sldId id="29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046B-BA88-4215-A00A-D212D6D41A6B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B5A3-EAB6-4741-A64E-8058CD418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046B-BA88-4215-A00A-D212D6D41A6B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B5A3-EAB6-4741-A64E-8058CD418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046B-BA88-4215-A00A-D212D6D41A6B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B5A3-EAB6-4741-A64E-8058CD418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046B-BA88-4215-A00A-D212D6D41A6B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B5A3-EAB6-4741-A64E-8058CD418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046B-BA88-4215-A00A-D212D6D41A6B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B5A3-EAB6-4741-A64E-8058CD418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046B-BA88-4215-A00A-D212D6D41A6B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B5A3-EAB6-4741-A64E-8058CD418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046B-BA88-4215-A00A-D212D6D41A6B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B5A3-EAB6-4741-A64E-8058CD418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046B-BA88-4215-A00A-D212D6D41A6B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B5A3-EAB6-4741-A64E-8058CD418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046B-BA88-4215-A00A-D212D6D41A6B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B5A3-EAB6-4741-A64E-8058CD418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046B-BA88-4215-A00A-D212D6D41A6B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B5A3-EAB6-4741-A64E-8058CD418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046B-BA88-4215-A00A-D212D6D41A6B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B5A3-EAB6-4741-A64E-8058CD418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2046B-BA88-4215-A00A-D212D6D41A6B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FB5A3-EAB6-4741-A64E-8058CD418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10000">
    <p:plu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redcross-irkutsk.org/userfiles/image/2011-05-09_1916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0"/>
            <a:ext cx="5760640" cy="570280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771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8 мая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73786" y="5719559"/>
            <a:ext cx="30603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rgbClr val="FF0000"/>
                </a:solidFill>
              </a:rPr>
              <a:t>Подготовили: </a:t>
            </a:r>
            <a:r>
              <a:rPr lang="ru-RU" dirty="0" err="1" smtClean="0">
                <a:solidFill>
                  <a:srgbClr val="FF0000"/>
                </a:solidFill>
              </a:rPr>
              <a:t>Марук</a:t>
            </a:r>
            <a:r>
              <a:rPr lang="ru-RU" dirty="0" smtClean="0">
                <a:solidFill>
                  <a:srgbClr val="FF0000"/>
                </a:solidFill>
              </a:rPr>
              <a:t> М.И.</a:t>
            </a:r>
          </a:p>
          <a:p>
            <a:pPr algn="r"/>
            <a:r>
              <a:rPr lang="ru-RU" dirty="0" smtClean="0">
                <a:solidFill>
                  <a:srgbClr val="FF0000"/>
                </a:solidFill>
              </a:rPr>
              <a:t>Дудка-</a:t>
            </a:r>
            <a:r>
              <a:rPr lang="ru-RU" dirty="0" err="1" smtClean="0">
                <a:solidFill>
                  <a:srgbClr val="FF0000"/>
                </a:solidFill>
              </a:rPr>
              <a:t>Батовская</a:t>
            </a:r>
            <a:r>
              <a:rPr lang="ru-RU" dirty="0" smtClean="0">
                <a:solidFill>
                  <a:srgbClr val="FF0000"/>
                </a:solidFill>
              </a:rPr>
              <a:t> Н.В.</a:t>
            </a:r>
          </a:p>
          <a:p>
            <a:pPr algn="r"/>
            <a:r>
              <a:rPr lang="ru-RU" dirty="0" smtClean="0">
                <a:solidFill>
                  <a:srgbClr val="FF0000"/>
                </a:solidFill>
              </a:rPr>
              <a:t>Видное . 2021г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10000"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rrc-staging.alphamedexpert.ru/media/1052/friz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48" y="0"/>
            <a:ext cx="9144000" cy="1710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427704" y="1710791"/>
            <a:ext cx="43924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После Революции 1917 года гуманные традиции  продолжились.  В годы ВОВ Красный Крест   подготовил и направил на фронт медсестер, дружинниц и санитаров.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Они оказывали помощь раненым на полях сражений, работали в госпиталях, обслуживали санитарный транспорт, организовывали систему донорства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1266" name="Picture 2" descr="http://e-news.su/uploads/posts/2015-04/1428322971_163a4d185ea4f047a92f1ad1e5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14" y="3051589"/>
            <a:ext cx="2663788" cy="2673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 descr="http://rostov-redcross.ru/galery/image_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1885" y="2780928"/>
            <a:ext cx="2639278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0000"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2646"/>
            <a:ext cx="8352928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8855735"/>
      </p:ext>
    </p:extLst>
  </p:cSld>
  <p:clrMapOvr>
    <a:masterClrMapping/>
  </p:clrMapOvr>
  <p:transition spd="med" advClick="0" advTm="10000">
    <p:plu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88640"/>
            <a:ext cx="8448939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1633632"/>
      </p:ext>
    </p:extLst>
  </p:cSld>
  <p:clrMapOvr>
    <a:masterClrMapping/>
  </p:clrMapOvr>
  <p:transition spd="med" advClick="0" advTm="10000">
    <p:plus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860032" y="332656"/>
            <a:ext cx="398949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</a:rPr>
              <a:t>За свою плодотворную работу Международный комитет Красного Креста</a:t>
            </a:r>
          </a:p>
          <a:p>
            <a:pPr algn="ctr"/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</a:rPr>
              <a:t> был награжден</a:t>
            </a:r>
          </a:p>
          <a:p>
            <a:pPr algn="ctr"/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</a:rPr>
              <a:t> Нобелевской премией мира в 1917, 1944 и 1963 годах.  </a:t>
            </a:r>
            <a:endParaRPr lang="ru-RU" sz="2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" name="Picture 4" descr="http://images.aif.ru/006/141/bc6c66087fd7cc2fc4b2a3ef8b86e97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18" y="332656"/>
            <a:ext cx="4519162" cy="3929107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8270" y="3645024"/>
            <a:ext cx="4319898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Click="0" advTm="10000"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21907" y="276999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Э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мблема  организации с </a:t>
            </a:r>
            <a:r>
              <a:rPr lang="ru-RU" sz="2400" b="1" dirty="0" smtClean="0">
                <a:solidFill>
                  <a:srgbClr val="FF0000"/>
                </a:solidFill>
              </a:rPr>
              <a:t>1884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года - </a:t>
            </a:r>
            <a:r>
              <a:rPr lang="ru-RU" sz="2400" b="1" dirty="0">
                <a:solidFill>
                  <a:srgbClr val="FF0000"/>
                </a:solidFill>
              </a:rPr>
              <a:t>красный крест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на белом фоне 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представляет 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собой инверсию 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флага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Швейцарии, 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белого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креста на красном фоне.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19458" name="Picture 2" descr="Швейцарский флаг и Красный Крест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850" y="476672"/>
            <a:ext cx="4159057" cy="2160000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-276999"/>
            <a:ext cx="26285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6654" tIns="0" rIns="66654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5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1424" y="2759402"/>
            <a:ext cx="90125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Османская империя отказалась использовать эту эмблему во время русско-турецкой войны и заменила ее красным полумесяцем.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В </a:t>
            </a:r>
            <a:r>
              <a:rPr lang="ru-RU" sz="2400" b="1" dirty="0" smtClean="0">
                <a:solidFill>
                  <a:srgbClr val="FF0000"/>
                </a:solidFill>
              </a:rPr>
              <a:t>1929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году </a:t>
            </a:r>
            <a:r>
              <a:rPr lang="ru-RU" sz="2400" b="1" dirty="0" smtClean="0">
                <a:solidFill>
                  <a:srgbClr val="FF0000"/>
                </a:solidFill>
              </a:rPr>
              <a:t>красный полумесяц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был  признан второй эмблемой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41663" y="4494604"/>
            <a:ext cx="475252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В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2200" b="1" dirty="0" smtClean="0">
                <a:solidFill>
                  <a:srgbClr val="FF0000"/>
                </a:solidFill>
              </a:rPr>
              <a:t>2005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 году, по инициативе Израиля, наряду с красным крестом и красным полумесяцем, ввели  третью эмблему – 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</a:rPr>
              <a:t>красный кристалл </a:t>
            </a:r>
          </a:p>
          <a:p>
            <a:pPr algn="ctr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(красный ромб на белом фоне). </a:t>
            </a:r>
            <a:endParaRPr lang="ru-RU" sz="2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7410" name="Picture 2" descr="http://shkolazhizni.ru/img/content/i28/28474_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7638" y="4329062"/>
            <a:ext cx="4286250" cy="17526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352928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4512553"/>
      </p:ext>
    </p:extLst>
  </p:cSld>
  <p:clrMapOvr>
    <a:masterClrMapping/>
  </p:clrMapOvr>
  <p:transition spd="med" advClick="0" advTm="10000">
    <p:plu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873854"/>
            <a:ext cx="9144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 настоящее время международное движение Красного Креста объединяет более 400 миллионов человек из 175 стран мира. Оказывая  помощь населению, МККК работает практически во всех "горячих точках".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4" descr="http://lviv-redcross.at.ua/pict/67/102-agas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98058"/>
            <a:ext cx="3851920" cy="2781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http://ru.likar.info/pictures_ckfinder/images/07_ukraine_volunteers_20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9911" y="3978000"/>
            <a:ext cx="4294089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6" descr="http://sharij.net/wp-content/uploads/2017/08/krasnyiy-krest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78000"/>
            <a:ext cx="4750877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https://go4.imgsmail.ru/imgpreview?key=49cff8dec130084b&amp;mb=imgdb_preview_119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76405" y="57360"/>
            <a:ext cx="4300233" cy="195997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8864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3"/>
          <p:cNvSpPr txBox="1">
            <a:spLocks/>
          </p:cNvSpPr>
          <p:nvPr/>
        </p:nvSpPr>
        <p:spPr>
          <a:xfrm>
            <a:off x="323528" y="4581128"/>
            <a:ext cx="8640960" cy="2057400"/>
          </a:xfrm>
          <a:prstGeom prst="rect">
            <a:avLst/>
          </a:prstGeom>
        </p:spPr>
        <p:txBody>
          <a:bodyPr>
            <a:normAutofit fontScale="825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100" b="1" i="1" spc="50" dirty="0" smtClean="0">
                <a:ln w="11430"/>
                <a:cs typeface="Aharoni" panose="02010803020104030203" pitchFamily="2" charset="-79"/>
              </a:rPr>
              <a:t>Никто не может сделать все, </a:t>
            </a:r>
            <a:br>
              <a:rPr lang="ru-RU" sz="3100" b="1" i="1" spc="50" dirty="0" smtClean="0">
                <a:ln w="11430"/>
                <a:cs typeface="Aharoni" panose="02010803020104030203" pitchFamily="2" charset="-79"/>
              </a:rPr>
            </a:br>
            <a:r>
              <a:rPr lang="ru-RU" sz="3100" b="1" i="1" spc="50" dirty="0" smtClean="0">
                <a:ln w="11430"/>
                <a:cs typeface="Aharoni" panose="02010803020104030203" pitchFamily="2" charset="-79"/>
              </a:rPr>
              <a:t>но все же можно что-то сделать!</a:t>
            </a:r>
            <a:br>
              <a:rPr lang="ru-RU" sz="3100" b="1" i="1" spc="50" dirty="0" smtClean="0">
                <a:ln w="11430"/>
                <a:cs typeface="Aharoni" panose="02010803020104030203" pitchFamily="2" charset="-79"/>
              </a:rPr>
            </a:br>
            <a:r>
              <a:rPr lang="ru-RU" sz="3100" b="1" i="1" spc="50" dirty="0" smtClean="0">
                <a:ln w="11430"/>
                <a:cs typeface="Aharoni" panose="02010803020104030203" pitchFamily="2" charset="-79"/>
              </a:rPr>
              <a:t/>
            </a:r>
            <a:br>
              <a:rPr lang="ru-RU" sz="3100" b="1" i="1" spc="50" dirty="0" smtClean="0">
                <a:ln w="11430"/>
                <a:cs typeface="Aharoni" panose="02010803020104030203" pitchFamily="2" charset="-79"/>
              </a:rPr>
            </a:br>
            <a:r>
              <a:rPr lang="ru-RU" sz="2700" b="1" i="1" spc="50" dirty="0" smtClean="0">
                <a:ln w="11430"/>
                <a:cs typeface="Aharoni" panose="02010803020104030203" pitchFamily="2" charset="-79"/>
              </a:rPr>
              <a:t>15 МАЯ РОССИЙСКОМУ КРАСНОМУ КРЕСТУ ИСПОЛНЯЕТСЯ 154 ЛЕТ</a:t>
            </a:r>
            <a:r>
              <a:rPr lang="ru-RU" b="1" i="1" spc="50" dirty="0" smtClean="0">
                <a:ln w="11430"/>
                <a:cs typeface="Aharoni" panose="02010803020104030203" pitchFamily="2" charset="-79"/>
              </a:rPr>
              <a:t/>
            </a:r>
            <a:br>
              <a:rPr lang="ru-RU" b="1" i="1" spc="50" dirty="0" smtClean="0">
                <a:ln w="11430"/>
                <a:cs typeface="Aharoni" panose="02010803020104030203" pitchFamily="2" charset="-79"/>
              </a:rPr>
            </a:br>
            <a:endParaRPr lang="ru-RU" b="1" i="1" spc="50" dirty="0">
              <a:ln w="1143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645683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10000"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537952"/>
            <a:ext cx="8064896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7274957"/>
      </p:ext>
    </p:extLst>
  </p:cSld>
  <p:clrMapOvr>
    <a:masterClrMapping/>
  </p:clrMapOvr>
  <p:transition spd="med" advClick="0" advTm="10000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izhig.ru/notes-the-collector/image/medal-anri-dunana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26775"/>
            <a:ext cx="1497871" cy="3600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58478" y="3705186"/>
            <a:ext cx="45365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Международный день Красного Креста  отмечается в день рождения швейцарского гуманиста, основателя Красного креста и первого лауреата Нобелевской премии мира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Анри </a:t>
            </a:r>
            <a:r>
              <a:rPr lang="ru-RU" sz="2400" b="1" dirty="0" err="1" smtClean="0">
                <a:solidFill>
                  <a:srgbClr val="FF0000"/>
                </a:solidFill>
              </a:rPr>
              <a:t>Дюнана</a:t>
            </a:r>
            <a:r>
              <a:rPr lang="ru-RU" sz="2400" b="1" dirty="0" smtClean="0">
                <a:solidFill>
                  <a:srgbClr val="FF0000"/>
                </a:solidFill>
              </a:rPr>
              <a:t>,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родившегося  8 мая в 1828 года. 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10" descr="http://zd-yar.ru/wp-content/uploads/2017/04/%D0%90%D0%BD%D1%80%D0%B8-%D0%94%D1%8E%D0%BD%D0%B0%D0%BD-399x4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9403" y="548680"/>
            <a:ext cx="3890250" cy="468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2" name="Picture 2" descr="http://i12.pixs.ru/storage/7/7/6/shkolazhiz_4345078_2611377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2125" y="262377"/>
            <a:ext cx="2671625" cy="1800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85512" y="548680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История Международного Красного креста началась 24 июня 1859 года. Толчком к созданию такой организации послужили впечатления молодого швейцарца </a:t>
            </a:r>
            <a:r>
              <a:rPr lang="ru-RU" sz="2400" b="1" dirty="0" smtClean="0">
                <a:solidFill>
                  <a:srgbClr val="FF0000"/>
                </a:solidFill>
              </a:rPr>
              <a:t>Анри </a:t>
            </a:r>
            <a:r>
              <a:rPr lang="ru-RU" sz="2400" b="1" dirty="0" err="1" smtClean="0">
                <a:solidFill>
                  <a:srgbClr val="FF0000"/>
                </a:solidFill>
              </a:rPr>
              <a:t>Дюнана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, который оказался в числе очевидцев  жестокой битвы при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</a:rPr>
              <a:t>Сольферино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в Италии. 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5842" name="Picture 2" descr="https://buzina.org/images/stories/buzinastories/dvahitrihnapoleona/image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36912"/>
            <a:ext cx="7857159" cy="3960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520000"/>
            <a:ext cx="41399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Дюнан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 организовал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общество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по оказанию медицинской помощи и моральной поддержки людям, пострадавшим при военных действиях.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 И уже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22 августа 1864 года  делегаты из 12  стран подписали в Женеве договор, известный как </a:t>
            </a:r>
          </a:p>
          <a:p>
            <a:pPr algn="ctr" fontAlgn="t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</a:rPr>
              <a:t>Женевская конвенция.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8436" name="Picture 4" descr="http://bibliard.ru/linkpics/2015/765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88145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0" name="Picture 8" descr="Женевская конвенц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7131" y="2276872"/>
            <a:ext cx="5232880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Оригинал Первой Женевской конвекции, 18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1238" y="0"/>
            <a:ext cx="2482762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0000"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1 Женевская конвенц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692696"/>
            <a:ext cx="5023254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://copypast.ru/uploads/posts/1363768109_p_600_448_c3dbe60af2904e35ae58ee0660217ff3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8707"/>
            <a:ext cx="3707904" cy="4965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5313402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Главная цель Международного движения Красного Креста и Красного Полумесяца — оказание помощи всем страждущим. 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Click="0" advTm="10000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96652"/>
            <a:ext cx="8352928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3049323"/>
      </p:ext>
    </p:extLst>
  </p:cSld>
  <p:clrMapOvr>
    <a:masterClrMapping/>
  </p:clrMapOvr>
  <p:transition spd="med" advClick="0" advTm="10000">
    <p:plu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716" y="73148"/>
            <a:ext cx="4774308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В России у истоков Российского 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Красного Креста 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стояли -  знаменитый русский хирург 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Н.И. Пирогов и  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сестры милосердия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</a:rPr>
              <a:t>Крестовоздвиженской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общины. 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Российское 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общество </a:t>
            </a:r>
          </a:p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Красного Креста </a:t>
            </a:r>
          </a:p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было учреждено</a:t>
            </a:r>
          </a:p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 Императором Александром II  </a:t>
            </a:r>
          </a:p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 в мае 1867 года. 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0964" name="Picture 4" descr="http://doklad-na-temu.ru/wp-content/uploads/2013/04/pirogo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620687"/>
            <a:ext cx="3851888" cy="2020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68" name="Picture 8" descr="Даша Севастопольская - сестра милосердия, героиня обороны Севастопол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167220"/>
            <a:ext cx="4572000" cy="3024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0000"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</TotalTime>
  <Words>312</Words>
  <Application>Microsoft Office PowerPoint</Application>
  <PresentationFormat>Экран (4:3)</PresentationFormat>
  <Paragraphs>38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Виталий</cp:lastModifiedBy>
  <cp:revision>42</cp:revision>
  <dcterms:created xsi:type="dcterms:W3CDTF">2018-03-31T15:37:37Z</dcterms:created>
  <dcterms:modified xsi:type="dcterms:W3CDTF">2022-02-08T12:29:14Z</dcterms:modified>
</cp:coreProperties>
</file>