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75" r:id="rId2"/>
    <p:sldId id="277" r:id="rId3"/>
    <p:sldId id="266" r:id="rId4"/>
    <p:sldId id="257" r:id="rId5"/>
    <p:sldId id="265" r:id="rId6"/>
    <p:sldId id="273" r:id="rId7"/>
    <p:sldId id="268" r:id="rId8"/>
    <p:sldId id="269" r:id="rId9"/>
    <p:sldId id="270" r:id="rId10"/>
    <p:sldId id="274" r:id="rId11"/>
    <p:sldId id="276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244F46C-E0F4-452F-B753-9E26C9CA4A42}">
          <p14:sldIdLst>
            <p14:sldId id="275"/>
            <p14:sldId id="277"/>
            <p14:sldId id="266"/>
            <p14:sldId id="257"/>
            <p14:sldId id="265"/>
            <p14:sldId id="273"/>
            <p14:sldId id="268"/>
            <p14:sldId id="269"/>
            <p14:sldId id="270"/>
            <p14:sldId id="274"/>
            <p14:sldId id="276"/>
            <p14:sldId id="278"/>
          </p14:sldIdLst>
        </p14:section>
        <p14:section name="Раздел без заголовка" id="{17ECC730-3571-4D0B-A302-B7732C69E71B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62D17-292C-46BC-B5F0-0AB56F8C146B}" type="doc">
      <dgm:prSet loTypeId="urn:microsoft.com/office/officeart/2005/8/layout/radial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B81FD5-AF88-4A88-8BFF-643EFEB79F4C}">
      <dgm:prSet phldrT="[Текст]"/>
      <dgm:spPr/>
      <dgm:t>
        <a:bodyPr/>
        <a:lstStyle/>
        <a:p>
          <a:r>
            <a:rPr lang="ru-RU" dirty="0" smtClean="0"/>
            <a:t>Цели</a:t>
          </a:r>
          <a:endParaRPr lang="ru-RU" dirty="0"/>
        </a:p>
      </dgm:t>
    </dgm:pt>
    <dgm:pt modelId="{40597E9E-0B1F-45BA-934E-7A8A81C748AB}" type="parTrans" cxnId="{E69D90CD-619E-46DF-B3B2-CCF3AC089972}">
      <dgm:prSet/>
      <dgm:spPr/>
      <dgm:t>
        <a:bodyPr/>
        <a:lstStyle/>
        <a:p>
          <a:endParaRPr lang="ru-RU"/>
        </a:p>
      </dgm:t>
    </dgm:pt>
    <dgm:pt modelId="{B516A891-6677-45A8-99E0-945139B2C5AD}" type="sibTrans" cxnId="{E69D90CD-619E-46DF-B3B2-CCF3AC089972}">
      <dgm:prSet/>
      <dgm:spPr/>
      <dgm:t>
        <a:bodyPr/>
        <a:lstStyle/>
        <a:p>
          <a:endParaRPr lang="ru-RU"/>
        </a:p>
      </dgm:t>
    </dgm:pt>
    <dgm:pt modelId="{355B348D-DFC9-4BA7-800E-8F73D092E3CD}">
      <dgm:prSet phldrT="[Текст]"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закрепление в памяти материала, разобранного в классе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DC79406-41E4-4365-912F-88E2A22D0A35}" type="parTrans" cxnId="{1A232053-A67C-4F16-870E-BD91AFC39522}">
      <dgm:prSet/>
      <dgm:spPr/>
      <dgm:t>
        <a:bodyPr/>
        <a:lstStyle/>
        <a:p>
          <a:endParaRPr lang="ru-RU"/>
        </a:p>
      </dgm:t>
    </dgm:pt>
    <dgm:pt modelId="{F42D832C-B64D-428B-9424-99FB2CD1D3A0}" type="sibTrans" cxnId="{1A232053-A67C-4F16-870E-BD91AFC39522}">
      <dgm:prSet/>
      <dgm:spPr/>
      <dgm:t>
        <a:bodyPr/>
        <a:lstStyle/>
        <a:p>
          <a:endParaRPr lang="ru-RU"/>
        </a:p>
      </dgm:t>
    </dgm:pt>
    <dgm:pt modelId="{611105A6-4F30-4B33-A01D-BC3946E44BB8}">
      <dgm:prSet phldrT="[Текст]"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закрепление и расширение навыков и умений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52E90C7-91D5-430B-83D9-6AE9CEF98B6E}" type="parTrans" cxnId="{43551AF8-6335-49CE-9465-6A8AEB585ABC}">
      <dgm:prSet/>
      <dgm:spPr/>
      <dgm:t>
        <a:bodyPr/>
        <a:lstStyle/>
        <a:p>
          <a:endParaRPr lang="ru-RU"/>
        </a:p>
      </dgm:t>
    </dgm:pt>
    <dgm:pt modelId="{B75F8606-B8CA-4655-8A3E-7DE7369BD540}" type="sibTrans" cxnId="{43551AF8-6335-49CE-9465-6A8AEB585ABC}">
      <dgm:prSet/>
      <dgm:spPr/>
      <dgm:t>
        <a:bodyPr/>
        <a:lstStyle/>
        <a:p>
          <a:endParaRPr lang="ru-RU"/>
        </a:p>
      </dgm:t>
    </dgm:pt>
    <dgm:pt modelId="{1A3D81FF-133A-4FAB-BED7-4E978136B4DA}">
      <dgm:prSet phldrT="[Текст]"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повторение ранее пройденного материала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2B2952F-7B07-4B23-BE02-3747C3F7ACF2}" type="parTrans" cxnId="{4A189FD1-911E-4ED6-9035-E4035B9C7CF0}">
      <dgm:prSet/>
      <dgm:spPr/>
      <dgm:t>
        <a:bodyPr/>
        <a:lstStyle/>
        <a:p>
          <a:endParaRPr lang="ru-RU"/>
        </a:p>
      </dgm:t>
    </dgm:pt>
    <dgm:pt modelId="{45D233C0-51A7-4FF9-BA5F-6C357CE59CAE}" type="sibTrans" cxnId="{4A189FD1-911E-4ED6-9035-E4035B9C7CF0}">
      <dgm:prSet/>
      <dgm:spPr/>
      <dgm:t>
        <a:bodyPr/>
        <a:lstStyle/>
        <a:p>
          <a:endParaRPr lang="ru-RU"/>
        </a:p>
      </dgm:t>
    </dgm:pt>
    <dgm:pt modelId="{296F8B8B-D61A-4FE6-9A94-0D9B146A0A83}" type="pres">
      <dgm:prSet presAssocID="{79462D17-292C-46BC-B5F0-0AB56F8C146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7B215E-FB8F-4F96-8701-3FBB47891433}" type="pres">
      <dgm:prSet presAssocID="{68B81FD5-AF88-4A88-8BFF-643EFEB79F4C}" presName="centerShape" presStyleLbl="node0" presStyleIdx="0" presStyleCnt="1"/>
      <dgm:spPr/>
      <dgm:t>
        <a:bodyPr/>
        <a:lstStyle/>
        <a:p>
          <a:endParaRPr lang="ru-RU"/>
        </a:p>
      </dgm:t>
    </dgm:pt>
    <dgm:pt modelId="{A83A7771-36C1-4BE9-8A98-4594F644DD45}" type="pres">
      <dgm:prSet presAssocID="{355B348D-DFC9-4BA7-800E-8F73D092E3CD}" presName="node" presStyleLbl="node1" presStyleIdx="0" presStyleCnt="3" custScaleX="124715" custScaleY="101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699A9-48A2-49D2-962A-DFAB460B9444}" type="pres">
      <dgm:prSet presAssocID="{355B348D-DFC9-4BA7-800E-8F73D092E3CD}" presName="dummy" presStyleCnt="0"/>
      <dgm:spPr/>
    </dgm:pt>
    <dgm:pt modelId="{3CAB09BF-C663-4B3D-8508-5123CCF16EB9}" type="pres">
      <dgm:prSet presAssocID="{F42D832C-B64D-428B-9424-99FB2CD1D3A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A0BD313-ADE7-4125-BFC9-1B9E63E16401}" type="pres">
      <dgm:prSet presAssocID="{611105A6-4F30-4B33-A01D-BC3946E44BB8}" presName="node" presStyleLbl="node1" presStyleIdx="1" presStyleCnt="3" custScaleX="117804" custScaleY="103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A5099-4815-4887-B4C3-6AFB47DA3F34}" type="pres">
      <dgm:prSet presAssocID="{611105A6-4F30-4B33-A01D-BC3946E44BB8}" presName="dummy" presStyleCnt="0"/>
      <dgm:spPr/>
    </dgm:pt>
    <dgm:pt modelId="{85287326-0722-4001-A321-067E6BE4F43A}" type="pres">
      <dgm:prSet presAssocID="{B75F8606-B8CA-4655-8A3E-7DE7369BD540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C32FC65-9DC2-4D5C-849B-7ED5997065E1}" type="pres">
      <dgm:prSet presAssocID="{1A3D81FF-133A-4FAB-BED7-4E978136B4DA}" presName="node" presStyleLbl="node1" presStyleIdx="2" presStyleCnt="3" custScaleX="114492" custScaleY="103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3C47F-FFA9-4D0D-BD49-60325408EB0D}" type="pres">
      <dgm:prSet presAssocID="{1A3D81FF-133A-4FAB-BED7-4E978136B4DA}" presName="dummy" presStyleCnt="0"/>
      <dgm:spPr/>
    </dgm:pt>
    <dgm:pt modelId="{8A4900EA-658F-439B-9E46-728CD232E943}" type="pres">
      <dgm:prSet presAssocID="{45D233C0-51A7-4FF9-BA5F-6C357CE59CAE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3551AF8-6335-49CE-9465-6A8AEB585ABC}" srcId="{68B81FD5-AF88-4A88-8BFF-643EFEB79F4C}" destId="{611105A6-4F30-4B33-A01D-BC3946E44BB8}" srcOrd="1" destOrd="0" parTransId="{152E90C7-91D5-430B-83D9-6AE9CEF98B6E}" sibTransId="{B75F8606-B8CA-4655-8A3E-7DE7369BD540}"/>
    <dgm:cxn modelId="{EDDE431A-0E96-4349-9C52-DCF8F1A09AF4}" type="presOf" srcId="{611105A6-4F30-4B33-A01D-BC3946E44BB8}" destId="{BA0BD313-ADE7-4125-BFC9-1B9E63E16401}" srcOrd="0" destOrd="0" presId="urn:microsoft.com/office/officeart/2005/8/layout/radial6"/>
    <dgm:cxn modelId="{5ED87DCA-EBA0-4ADC-A66C-92E3B33BBECE}" type="presOf" srcId="{68B81FD5-AF88-4A88-8BFF-643EFEB79F4C}" destId="{CC7B215E-FB8F-4F96-8701-3FBB47891433}" srcOrd="0" destOrd="0" presId="urn:microsoft.com/office/officeart/2005/8/layout/radial6"/>
    <dgm:cxn modelId="{2C887541-0285-4A9B-B3E6-B0CF6734F68D}" type="presOf" srcId="{1A3D81FF-133A-4FAB-BED7-4E978136B4DA}" destId="{8C32FC65-9DC2-4D5C-849B-7ED5997065E1}" srcOrd="0" destOrd="0" presId="urn:microsoft.com/office/officeart/2005/8/layout/radial6"/>
    <dgm:cxn modelId="{DB0DD4D6-108A-4AD4-BACC-DCDDE5E739E8}" type="presOf" srcId="{79462D17-292C-46BC-B5F0-0AB56F8C146B}" destId="{296F8B8B-D61A-4FE6-9A94-0D9B146A0A83}" srcOrd="0" destOrd="0" presId="urn:microsoft.com/office/officeart/2005/8/layout/radial6"/>
    <dgm:cxn modelId="{F887D8E5-0ABB-4878-9FFE-E114D4849958}" type="presOf" srcId="{B75F8606-B8CA-4655-8A3E-7DE7369BD540}" destId="{85287326-0722-4001-A321-067E6BE4F43A}" srcOrd="0" destOrd="0" presId="urn:microsoft.com/office/officeart/2005/8/layout/radial6"/>
    <dgm:cxn modelId="{0850C1CE-B04B-4F62-A3A1-23D32D96FD85}" type="presOf" srcId="{F42D832C-B64D-428B-9424-99FB2CD1D3A0}" destId="{3CAB09BF-C663-4B3D-8508-5123CCF16EB9}" srcOrd="0" destOrd="0" presId="urn:microsoft.com/office/officeart/2005/8/layout/radial6"/>
    <dgm:cxn modelId="{E97F10DA-F060-4FCD-925F-AD1C33679EF6}" type="presOf" srcId="{355B348D-DFC9-4BA7-800E-8F73D092E3CD}" destId="{A83A7771-36C1-4BE9-8A98-4594F644DD45}" srcOrd="0" destOrd="0" presId="urn:microsoft.com/office/officeart/2005/8/layout/radial6"/>
    <dgm:cxn modelId="{5CDD3903-4013-4CF8-BE2E-A646CD3A964A}" type="presOf" srcId="{45D233C0-51A7-4FF9-BA5F-6C357CE59CAE}" destId="{8A4900EA-658F-439B-9E46-728CD232E943}" srcOrd="0" destOrd="0" presId="urn:microsoft.com/office/officeart/2005/8/layout/radial6"/>
    <dgm:cxn modelId="{1A232053-A67C-4F16-870E-BD91AFC39522}" srcId="{68B81FD5-AF88-4A88-8BFF-643EFEB79F4C}" destId="{355B348D-DFC9-4BA7-800E-8F73D092E3CD}" srcOrd="0" destOrd="0" parTransId="{CDC79406-41E4-4365-912F-88E2A22D0A35}" sibTransId="{F42D832C-B64D-428B-9424-99FB2CD1D3A0}"/>
    <dgm:cxn modelId="{E69D90CD-619E-46DF-B3B2-CCF3AC089972}" srcId="{79462D17-292C-46BC-B5F0-0AB56F8C146B}" destId="{68B81FD5-AF88-4A88-8BFF-643EFEB79F4C}" srcOrd="0" destOrd="0" parTransId="{40597E9E-0B1F-45BA-934E-7A8A81C748AB}" sibTransId="{B516A891-6677-45A8-99E0-945139B2C5AD}"/>
    <dgm:cxn modelId="{4A189FD1-911E-4ED6-9035-E4035B9C7CF0}" srcId="{68B81FD5-AF88-4A88-8BFF-643EFEB79F4C}" destId="{1A3D81FF-133A-4FAB-BED7-4E978136B4DA}" srcOrd="2" destOrd="0" parTransId="{E2B2952F-7B07-4B23-BE02-3747C3F7ACF2}" sibTransId="{45D233C0-51A7-4FF9-BA5F-6C357CE59CAE}"/>
    <dgm:cxn modelId="{04073C3C-6F26-467B-B3ED-86173F2B05FA}" type="presParOf" srcId="{296F8B8B-D61A-4FE6-9A94-0D9B146A0A83}" destId="{CC7B215E-FB8F-4F96-8701-3FBB47891433}" srcOrd="0" destOrd="0" presId="urn:microsoft.com/office/officeart/2005/8/layout/radial6"/>
    <dgm:cxn modelId="{D5117DC5-83E0-43AE-B1EC-177FDDBD3E31}" type="presParOf" srcId="{296F8B8B-D61A-4FE6-9A94-0D9B146A0A83}" destId="{A83A7771-36C1-4BE9-8A98-4594F644DD45}" srcOrd="1" destOrd="0" presId="urn:microsoft.com/office/officeart/2005/8/layout/radial6"/>
    <dgm:cxn modelId="{340E6730-0442-4A94-8E64-51B9D34A7C5B}" type="presParOf" srcId="{296F8B8B-D61A-4FE6-9A94-0D9B146A0A83}" destId="{55C699A9-48A2-49D2-962A-DFAB460B9444}" srcOrd="2" destOrd="0" presId="urn:microsoft.com/office/officeart/2005/8/layout/radial6"/>
    <dgm:cxn modelId="{1E095E45-9B45-4606-BCC9-74B68117A42B}" type="presParOf" srcId="{296F8B8B-D61A-4FE6-9A94-0D9B146A0A83}" destId="{3CAB09BF-C663-4B3D-8508-5123CCF16EB9}" srcOrd="3" destOrd="0" presId="urn:microsoft.com/office/officeart/2005/8/layout/radial6"/>
    <dgm:cxn modelId="{B46F201E-D2DF-4785-BB64-A2807178D67B}" type="presParOf" srcId="{296F8B8B-D61A-4FE6-9A94-0D9B146A0A83}" destId="{BA0BD313-ADE7-4125-BFC9-1B9E63E16401}" srcOrd="4" destOrd="0" presId="urn:microsoft.com/office/officeart/2005/8/layout/radial6"/>
    <dgm:cxn modelId="{895DC0A6-DADD-4FD0-8793-364694497617}" type="presParOf" srcId="{296F8B8B-D61A-4FE6-9A94-0D9B146A0A83}" destId="{46FA5099-4815-4887-B4C3-6AFB47DA3F34}" srcOrd="5" destOrd="0" presId="urn:microsoft.com/office/officeart/2005/8/layout/radial6"/>
    <dgm:cxn modelId="{C3749607-7FEA-4BA4-B221-13E1667FD9C6}" type="presParOf" srcId="{296F8B8B-D61A-4FE6-9A94-0D9B146A0A83}" destId="{85287326-0722-4001-A321-067E6BE4F43A}" srcOrd="6" destOrd="0" presId="urn:microsoft.com/office/officeart/2005/8/layout/radial6"/>
    <dgm:cxn modelId="{59FA9BBD-5503-4DA8-A7FB-B0AB21A8CAF2}" type="presParOf" srcId="{296F8B8B-D61A-4FE6-9A94-0D9B146A0A83}" destId="{8C32FC65-9DC2-4D5C-849B-7ED5997065E1}" srcOrd="7" destOrd="0" presId="urn:microsoft.com/office/officeart/2005/8/layout/radial6"/>
    <dgm:cxn modelId="{7B9AE2DB-3AC5-42AE-9D0A-BAA7FBC70783}" type="presParOf" srcId="{296F8B8B-D61A-4FE6-9A94-0D9B146A0A83}" destId="{AAD3C47F-FFA9-4D0D-BD49-60325408EB0D}" srcOrd="8" destOrd="0" presId="urn:microsoft.com/office/officeart/2005/8/layout/radial6"/>
    <dgm:cxn modelId="{92B10A53-46D9-4400-880E-36445771EE72}" type="presParOf" srcId="{296F8B8B-D61A-4FE6-9A94-0D9B146A0A83}" destId="{8A4900EA-658F-439B-9E46-728CD232E943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900EA-658F-439B-9E46-728CD232E943}">
      <dsp:nvSpPr>
        <dsp:cNvPr id="0" name=""/>
        <dsp:cNvSpPr/>
      </dsp:nvSpPr>
      <dsp:spPr>
        <a:xfrm>
          <a:off x="1729111" y="890571"/>
          <a:ext cx="5906705" cy="5906705"/>
        </a:xfrm>
        <a:prstGeom prst="blockArc">
          <a:avLst>
            <a:gd name="adj1" fmla="val 900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5287326-0722-4001-A321-067E6BE4F43A}">
      <dsp:nvSpPr>
        <dsp:cNvPr id="0" name=""/>
        <dsp:cNvSpPr/>
      </dsp:nvSpPr>
      <dsp:spPr>
        <a:xfrm>
          <a:off x="1729111" y="890571"/>
          <a:ext cx="5906705" cy="5906705"/>
        </a:xfrm>
        <a:prstGeom prst="blockArc">
          <a:avLst>
            <a:gd name="adj1" fmla="val 1800000"/>
            <a:gd name="adj2" fmla="val 90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AB09BF-C663-4B3D-8508-5123CCF16EB9}">
      <dsp:nvSpPr>
        <dsp:cNvPr id="0" name=""/>
        <dsp:cNvSpPr/>
      </dsp:nvSpPr>
      <dsp:spPr>
        <a:xfrm>
          <a:off x="1729111" y="890571"/>
          <a:ext cx="5906705" cy="5906705"/>
        </a:xfrm>
        <a:prstGeom prst="blockArc">
          <a:avLst>
            <a:gd name="adj1" fmla="val 16200000"/>
            <a:gd name="adj2" fmla="val 18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C7B215E-FB8F-4F96-8701-3FBB47891433}">
      <dsp:nvSpPr>
        <dsp:cNvPr id="0" name=""/>
        <dsp:cNvSpPr/>
      </dsp:nvSpPr>
      <dsp:spPr>
        <a:xfrm>
          <a:off x="3324388" y="2485848"/>
          <a:ext cx="2716150" cy="2716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kern="1200" dirty="0" smtClean="0"/>
            <a:t>Цели</a:t>
          </a:r>
          <a:endParaRPr lang="ru-RU" sz="6400" kern="1200" dirty="0"/>
        </a:p>
      </dsp:txBody>
      <dsp:txXfrm>
        <a:off x="3722159" y="2883619"/>
        <a:ext cx="1920608" cy="1920608"/>
      </dsp:txXfrm>
    </dsp:sp>
    <dsp:sp modelId="{A83A7771-36C1-4BE9-8A98-4594F644DD45}">
      <dsp:nvSpPr>
        <dsp:cNvPr id="0" name=""/>
        <dsp:cNvSpPr/>
      </dsp:nvSpPr>
      <dsp:spPr>
        <a:xfrm>
          <a:off x="3496857" y="-6026"/>
          <a:ext cx="2371213" cy="19300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закрепление в памяти материала, разобранного в классе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44113" y="276629"/>
        <a:ext cx="1676701" cy="1364781"/>
      </dsp:txXfrm>
    </dsp:sp>
    <dsp:sp modelId="{BA0BD313-ADE7-4125-BFC9-1B9E63E16401}">
      <dsp:nvSpPr>
        <dsp:cNvPr id="0" name=""/>
        <dsp:cNvSpPr/>
      </dsp:nvSpPr>
      <dsp:spPr>
        <a:xfrm>
          <a:off x="6060958" y="4300654"/>
          <a:ext cx="2239813" cy="19714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закрепление и расширение навыков и умений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88971" y="4589365"/>
        <a:ext cx="1583787" cy="1394022"/>
      </dsp:txXfrm>
    </dsp:sp>
    <dsp:sp modelId="{8C32FC65-9DC2-4D5C-849B-7ED5997065E1}">
      <dsp:nvSpPr>
        <dsp:cNvPr id="0" name=""/>
        <dsp:cNvSpPr/>
      </dsp:nvSpPr>
      <dsp:spPr>
        <a:xfrm>
          <a:off x="1095640" y="4300654"/>
          <a:ext cx="2176842" cy="19714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повторение ранее пройденного материала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14431" y="4589365"/>
        <a:ext cx="1539260" cy="1394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3D1804D-1E5F-4EA3-BCDC-81D5E7DA60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84BE8C-A7C0-432C-9C23-2B3D5CB3CEF2}" type="datetimeFigureOut">
              <a:rPr lang="ru-RU" smtClean="0"/>
              <a:pPr/>
              <a:t>25.01.2017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7596335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/>
              <a:t>Министерство образования и науки Российской Федерации</a:t>
            </a:r>
            <a:br>
              <a:rPr lang="ru-RU" sz="1600" dirty="0"/>
            </a:br>
            <a:r>
              <a:rPr lang="ru-RU" sz="1600" dirty="0"/>
              <a:t>федеральное государственное бюджетное образовательное учреждение высшего  образования</a:t>
            </a:r>
            <a:br>
              <a:rPr lang="ru-RU" sz="1600" dirty="0"/>
            </a:br>
            <a:r>
              <a:rPr lang="ru-RU" sz="1600" dirty="0"/>
              <a:t>«Красноярский государственный педагогический университет им. В.П. Астафьева»</a:t>
            </a:r>
            <a:br>
              <a:rPr lang="ru-RU" sz="1600" dirty="0"/>
            </a:br>
            <a:r>
              <a:rPr lang="ru-RU" sz="1600" dirty="0"/>
              <a:t>(КГПУ им. В.П. Астафьева)</a:t>
            </a:r>
            <a:br>
              <a:rPr lang="ru-RU" sz="1600" dirty="0"/>
            </a:br>
            <a:r>
              <a:rPr lang="ru-RU" sz="1600" dirty="0"/>
              <a:t>Институт дополнительного образования и повышения квалификации</a:t>
            </a:r>
            <a:br>
              <a:rPr lang="ru-RU" sz="1600" dirty="0"/>
            </a:br>
            <a:r>
              <a:rPr lang="ru-RU" sz="1600" dirty="0"/>
              <a:t>      Кафедра физиологии человека и методики обучения  биологии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363272" cy="4873728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en-US" sz="2400" dirty="0" smtClean="0"/>
          </a:p>
          <a:p>
            <a:pPr marL="109728" indent="0" algn="ctr">
              <a:buNone/>
            </a:pPr>
            <a:r>
              <a:rPr lang="ru-RU" sz="2400" dirty="0" smtClean="0">
                <a:latin typeface="+mj-lt"/>
              </a:rPr>
              <a:t>ВЫПУСКНАЯ </a:t>
            </a:r>
            <a:r>
              <a:rPr lang="ru-RU" sz="2400" dirty="0">
                <a:latin typeface="+mj-lt"/>
              </a:rPr>
              <a:t>АТТЕСТАЦИОННАЯ РАБОТА</a:t>
            </a:r>
          </a:p>
          <a:p>
            <a:pPr marL="109728" indent="0" algn="ctr">
              <a:buNone/>
            </a:pPr>
            <a:r>
              <a:rPr lang="ru-RU" sz="2400" dirty="0">
                <a:latin typeface="+mj-lt"/>
              </a:rPr>
              <a:t>ДОМАШНИЕ РАБОТЫ ПО БИОЛОГИИ, ИХ ВИДЫ И ХАРАКТЕРИСТИКА. ЗНАЧЕНИЕ ДОМАШНЕЙ РАБОТЫ В ОБУЧЕНИИ БИОЛОГИИ.</a:t>
            </a:r>
          </a:p>
          <a:p>
            <a:pPr marL="109728" indent="0" algn="r">
              <a:buNone/>
            </a:pPr>
            <a:endParaRPr lang="ru-RU" dirty="0"/>
          </a:p>
          <a:p>
            <a:pPr marL="109728" indent="0" algn="r">
              <a:buNone/>
            </a:pPr>
            <a:endParaRPr lang="ru-RU" sz="1400" dirty="0" smtClean="0"/>
          </a:p>
          <a:p>
            <a:pPr marL="109728" indent="0" algn="r">
              <a:buNone/>
            </a:pPr>
            <a:r>
              <a:rPr lang="ru-RU" sz="1400" dirty="0" smtClean="0">
                <a:latin typeface="+mj-lt"/>
              </a:rPr>
              <a:t>Работа </a:t>
            </a:r>
            <a:r>
              <a:rPr lang="ru-RU" sz="1400" dirty="0">
                <a:latin typeface="+mj-lt"/>
              </a:rPr>
              <a:t>выполнена </a:t>
            </a:r>
            <a:r>
              <a:rPr lang="ru-RU" sz="1400" dirty="0" err="1">
                <a:latin typeface="+mj-lt"/>
              </a:rPr>
              <a:t>Алешунайте</a:t>
            </a:r>
            <a:r>
              <a:rPr lang="ru-RU" sz="1400" dirty="0">
                <a:latin typeface="+mj-lt"/>
              </a:rPr>
              <a:t> Анастасией Петровной </a:t>
            </a:r>
          </a:p>
          <a:p>
            <a:pPr marL="109728" indent="0" algn="r">
              <a:buNone/>
            </a:pPr>
            <a:r>
              <a:rPr lang="ru-RU" sz="1400" dirty="0">
                <a:latin typeface="+mj-lt"/>
              </a:rPr>
              <a:t>обучающаяся  по ДПП  ПП  «Обучение биологии и химии </a:t>
            </a:r>
            <a:r>
              <a:rPr lang="ru-RU" sz="1400" dirty="0" smtClean="0">
                <a:latin typeface="+mj-lt"/>
              </a:rPr>
              <a:t>в</a:t>
            </a:r>
          </a:p>
          <a:p>
            <a:pPr marL="109728" indent="0" algn="r">
              <a:buNone/>
            </a:pPr>
            <a:r>
              <a:rPr lang="ru-RU" sz="1400" dirty="0" smtClean="0">
                <a:latin typeface="+mj-lt"/>
              </a:rPr>
              <a:t> </a:t>
            </a:r>
            <a:r>
              <a:rPr lang="ru-RU" sz="1400" dirty="0">
                <a:latin typeface="+mj-lt"/>
              </a:rPr>
              <a:t>организациях общего и среднего профессионального образования»</a:t>
            </a:r>
          </a:p>
          <a:p>
            <a:pPr marL="109728" indent="0" algn="r">
              <a:buNone/>
            </a:pPr>
            <a:r>
              <a:rPr lang="ru-RU" sz="1400" dirty="0">
                <a:latin typeface="+mj-lt"/>
              </a:rPr>
              <a:t>по направлению «Педагогическое образование»</a:t>
            </a:r>
          </a:p>
          <a:p>
            <a:endParaRPr lang="en-US" dirty="0"/>
          </a:p>
          <a:p>
            <a:endParaRPr lang="en-US" dirty="0" smtClean="0"/>
          </a:p>
          <a:p>
            <a:pPr marL="109728" indent="0" algn="ctr">
              <a:buNone/>
            </a:pPr>
            <a:r>
              <a:rPr lang="ru-RU" sz="1400" dirty="0">
                <a:latin typeface="+mj-lt"/>
              </a:rPr>
              <a:t>Красноярск 2017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080" y="116632"/>
            <a:ext cx="1635843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20000" cy="1301006"/>
          </a:xfrm>
        </p:spPr>
        <p:txBody>
          <a:bodyPr>
            <a:normAutofit fontScale="90000"/>
          </a:bodyPr>
          <a:lstStyle/>
          <a:p>
            <a:r>
              <a:rPr lang="ru-RU" dirty="0"/>
              <a:t>Недостатки домашней работы.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>
            <a:noAutofit/>
          </a:bodyPr>
          <a:lstStyle/>
          <a:p>
            <a:r>
              <a:rPr lang="ru-RU" sz="2800" dirty="0">
                <a:latin typeface="+mj-lt"/>
              </a:rPr>
              <a:t>Во-первых, многие учащиеся при подготовке домашних заданий по учебнику сбиваются на полумеханическое чтение изучаемого </a:t>
            </a:r>
            <a:r>
              <a:rPr lang="ru-RU" sz="2800" dirty="0" smtClean="0">
                <a:latin typeface="+mj-lt"/>
              </a:rPr>
              <a:t>материала</a:t>
            </a:r>
          </a:p>
          <a:p>
            <a:r>
              <a:rPr lang="ru-RU" sz="2800" dirty="0">
                <a:latin typeface="+mj-lt"/>
              </a:rPr>
              <a:t>Во-вторых, </a:t>
            </a:r>
            <a:r>
              <a:rPr lang="ru-RU" sz="2800" dirty="0" smtClean="0">
                <a:latin typeface="+mj-lt"/>
              </a:rPr>
              <a:t>неумение </a:t>
            </a:r>
            <a:r>
              <a:rPr lang="ru-RU" sz="2800" dirty="0">
                <a:latin typeface="+mj-lt"/>
              </a:rPr>
              <a:t>организовать свое рабочее время, отсутствие твердо установленного </a:t>
            </a:r>
            <a:r>
              <a:rPr lang="ru-RU" sz="2800" dirty="0" smtClean="0">
                <a:latin typeface="+mj-lt"/>
              </a:rPr>
              <a:t>режима</a:t>
            </a:r>
          </a:p>
          <a:p>
            <a:r>
              <a:rPr lang="ru-RU" sz="2800" dirty="0">
                <a:latin typeface="+mj-lt"/>
              </a:rPr>
              <a:t>В-третьих, выполнение письменных заданий </a:t>
            </a:r>
            <a:r>
              <a:rPr lang="ru-RU" sz="2800" dirty="0" smtClean="0">
                <a:latin typeface="+mj-lt"/>
              </a:rPr>
              <a:t>многими учащимися осуществляется </a:t>
            </a:r>
            <a:r>
              <a:rPr lang="ru-RU" sz="2800" dirty="0">
                <a:latin typeface="+mj-lt"/>
              </a:rPr>
              <a:t>без предварительного усвоения теоретического </a:t>
            </a:r>
            <a:r>
              <a:rPr lang="ru-RU" sz="2800" dirty="0" smtClean="0">
                <a:latin typeface="+mj-lt"/>
              </a:rPr>
              <a:t>материала.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04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Домашние задания должны отвечать ряду </a:t>
            </a:r>
            <a:r>
              <a:rPr lang="ru-RU" sz="3600" dirty="0" smtClean="0"/>
              <a:t>требований: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sz="2800" dirty="0" smtClean="0">
                <a:latin typeface="+mj-lt"/>
              </a:rPr>
              <a:t>быть </a:t>
            </a:r>
            <a:r>
              <a:rPr lang="ru-RU" sz="2800" dirty="0">
                <a:latin typeface="+mj-lt"/>
              </a:rPr>
              <a:t>конкретными и целенаправленными; </a:t>
            </a:r>
          </a:p>
          <a:p>
            <a:r>
              <a:rPr lang="ru-RU" sz="2800" dirty="0" smtClean="0">
                <a:latin typeface="+mj-lt"/>
              </a:rPr>
              <a:t>обеспечивать </a:t>
            </a:r>
            <a:r>
              <a:rPr lang="ru-RU" sz="2800" dirty="0">
                <a:latin typeface="+mj-lt"/>
              </a:rPr>
              <a:t>дифференцированный подход ученика к содержанию материала; </a:t>
            </a:r>
          </a:p>
          <a:p>
            <a:r>
              <a:rPr lang="ru-RU" sz="2800" dirty="0" smtClean="0">
                <a:latin typeface="+mj-lt"/>
              </a:rPr>
              <a:t>вызывать </a:t>
            </a:r>
            <a:r>
              <a:rPr lang="ru-RU" sz="2800" dirty="0">
                <a:latin typeface="+mj-lt"/>
              </a:rPr>
              <a:t>познавательный интерес и активность учащегося; </a:t>
            </a:r>
          </a:p>
          <a:p>
            <a:r>
              <a:rPr lang="ru-RU" sz="2800" dirty="0" smtClean="0">
                <a:latin typeface="+mj-lt"/>
              </a:rPr>
              <a:t>развивать </a:t>
            </a:r>
            <a:r>
              <a:rPr lang="ru-RU" sz="2800" dirty="0">
                <a:latin typeface="+mj-lt"/>
              </a:rPr>
              <a:t>самостоятельность и творчество ученика; </a:t>
            </a:r>
          </a:p>
          <a:p>
            <a:r>
              <a:rPr lang="ru-RU" sz="2800" dirty="0" smtClean="0">
                <a:latin typeface="+mj-lt"/>
              </a:rPr>
              <a:t>способствовать </a:t>
            </a:r>
            <a:r>
              <a:rPr lang="ru-RU" sz="2800" dirty="0">
                <a:latin typeface="+mj-lt"/>
              </a:rPr>
              <a:t>закреплению, обобщению и систематизации знаний, получаемых на уроке.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46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+mj-lt"/>
              </a:rPr>
              <a:t>Домашняя работа </a:t>
            </a:r>
            <a:r>
              <a:rPr lang="ru-RU" sz="3600" dirty="0" smtClean="0">
                <a:latin typeface="+mj-lt"/>
              </a:rPr>
              <a:t>является  органической частью </a:t>
            </a:r>
            <a:r>
              <a:rPr lang="ru-RU" sz="3600" dirty="0">
                <a:latin typeface="+mj-lt"/>
              </a:rPr>
              <a:t>единого учебно-воспитательного процесса </a:t>
            </a:r>
            <a:r>
              <a:rPr lang="ru-RU" sz="3600" dirty="0" smtClean="0">
                <a:latin typeface="+mj-lt"/>
              </a:rPr>
              <a:t>на уроке.</a:t>
            </a:r>
          </a:p>
          <a:p>
            <a:r>
              <a:rPr lang="ru-RU" sz="3600" dirty="0" smtClean="0">
                <a:latin typeface="+mj-lt"/>
              </a:rPr>
              <a:t>Домашняя  работа, привлекает  </a:t>
            </a:r>
            <a:r>
              <a:rPr lang="ru-RU" sz="3600" dirty="0">
                <a:latin typeface="+mj-lt"/>
              </a:rPr>
              <a:t>учащихся  к самостоятельной деятельности, стимулирует их личностное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31637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346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r">
              <a:buNone/>
            </a:pPr>
            <a:r>
              <a:rPr lang="ru-RU" sz="2800" dirty="0">
                <a:latin typeface="+mj-lt"/>
              </a:rPr>
              <a:t>«Уроки на дом имеют большое значение. Правильно организованные они приучают к самостоятельной работе, воспитывают чувство ответственности, помогают овладеть знаниями и навыками</a:t>
            </a:r>
            <a:r>
              <a:rPr lang="ru-RU" sz="2800" dirty="0" smtClean="0">
                <a:latin typeface="+mj-lt"/>
              </a:rPr>
              <a:t>»</a:t>
            </a:r>
          </a:p>
          <a:p>
            <a:pPr marL="114300" indent="0" algn="r">
              <a:buNone/>
            </a:pPr>
            <a:r>
              <a:rPr lang="ru-RU" sz="2800" dirty="0" err="1">
                <a:latin typeface="+mj-lt"/>
              </a:rPr>
              <a:t>Н.К.Крупская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4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7142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sz="3100" dirty="0" smtClean="0"/>
              <a:t>Цель  </a:t>
            </a:r>
            <a:r>
              <a:rPr lang="ru-RU" sz="3100" dirty="0"/>
              <a:t>данной работы: Раскрыть значение домашней работы при изучении </a:t>
            </a:r>
            <a:r>
              <a:rPr lang="ru-RU" sz="3100" dirty="0" smtClean="0"/>
              <a:t>биологии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48880"/>
            <a:ext cx="7681664" cy="40519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j-lt"/>
              </a:rPr>
              <a:t>Задачи</a:t>
            </a:r>
            <a:r>
              <a:rPr lang="ru-RU" sz="2400" dirty="0">
                <a:latin typeface="+mj-lt"/>
              </a:rPr>
              <a:t>:</a:t>
            </a:r>
          </a:p>
          <a:p>
            <a:r>
              <a:rPr lang="ru-RU" sz="2400" dirty="0">
                <a:latin typeface="+mj-lt"/>
              </a:rPr>
              <a:t>1.	Изучить  литературный материал  по домашней  работе  как  формы организации  учебной деятельности </a:t>
            </a:r>
            <a:r>
              <a:rPr lang="ru-RU" sz="2400" dirty="0" smtClean="0">
                <a:latin typeface="+mj-lt"/>
              </a:rPr>
              <a:t>учащегося</a:t>
            </a:r>
            <a:endParaRPr lang="ru-RU" sz="2400" dirty="0">
              <a:latin typeface="+mj-lt"/>
            </a:endParaRPr>
          </a:p>
          <a:p>
            <a:r>
              <a:rPr lang="ru-RU" sz="2400" dirty="0">
                <a:latin typeface="+mj-lt"/>
              </a:rPr>
              <a:t>2.	Дать теоретическое обоснование необходимости  домашней работы как формы учебной деятельности при изучении </a:t>
            </a:r>
            <a:r>
              <a:rPr lang="ru-RU" sz="2400" dirty="0" smtClean="0">
                <a:latin typeface="+mj-lt"/>
              </a:rPr>
              <a:t>биологии</a:t>
            </a:r>
            <a:endParaRPr lang="ru-RU" sz="2400" dirty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1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ru-RU" sz="3200" b="1" i="1" dirty="0">
                <a:latin typeface="+mj-lt"/>
              </a:rPr>
              <a:t>Домашние работы </a:t>
            </a:r>
            <a:r>
              <a:rPr lang="ru-RU" sz="3200" i="1" dirty="0">
                <a:latin typeface="+mj-lt"/>
              </a:rPr>
              <a:t>- </a:t>
            </a:r>
            <a:r>
              <a:rPr lang="ru-RU" sz="3200" dirty="0">
                <a:latin typeface="+mj-lt"/>
              </a:rPr>
              <a:t>форма организации учащихся для самостоятельного выполнения заданий учителя </a:t>
            </a:r>
            <a:r>
              <a:rPr lang="ru-RU" sz="3200" dirty="0" smtClean="0">
                <a:latin typeface="+mj-lt"/>
              </a:rPr>
              <a:t>дома -практических </a:t>
            </a:r>
            <a:r>
              <a:rPr lang="ru-RU" sz="3200" dirty="0">
                <a:latin typeface="+mj-lt"/>
              </a:rPr>
              <a:t>и по учебнику, а также по другим книгам, связанных с уроками</a:t>
            </a:r>
            <a:r>
              <a:rPr lang="ru-RU" sz="3200" i="1" dirty="0">
                <a:latin typeface="+mj-lt"/>
              </a:rPr>
              <a:t> </a:t>
            </a:r>
            <a:endParaRPr lang="ru-RU" sz="3200" i="1" dirty="0" smtClean="0">
              <a:latin typeface="+mj-lt"/>
            </a:endParaRPr>
          </a:p>
          <a:p>
            <a:pPr algn="ctr">
              <a:buNone/>
            </a:pPr>
            <a:r>
              <a:rPr lang="ru-RU" sz="3200" i="1" dirty="0" smtClean="0">
                <a:latin typeface="+mj-lt"/>
              </a:rPr>
              <a:t>(</a:t>
            </a:r>
            <a:r>
              <a:rPr lang="ru-RU" sz="3200" i="1" dirty="0">
                <a:latin typeface="+mj-lt"/>
              </a:rPr>
              <a:t>по Н.М. Верзилину).</a:t>
            </a:r>
            <a:endParaRPr lang="ru-RU" sz="3200" dirty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396413" cy="717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cs typeface="Arial" panose="020B0604020202020204" pitchFamily="34" charset="0"/>
              </a:rPr>
              <a:t>Временные </a:t>
            </a:r>
            <a:r>
              <a:rPr lang="ru-RU" sz="3200" dirty="0">
                <a:cs typeface="Arial" panose="020B0604020202020204" pitchFamily="34" charset="0"/>
              </a:rPr>
              <a:t>нормы для </a:t>
            </a:r>
            <a:r>
              <a:rPr lang="ru-RU" sz="3200" dirty="0" smtClean="0">
                <a:cs typeface="Arial" panose="020B0604020202020204" pitchFamily="34" charset="0"/>
              </a:rPr>
              <a:t>выполнения домашней работы, </a:t>
            </a:r>
            <a:r>
              <a:rPr lang="ru-RU" sz="3200" dirty="0">
                <a:cs typeface="Arial" panose="020B0604020202020204" pitchFamily="34" charset="0"/>
              </a:rPr>
              <a:t>сообразно возрастным особенностям учащихся начальной и средней школы.</a:t>
            </a:r>
            <a:r>
              <a:rPr lang="en-US" sz="3200" dirty="0" smtClean="0">
                <a:cs typeface="Arial" panose="020B0604020202020204" pitchFamily="34" charset="0"/>
              </a:rPr>
              <a:t/>
            </a:r>
            <a:br>
              <a:rPr lang="en-US" sz="3200" dirty="0" smtClean="0">
                <a:cs typeface="Arial" panose="020B0604020202020204" pitchFamily="34" charset="0"/>
              </a:rPr>
            </a:br>
            <a:endParaRPr lang="ru-RU" sz="3200" dirty="0"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219256" cy="4153648"/>
          </a:xfrm>
        </p:spPr>
        <p:txBody>
          <a:bodyPr/>
          <a:lstStyle/>
          <a:p>
            <a:r>
              <a:rPr lang="ru-RU" sz="3200" dirty="0" smtClean="0">
                <a:latin typeface="+mj-lt"/>
              </a:rPr>
              <a:t>во </a:t>
            </a:r>
            <a:r>
              <a:rPr lang="ru-RU" sz="3200" dirty="0">
                <a:latin typeface="+mj-lt"/>
              </a:rPr>
              <a:t>2 - 3 классах - 1,5 ч.,</a:t>
            </a:r>
          </a:p>
          <a:p>
            <a:r>
              <a:rPr lang="ru-RU" sz="3200" dirty="0">
                <a:latin typeface="+mj-lt"/>
              </a:rPr>
              <a:t>в 4 - 5 классах - 2 ч.,</a:t>
            </a:r>
          </a:p>
          <a:p>
            <a:r>
              <a:rPr lang="ru-RU" sz="3200" dirty="0">
                <a:latin typeface="+mj-lt"/>
              </a:rPr>
              <a:t>в 6 - 8 классах - 2,5 ч.,</a:t>
            </a:r>
          </a:p>
          <a:p>
            <a:r>
              <a:rPr lang="ru-RU" sz="3200" dirty="0">
                <a:latin typeface="+mj-lt"/>
              </a:rPr>
              <a:t>в 9 - 11 классах - до 3,5 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7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домашней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000" dirty="0">
                <a:latin typeface="+mj-lt"/>
              </a:rPr>
              <a:t>Работа с учебником</a:t>
            </a:r>
            <a:r>
              <a:rPr lang="ru-RU" sz="4000" dirty="0" smtClean="0">
                <a:latin typeface="+mj-lt"/>
              </a:rPr>
              <a:t>:</a:t>
            </a:r>
          </a:p>
          <a:p>
            <a:r>
              <a:rPr lang="ru-RU" sz="3600" dirty="0">
                <a:latin typeface="+mj-lt"/>
              </a:rPr>
              <a:t>а)	работа с текстом </a:t>
            </a:r>
            <a:endParaRPr lang="ru-RU" sz="3600" dirty="0" smtClean="0">
              <a:latin typeface="+mj-lt"/>
            </a:endParaRPr>
          </a:p>
          <a:p>
            <a:r>
              <a:rPr lang="ru-RU" sz="3600" dirty="0">
                <a:latin typeface="+mj-lt"/>
              </a:rPr>
              <a:t>б)	работа с аппаратом </a:t>
            </a:r>
            <a:r>
              <a:rPr lang="ru-RU" sz="3600" dirty="0" smtClean="0">
                <a:latin typeface="+mj-lt"/>
              </a:rPr>
              <a:t>   ориентировки </a:t>
            </a:r>
            <a:endParaRPr lang="ru-RU" sz="3600" dirty="0" smtClean="0">
              <a:latin typeface="+mj-lt"/>
            </a:endParaRPr>
          </a:p>
          <a:p>
            <a:r>
              <a:rPr lang="ru-RU" sz="3600" dirty="0">
                <a:latin typeface="+mj-lt"/>
              </a:rPr>
              <a:t>в)	работа с иллюстрациями </a:t>
            </a:r>
          </a:p>
        </p:txBody>
      </p:sp>
    </p:spTree>
    <p:extLst>
      <p:ext uri="{BB962C8B-B14F-4D97-AF65-F5344CB8AC3E}">
        <p14:creationId xmlns:p14="http://schemas.microsoft.com/office/powerpoint/2010/main" val="152409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Виды домашней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sz="4000" dirty="0">
                <a:latin typeface="+mj-lt"/>
              </a:rPr>
              <a:t>Чтение научно-популярных журналов и </a:t>
            </a:r>
            <a:r>
              <a:rPr lang="ru-RU" sz="4000" dirty="0" smtClean="0">
                <a:latin typeface="+mj-lt"/>
              </a:rPr>
              <a:t>научно -художественных </a:t>
            </a:r>
            <a:r>
              <a:rPr lang="ru-RU" sz="4000" dirty="0">
                <a:latin typeface="+mj-lt"/>
              </a:rPr>
              <a:t>книг:</a:t>
            </a:r>
            <a:br>
              <a:rPr lang="ru-RU" sz="4000" dirty="0">
                <a:latin typeface="+mj-lt"/>
              </a:rPr>
            </a:br>
            <a:endParaRPr lang="ru-RU" sz="4000" dirty="0">
              <a:latin typeface="+mj-lt"/>
            </a:endParaRPr>
          </a:p>
          <a:p>
            <a:r>
              <a:rPr lang="ru-RU" sz="3600" dirty="0" smtClean="0">
                <a:latin typeface="+mj-lt"/>
              </a:rPr>
              <a:t>а</a:t>
            </a:r>
            <a:r>
              <a:rPr lang="ru-RU" sz="3600" dirty="0">
                <a:latin typeface="+mj-lt"/>
              </a:rPr>
              <a:t>)	составление сообщений;</a:t>
            </a:r>
          </a:p>
          <a:p>
            <a:r>
              <a:rPr lang="ru-RU" sz="3600" dirty="0">
                <a:latin typeface="+mj-lt"/>
              </a:rPr>
              <a:t>б)	конспектов;</a:t>
            </a:r>
          </a:p>
          <a:p>
            <a:r>
              <a:rPr lang="ru-RU" sz="3600" dirty="0">
                <a:latin typeface="+mj-lt"/>
              </a:rPr>
              <a:t>в)	рефератов;</a:t>
            </a:r>
          </a:p>
          <a:p>
            <a:r>
              <a:rPr lang="ru-RU" sz="3600" dirty="0">
                <a:latin typeface="+mj-lt"/>
              </a:rPr>
              <a:t>г)	тезисов.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36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Виды домашней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000" dirty="0">
                <a:latin typeface="+mj-lt"/>
              </a:rPr>
              <a:t>Практические работы</a:t>
            </a:r>
            <a:r>
              <a:rPr lang="ru-RU" sz="4000" dirty="0" smtClean="0">
                <a:latin typeface="+mj-lt"/>
              </a:rPr>
              <a:t>:</a:t>
            </a:r>
            <a:endParaRPr lang="ru-RU" sz="4000" dirty="0">
              <a:latin typeface="+mj-lt"/>
            </a:endParaRPr>
          </a:p>
          <a:p>
            <a:r>
              <a:rPr lang="ru-RU" sz="3600" dirty="0" smtClean="0">
                <a:latin typeface="+mj-lt"/>
              </a:rPr>
              <a:t>а</a:t>
            </a:r>
            <a:r>
              <a:rPr lang="ru-RU" sz="3600" dirty="0">
                <a:latin typeface="+mj-lt"/>
              </a:rPr>
              <a:t>)	работа с натуральными </a:t>
            </a:r>
            <a:r>
              <a:rPr lang="ru-RU" sz="3600" dirty="0" smtClean="0">
                <a:latin typeface="+mj-lt"/>
              </a:rPr>
              <a:t>объектами; </a:t>
            </a:r>
          </a:p>
          <a:p>
            <a:r>
              <a:rPr lang="ru-RU" sz="3600" dirty="0" smtClean="0">
                <a:latin typeface="+mj-lt"/>
              </a:rPr>
              <a:t>б</a:t>
            </a:r>
            <a:r>
              <a:rPr lang="ru-RU" sz="3600" dirty="0">
                <a:latin typeface="+mj-lt"/>
              </a:rPr>
              <a:t>)	наблюдения за животными;</a:t>
            </a:r>
          </a:p>
          <a:p>
            <a:r>
              <a:rPr lang="ru-RU" sz="3600" dirty="0">
                <a:latin typeface="+mj-lt"/>
              </a:rPr>
              <a:t>в)	проведение самонаблюдений;</a:t>
            </a:r>
          </a:p>
          <a:p>
            <a:r>
              <a:rPr lang="ru-RU" sz="3600" dirty="0">
                <a:latin typeface="+mj-lt"/>
              </a:rPr>
              <a:t>г)	постановка опытов;</a:t>
            </a:r>
          </a:p>
          <a:p>
            <a:r>
              <a:rPr lang="ru-RU" sz="3600" dirty="0">
                <a:latin typeface="+mj-lt"/>
              </a:rPr>
              <a:t>д)	фиксация результатов опытов.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7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216</TotalTime>
  <Words>324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Соседство</vt:lpstr>
      <vt:lpstr>Министерство образования и науки Российской Федерации федеральное государственное бюджетное образовательное учреждение высшего  образования «Красноярский государственный педагогический университет им. В.П. Астафьева» (КГПУ им. В.П. Астафьева) Институт дополнительного образования и повышения квалификации       Кафедра физиологии человека и методики обучения  биологии </vt:lpstr>
      <vt:lpstr>Презентация PowerPoint</vt:lpstr>
      <vt:lpstr>  Цель  данной работы: Раскрыть значение домашней работы при изучении биологии </vt:lpstr>
      <vt:lpstr>Презентация PowerPoint</vt:lpstr>
      <vt:lpstr>Презентация PowerPoint</vt:lpstr>
      <vt:lpstr>  Временные нормы для выполнения домашней работы, сообразно возрастным особенностям учащихся начальной и средней школы. </vt:lpstr>
      <vt:lpstr>Виды домашней работы </vt:lpstr>
      <vt:lpstr>Виды домашней работы </vt:lpstr>
      <vt:lpstr>Виды домашней работы </vt:lpstr>
      <vt:lpstr>Недостатки домашней работы.</vt:lpstr>
      <vt:lpstr>Домашние задания должны отвечать ряду требований: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работы по биологии, их виды и характеристика. Значение домашней работы в обучении биологии. </dc:title>
  <dc:creator>User</dc:creator>
  <cp:lastModifiedBy>Юрий Журавлев</cp:lastModifiedBy>
  <cp:revision>11</cp:revision>
  <dcterms:created xsi:type="dcterms:W3CDTF">2016-06-01T11:51:48Z</dcterms:created>
  <dcterms:modified xsi:type="dcterms:W3CDTF">2017-01-25T10:23:14Z</dcterms:modified>
</cp:coreProperties>
</file>