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7" r:id="rId11"/>
    <p:sldId id="266" r:id="rId12"/>
    <p:sldId id="268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  <a:srgbClr val="006C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318785-A019-472F-8769-EEAC6405898C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21BD07-02C8-4D4D-8C8B-4CF8398DBB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DAC970-53B1-4F94-942A-B0AA5EDBD9E8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1875B5-A8C9-45D0-AAF7-9CC375333A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58B1C6-8DE1-4A52-9BF3-6D97D963E53E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AD7BCA-7C3D-4055-B476-AEC7EB43BD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2BF67-118C-4E51-9835-1961EA68C28B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0E07F9-0997-48BB-BABD-E4E529E1EB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25FD8-280E-47AD-8528-A2854DDD5EBB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F07C3E-CD28-4E0C-9B24-84C46489E4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83B1DD-4217-4A82-B5B1-AF5752CC0FCC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831BF-F992-4271-AE2B-163A7574D3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CE3902-8BA2-4E79-83D4-16B74419263C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31A646-D0EA-4FD9-87BC-A7875BCF7F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E9F5D8-9BB5-47CA-890A-9389DBA2C541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230F09-9241-42BE-92CE-0C17B2DA89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961E2-F79E-4F02-AE12-4E626E52C47C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D9CD5-6855-44BC-AE02-10AA3709E9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8613F-44D0-457D-AD80-5152288EF1EC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0D600D-CB6F-4318-8868-EDE0917DC4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75AB6-0FB8-4F3C-B6A9-8C48414C671B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A6F467-DFCB-41BC-BC8E-BF0D3A570F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1004FCE-9783-4614-8647-6E256B77B751}" type="datetimeFigureOut">
              <a:rPr lang="ru-RU"/>
              <a:pPr>
                <a:defRPr/>
              </a:pPr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5A04EB7-0639-4020-95F8-A7AB4DF87A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44463" y="1214438"/>
            <a:ext cx="5072062" cy="571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314" name="TextBox 3"/>
          <p:cNvSpPr txBox="1">
            <a:spLocks noChangeArrowheads="1"/>
          </p:cNvSpPr>
          <p:nvPr/>
        </p:nvSpPr>
        <p:spPr bwMode="auto">
          <a:xfrm>
            <a:off x="107950" y="360363"/>
            <a:ext cx="18319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006C31"/>
                </a:solidFill>
                <a:latin typeface="Tahoma" pitchFamily="34" charset="0"/>
                <a:cs typeface="Tahoma" pitchFamily="34" charset="0"/>
              </a:rPr>
              <a:t>Основы</a:t>
            </a:r>
          </a:p>
        </p:txBody>
      </p:sp>
      <p:sp>
        <p:nvSpPr>
          <p:cNvPr id="13315" name="TextBox 4"/>
          <p:cNvSpPr txBox="1">
            <a:spLocks noChangeArrowheads="1"/>
          </p:cNvSpPr>
          <p:nvPr/>
        </p:nvSpPr>
        <p:spPr bwMode="auto">
          <a:xfrm>
            <a:off x="107950" y="785813"/>
            <a:ext cx="46767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CC0066"/>
                </a:solidFill>
                <a:latin typeface="Tahoma" pitchFamily="34" charset="0"/>
                <a:cs typeface="Tahoma" pitchFamily="34" charset="0"/>
              </a:rPr>
              <a:t>БЕЗОПАСНОСТИ</a:t>
            </a:r>
          </a:p>
        </p:txBody>
      </p:sp>
      <p:sp>
        <p:nvSpPr>
          <p:cNvPr id="13316" name="TextBox 5"/>
          <p:cNvSpPr txBox="1">
            <a:spLocks noChangeArrowheads="1"/>
          </p:cNvSpPr>
          <p:nvPr/>
        </p:nvSpPr>
        <p:spPr bwMode="auto">
          <a:xfrm>
            <a:off x="107950" y="1187450"/>
            <a:ext cx="46053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ЖИЗНЕДЕЯТЕЛЬНОСТИ</a:t>
            </a:r>
          </a:p>
        </p:txBody>
      </p:sp>
      <p:pic>
        <p:nvPicPr>
          <p:cNvPr id="13317" name="Рисунок 7" descr="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3" y="1871663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Рисунок 8" descr="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463" y="2879725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Рисунок 9" descr="3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4463" y="3887788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Рисунок 10" descr="4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4463" y="4895850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1187450" y="1871663"/>
            <a:ext cx="4027488" cy="3978275"/>
          </a:xfrm>
          <a:prstGeom prst="rect">
            <a:avLst/>
          </a:prstGeom>
          <a:blipFill>
            <a:blip r:embed="rId6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214942" y="1857364"/>
            <a:ext cx="3714776" cy="403187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Основные причины вынужденного автономного существования. Первоочередные действия потерпевших бедствие.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0" y="6396038"/>
            <a:ext cx="18415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endParaRPr lang="ru-RU" sz="2400">
              <a:solidFill>
                <a:srgbClr val="7F7F7F"/>
              </a:solidFill>
              <a:latin typeface="Calibri" pitchFamily="34" charset="0"/>
            </a:endParaRPr>
          </a:p>
        </p:txBody>
      </p:sp>
      <p:pic>
        <p:nvPicPr>
          <p:cNvPr id="13325" name="Рисунок 16" descr="532116908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00188" y="2500313"/>
            <a:ext cx="3333750" cy="249555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Рисунок 1" descr="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42875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142976" y="0"/>
            <a:ext cx="8001024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Принять решение…</a:t>
            </a:r>
          </a:p>
        </p:txBody>
      </p:sp>
      <p:sp>
        <p:nvSpPr>
          <p:cNvPr id="22531" name="TextBox 10"/>
          <p:cNvSpPr txBox="1">
            <a:spLocks noChangeArrowheads="1"/>
          </p:cNvSpPr>
          <p:nvPr/>
        </p:nvSpPr>
        <p:spPr bwMode="auto">
          <a:xfrm>
            <a:off x="0" y="5287963"/>
            <a:ext cx="91440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Приняв решение оставаться на месте аварии, необходимо придерживаться основных правил безопасного поведения, которые позволят выжить и дождаться помощи спасателей. </a:t>
            </a:r>
          </a:p>
          <a:p>
            <a:endParaRPr lang="ru-RU" sz="2400">
              <a:latin typeface="Calibri" pitchFamily="34" charset="0"/>
            </a:endParaRPr>
          </a:p>
        </p:txBody>
      </p:sp>
      <p:pic>
        <p:nvPicPr>
          <p:cNvPr id="22532" name="Рисунок 5" descr="Рисунок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38" y="785813"/>
            <a:ext cx="55816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Рисунок 1" descr="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42875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142976" y="0"/>
            <a:ext cx="8001024" cy="107721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Решение об уходе с места аварии </a:t>
            </a:r>
            <a:r>
              <a:rPr lang="ru-RU" sz="32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nринимают</a:t>
            </a:r>
            <a:r>
              <a:rPr lang="ru-RU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, если:</a:t>
            </a:r>
          </a:p>
        </p:txBody>
      </p:sp>
      <p:sp>
        <p:nvSpPr>
          <p:cNvPr id="6" name="Овал 5"/>
          <p:cNvSpPr/>
          <p:nvPr/>
        </p:nvSpPr>
        <p:spPr>
          <a:xfrm>
            <a:off x="144463" y="1143000"/>
            <a:ext cx="4141787" cy="2987675"/>
          </a:xfrm>
          <a:prstGeom prst="ellipse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2700000" scaled="1"/>
            <a:tileRect/>
          </a:gradFill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люди не могут быть обнаружены спасателями на этом месте из-за окружающей их густой растительности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786188" y="1143000"/>
            <a:ext cx="5240337" cy="2987675"/>
          </a:xfrm>
          <a:prstGeom prst="ellipse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2700000" scaled="1"/>
            <a:tileRect/>
          </a:gradFill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точно известно местонахождение ближайшего населенного пункта, расстояние до него невелико, состояние здоровья людей позволяет его преодолеть</a:t>
            </a:r>
          </a:p>
        </p:txBody>
      </p:sp>
      <p:sp>
        <p:nvSpPr>
          <p:cNvPr id="8" name="Овал 7"/>
          <p:cNvSpPr/>
          <p:nvPr/>
        </p:nvSpPr>
        <p:spPr>
          <a:xfrm>
            <a:off x="214313" y="4032250"/>
            <a:ext cx="3929062" cy="2592388"/>
          </a:xfrm>
          <a:prstGeom prst="ellipse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2700000" scaled="1"/>
            <a:tileRect/>
          </a:gradFill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возникла непосредственная угроза жизни: лесной пожар, разлом ледяного поля</a:t>
            </a:r>
            <a:r>
              <a:rPr lang="ru-RU" sz="2400" i="1" dirty="0"/>
              <a:t>, </a:t>
            </a:r>
            <a:r>
              <a:rPr lang="ru-RU" sz="2400" dirty="0"/>
              <a:t>наводнение и т. п.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929063" y="4032250"/>
            <a:ext cx="5000625" cy="2592388"/>
          </a:xfrm>
          <a:prstGeom prst="ellipse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2700000" scaled="1"/>
            <a:tileRect/>
          </a:gradFill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в течение трех суток нет связи и помощи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Рисунок 1" descr="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42875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142976" y="0"/>
            <a:ext cx="8001024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Уходим…</a:t>
            </a:r>
          </a:p>
        </p:txBody>
      </p:sp>
      <p:sp>
        <p:nvSpPr>
          <p:cNvPr id="24579" name="TextBox 10"/>
          <p:cNvSpPr txBox="1">
            <a:spLocks noChangeArrowheads="1"/>
          </p:cNvSpPr>
          <p:nvPr/>
        </p:nvSpPr>
        <p:spPr bwMode="auto">
          <a:xfrm>
            <a:off x="4357688" y="1143000"/>
            <a:ext cx="4786312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На месте происшествия необходимо обозначить направление своего ухода: выложить стрелку, сделать зарубки на деревьях, связать пучки травы и т. п. </a:t>
            </a:r>
          </a:p>
        </p:txBody>
      </p:sp>
      <p:pic>
        <p:nvPicPr>
          <p:cNvPr id="24580" name="Рисунок 5" descr="Рисунок7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463" y="1214438"/>
            <a:ext cx="2857500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1" descr="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42875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142976" y="0"/>
            <a:ext cx="8001024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Как жить среди дикой природы?</a:t>
            </a:r>
          </a:p>
        </p:txBody>
      </p:sp>
      <p:sp>
        <p:nvSpPr>
          <p:cNvPr id="14339" name="Прямоугольник 3"/>
          <p:cNvSpPr>
            <a:spLocks noChangeArrowheads="1"/>
          </p:cNvSpPr>
          <p:nvPr/>
        </p:nvSpPr>
        <p:spPr bwMode="auto">
          <a:xfrm>
            <a:off x="4071938" y="1285875"/>
            <a:ext cx="5072062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Современная цивилизация, техническая революция окружили человека определенным комфортом. </a:t>
            </a:r>
          </a:p>
          <a:p>
            <a:endParaRPr lang="ru-RU" sz="2400">
              <a:latin typeface="Calibri" pitchFamily="34" charset="0"/>
            </a:endParaRPr>
          </a:p>
          <a:p>
            <a:r>
              <a:rPr lang="ru-RU" sz="2400">
                <a:latin typeface="Calibri" pitchFamily="34" charset="0"/>
              </a:rPr>
              <a:t>Появление современных конструкций кораблей, самолетов, автомобилей, создание эффективных средств радиосвязи, телевидения и бытовой техники изменили его жизнь, отучили жить среди дикой природы.</a:t>
            </a:r>
          </a:p>
        </p:txBody>
      </p:sp>
      <p:pic>
        <p:nvPicPr>
          <p:cNvPr id="14340" name="Рисунок 5" descr="Рисунок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1285875"/>
            <a:ext cx="3810000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1" descr="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42875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142976" y="0"/>
            <a:ext cx="8001024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Основные причины</a:t>
            </a:r>
          </a:p>
        </p:txBody>
      </p:sp>
      <p:sp>
        <p:nvSpPr>
          <p:cNvPr id="15363" name="Прямоугольник 3"/>
          <p:cNvSpPr>
            <a:spLocks noChangeArrowheads="1"/>
          </p:cNvSpPr>
          <p:nvPr/>
        </p:nvSpPr>
        <p:spPr bwMode="auto">
          <a:xfrm>
            <a:off x="1143000" y="571500"/>
            <a:ext cx="8001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Нередко случается так, что человек оказывается вырванным из привычного образа жизни (см. схему).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86125" y="1500188"/>
            <a:ext cx="5643563" cy="92868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1"/>
                </a:solidFill>
              </a:rPr>
              <a:t>Стихийные бедствия</a:t>
            </a:r>
            <a:r>
              <a:rPr lang="ru-RU" sz="2000" dirty="0">
                <a:solidFill>
                  <a:schemeClr val="tx1"/>
                </a:solidFill>
              </a:rPr>
              <a:t/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(землетрясения, наводнения, ураганы, бури , смерчи, лесные пожары)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86125" y="2500313"/>
            <a:ext cx="5643563" cy="9286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1"/>
                </a:solidFill>
              </a:rPr>
              <a:t>Резкое изменение природных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1"/>
                </a:solidFill>
              </a:rPr>
              <a:t>условий </a:t>
            </a:r>
            <a:r>
              <a:rPr lang="ru-RU" sz="2000" dirty="0">
                <a:solidFill>
                  <a:schemeClr val="tx1"/>
                </a:solidFill>
              </a:rPr>
              <a:t>(сильное резкое похолодание, ливень, метель, пурга, сильный снегопад и др.)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4313" y="1500188"/>
            <a:ext cx="2428875" cy="92868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1"/>
                </a:solidFill>
              </a:rPr>
              <a:t>ЧС природного характера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313" y="2501900"/>
            <a:ext cx="2428875" cy="22129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1"/>
                </a:solidFill>
              </a:rPr>
              <a:t>Экстремальные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1"/>
                </a:solidFill>
              </a:rPr>
              <a:t>ситуации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14313" y="4786313"/>
            <a:ext cx="2428875" cy="164306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1"/>
                </a:solidFill>
              </a:rPr>
              <a:t>Аварийные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1"/>
                </a:solidFill>
              </a:rPr>
              <a:t>ситуации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286125" y="3500438"/>
            <a:ext cx="5643563" cy="5762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1"/>
                </a:solidFill>
              </a:rPr>
              <a:t>Потеря ориентировки  на местности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</a:rPr>
              <a:t>во время похода, экспедиции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286125" y="4143375"/>
            <a:ext cx="5643563" cy="5762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1"/>
                </a:solidFill>
              </a:rPr>
              <a:t>Потеря группы на маршруте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</a:rPr>
              <a:t>во время похода, экспедиции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286125" y="5786438"/>
            <a:ext cx="5643563" cy="64293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1"/>
                </a:solidFill>
              </a:rPr>
              <a:t>Аварии и поломка  автотранспортных средств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286125" y="4786313"/>
            <a:ext cx="5643563" cy="57626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1"/>
                </a:solidFill>
              </a:rPr>
              <a:t>Аварии на воздушном  транспорте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286125" y="5429250"/>
            <a:ext cx="5643563" cy="28575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1"/>
                </a:solidFill>
              </a:rPr>
              <a:t>Аварии на морском и речном  транспорте </a:t>
            </a:r>
          </a:p>
        </p:txBody>
      </p:sp>
      <p:sp>
        <p:nvSpPr>
          <p:cNvPr id="15" name="Стрелка вправо 14"/>
          <p:cNvSpPr/>
          <p:nvPr/>
        </p:nvSpPr>
        <p:spPr>
          <a:xfrm>
            <a:off x="2714625" y="1785938"/>
            <a:ext cx="500063" cy="285750"/>
          </a:xfrm>
          <a:prstGeom prst="rightArrow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2700000" scaled="1"/>
            <a:tileRect/>
          </a:gra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>
            <a:off x="2714625" y="2857500"/>
            <a:ext cx="500063" cy="285750"/>
          </a:xfrm>
          <a:prstGeom prst="rightArrow">
            <a:avLst/>
          </a:prstGeom>
          <a:gradFill flip="none"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2700000" scaled="0"/>
            <a:tileRect/>
          </a:gra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>
            <a:off x="2714625" y="3714750"/>
            <a:ext cx="500063" cy="285750"/>
          </a:xfrm>
          <a:prstGeom prst="rightArrow">
            <a:avLst/>
          </a:prstGeom>
          <a:gradFill flip="none"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2700000" scaled="0"/>
            <a:tileRect/>
          </a:gra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>
            <a:off x="2714625" y="4286250"/>
            <a:ext cx="500063" cy="285750"/>
          </a:xfrm>
          <a:prstGeom prst="rightArrow">
            <a:avLst/>
          </a:prstGeom>
          <a:gradFill flip="none"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2700000" scaled="0"/>
            <a:tileRect/>
          </a:gra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>
            <a:off x="2714625" y="4929188"/>
            <a:ext cx="500063" cy="285750"/>
          </a:xfrm>
          <a:prstGeom prst="rightArrow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2700000" scaled="0"/>
            <a:tileRect/>
          </a:gra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>
            <a:off x="2714625" y="5429250"/>
            <a:ext cx="500063" cy="285750"/>
          </a:xfrm>
          <a:prstGeom prst="rightArrow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2700000" scaled="0"/>
            <a:tileRect/>
          </a:gra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>
            <a:off x="2714625" y="5929313"/>
            <a:ext cx="500063" cy="285750"/>
          </a:xfrm>
          <a:prstGeom prst="rightArrow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2700000" scaled="0"/>
            <a:tileRect/>
          </a:gra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Рисунок 1" descr="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42875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142976" y="0"/>
            <a:ext cx="8001024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Выживание и автономное существование</a:t>
            </a:r>
          </a:p>
        </p:txBody>
      </p:sp>
      <p:sp>
        <p:nvSpPr>
          <p:cNvPr id="16387" name="Прямоугольник 4"/>
          <p:cNvSpPr>
            <a:spLocks noChangeArrowheads="1"/>
          </p:cNvSpPr>
          <p:nvPr/>
        </p:nvSpPr>
        <p:spPr bwMode="auto">
          <a:xfrm>
            <a:off x="1143000" y="571500"/>
            <a:ext cx="764381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FF0000"/>
                </a:solidFill>
                <a:latin typeface="Calibri" pitchFamily="34" charset="0"/>
              </a:rPr>
              <a:t>Выживание</a:t>
            </a:r>
            <a:r>
              <a:rPr lang="ru-RU" sz="2400">
                <a:latin typeface="Calibri" pitchFamily="34" charset="0"/>
              </a:rPr>
              <a:t> - активная деятельность, направленная на сохранение жизни, здоровья и работоспособности в экстремальных условиях.</a:t>
            </a:r>
          </a:p>
        </p:txBody>
      </p:sp>
      <p:sp>
        <p:nvSpPr>
          <p:cNvPr id="16388" name="Прямоугольник 5"/>
          <p:cNvSpPr>
            <a:spLocks noChangeArrowheads="1"/>
          </p:cNvSpPr>
          <p:nvPr/>
        </p:nvSpPr>
        <p:spPr bwMode="auto">
          <a:xfrm>
            <a:off x="1214438" y="4572000"/>
            <a:ext cx="7643812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FF0000"/>
                </a:solidFill>
                <a:latin typeface="Calibri" pitchFamily="34" charset="0"/>
              </a:rPr>
              <a:t>Автономное существование </a:t>
            </a:r>
            <a:r>
              <a:rPr lang="ru-RU" sz="2400">
                <a:latin typeface="Calibri" pitchFamily="34" charset="0"/>
              </a:rPr>
              <a:t>- нахождение человека в определенных, часто сложных, условиях изолированности, когда ограничена или исключена вероятность помощи и возможность использования технических и других достижений. </a:t>
            </a:r>
          </a:p>
        </p:txBody>
      </p:sp>
      <p:pic>
        <p:nvPicPr>
          <p:cNvPr id="16389" name="Рисунок 7" descr="Рисунок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88" y="1714500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Рисунок 1" descr="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42875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142976" y="0"/>
            <a:ext cx="8001024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Основное условие</a:t>
            </a:r>
          </a:p>
        </p:txBody>
      </p:sp>
      <p:sp>
        <p:nvSpPr>
          <p:cNvPr id="17411" name="Прямоугольник 4"/>
          <p:cNvSpPr>
            <a:spLocks noChangeArrowheads="1"/>
          </p:cNvSpPr>
          <p:nvPr/>
        </p:nvSpPr>
        <p:spPr bwMode="auto">
          <a:xfrm>
            <a:off x="214313" y="4919663"/>
            <a:ext cx="8929687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Основное условие, определяющее успех выживания или гибель, - </a:t>
            </a:r>
            <a:r>
              <a:rPr lang="ru-RU" sz="2400" b="1" i="1">
                <a:solidFill>
                  <a:srgbClr val="FF0000"/>
                </a:solidFill>
                <a:latin typeface="Calibri" pitchFamily="34" charset="0"/>
              </a:rPr>
              <a:t>настрой</a:t>
            </a:r>
            <a:r>
              <a:rPr lang="ru-RU" sz="2400">
                <a:latin typeface="Calibri" pitchFamily="34" charset="0"/>
              </a:rPr>
              <a:t> человека на выход из этой ситуации, его желание возвратиться домой, моральные обязательства перед близкими людьми и обществом, сознание того, что ему еще многое нужно сделать. </a:t>
            </a:r>
          </a:p>
        </p:txBody>
      </p:sp>
      <p:pic>
        <p:nvPicPr>
          <p:cNvPr id="17412" name="Рисунок 6" descr="Рисунок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38" y="785813"/>
            <a:ext cx="568642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1" descr="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42875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142976" y="0"/>
            <a:ext cx="8001024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Как быть?</a:t>
            </a:r>
          </a:p>
        </p:txBody>
      </p:sp>
      <p:sp>
        <p:nvSpPr>
          <p:cNvPr id="18435" name="Прямоугольник 4"/>
          <p:cNvSpPr>
            <a:spLocks noChangeArrowheads="1"/>
          </p:cNvSpPr>
          <p:nvPr/>
        </p:nvSpPr>
        <p:spPr bwMode="auto">
          <a:xfrm>
            <a:off x="500063" y="1143000"/>
            <a:ext cx="8143875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Экстремальная ситуация обычно возникает внезапно, и ее развитие не всегда можно предсказать. Поэтому порядок действий в таких ситуациях зависит от конкретной обстановки. </a:t>
            </a:r>
          </a:p>
          <a:p>
            <a:r>
              <a:rPr lang="ru-RU" sz="2400">
                <a:latin typeface="Calibri" pitchFamily="34" charset="0"/>
              </a:rPr>
              <a:t> </a:t>
            </a:r>
          </a:p>
          <a:p>
            <a:endParaRPr lang="ru-RU" sz="2400">
              <a:latin typeface="Calibri" pitchFamily="34" charset="0"/>
            </a:endParaRPr>
          </a:p>
          <a:p>
            <a:endParaRPr lang="ru-RU" sz="2400">
              <a:latin typeface="Calibri" pitchFamily="34" charset="0"/>
            </a:endParaRPr>
          </a:p>
          <a:p>
            <a:endParaRPr lang="ru-RU" sz="2400">
              <a:latin typeface="Calibri" pitchFamily="34" charset="0"/>
            </a:endParaRPr>
          </a:p>
          <a:p>
            <a:endParaRPr lang="ru-RU" sz="2400">
              <a:latin typeface="Calibri" pitchFamily="34" charset="0"/>
            </a:endParaRPr>
          </a:p>
          <a:p>
            <a:endParaRPr lang="ru-RU" sz="2400">
              <a:latin typeface="Calibri" pitchFamily="34" charset="0"/>
            </a:endParaRPr>
          </a:p>
          <a:p>
            <a:endParaRPr lang="ru-RU" sz="2400">
              <a:latin typeface="Calibri" pitchFamily="34" charset="0"/>
            </a:endParaRPr>
          </a:p>
          <a:p>
            <a:endParaRPr lang="ru-RU" sz="2400">
              <a:latin typeface="Calibri" pitchFamily="34" charset="0"/>
            </a:endParaRPr>
          </a:p>
          <a:p>
            <a:r>
              <a:rPr lang="ru-RU" sz="2400">
                <a:latin typeface="Calibri" pitchFamily="34" charset="0"/>
              </a:rPr>
              <a:t>Опыт многих людей, побывавших в экстремальных ситуациях, позволил определить общий порядок первоочередных действий потерпевших бедствие.  </a:t>
            </a:r>
          </a:p>
        </p:txBody>
      </p:sp>
      <p:pic>
        <p:nvPicPr>
          <p:cNvPr id="18436" name="Рисунок 6" descr="Рисунок4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313" y="2571750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Рисунок 1" descr="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42875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142976" y="0"/>
            <a:ext cx="8001024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Действия людей в ситуациях, связанных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с авариями транспортных средств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lt"/>
            </a:endParaRPr>
          </a:p>
        </p:txBody>
      </p:sp>
      <p:pic>
        <p:nvPicPr>
          <p:cNvPr id="19459" name="Рисунок 6" descr="прав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05650" y="1079500"/>
            <a:ext cx="203835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44463" y="1152525"/>
            <a:ext cx="6786562" cy="1042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перебраться самим и помочь перебраться пострадавшим в безопасное место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44463" y="2286000"/>
            <a:ext cx="6786562" cy="10445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покидая транспортное средство, взять с собой имущество, которое может пригодиться для автономного существования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44463" y="3419475"/>
            <a:ext cx="6786562" cy="10445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оказать пострадавшим первую медицинскую помощь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42875" y="4535488"/>
            <a:ext cx="6786563" cy="10445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сориентироваться на местности и уточнить свое местонахождение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44463" y="5651500"/>
            <a:ext cx="6786562" cy="10445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при неблагоприятных климатических условиях соорудить временное укрытие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1" descr="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42875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142976" y="0"/>
            <a:ext cx="8001024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Принять решение…</a:t>
            </a:r>
          </a:p>
        </p:txBody>
      </p:sp>
      <p:sp>
        <p:nvSpPr>
          <p:cNvPr id="20483" name="TextBox 10"/>
          <p:cNvSpPr txBox="1">
            <a:spLocks noChangeArrowheads="1"/>
          </p:cNvSpPr>
          <p:nvPr/>
        </p:nvSpPr>
        <p:spPr bwMode="auto">
          <a:xfrm>
            <a:off x="4357688" y="1143000"/>
            <a:ext cx="4786312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После выхода из опасной ситуации, непосредственно угрожающей жизни, необходимо решить, что делать: </a:t>
            </a:r>
          </a:p>
          <a:p>
            <a:endParaRPr lang="ru-RU" sz="2400">
              <a:latin typeface="Calibri" pitchFamily="34" charset="0"/>
            </a:endParaRPr>
          </a:p>
          <a:p>
            <a:r>
              <a:rPr lang="ru-RU" sz="2400">
                <a:latin typeface="Calibri" pitchFamily="34" charset="0"/>
              </a:rPr>
              <a:t>ждать помощи на месте </a:t>
            </a:r>
          </a:p>
          <a:p>
            <a:r>
              <a:rPr lang="ru-RU" sz="2400">
                <a:latin typeface="Calibri" pitchFamily="34" charset="0"/>
              </a:rPr>
              <a:t>или </a:t>
            </a:r>
          </a:p>
          <a:p>
            <a:r>
              <a:rPr lang="ru-RU" sz="2400">
                <a:latin typeface="Calibri" pitchFamily="34" charset="0"/>
              </a:rPr>
              <a:t>попытаться добраться до ближайшего населенного пункта. </a:t>
            </a:r>
          </a:p>
          <a:p>
            <a:endParaRPr lang="ru-RU" sz="2400">
              <a:latin typeface="Calibri" pitchFamily="34" charset="0"/>
            </a:endParaRPr>
          </a:p>
        </p:txBody>
      </p:sp>
      <p:pic>
        <p:nvPicPr>
          <p:cNvPr id="6" name="Рисунок 5" descr="Рисунок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463" y="1260475"/>
            <a:ext cx="3810000" cy="2638425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Рисунок 1" descr="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42875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142976" y="0"/>
            <a:ext cx="8001024" cy="107721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Решение оставаться па месте аварии </a:t>
            </a:r>
            <a:r>
              <a:rPr lang="ru-RU" sz="32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nринимают</a:t>
            </a:r>
            <a:r>
              <a:rPr lang="ru-RU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 в тех случаях, когда: </a:t>
            </a:r>
          </a:p>
        </p:txBody>
      </p:sp>
      <p:sp>
        <p:nvSpPr>
          <p:cNvPr id="6" name="Овал 5"/>
          <p:cNvSpPr/>
          <p:nvPr/>
        </p:nvSpPr>
        <p:spPr>
          <a:xfrm>
            <a:off x="144463" y="1143000"/>
            <a:ext cx="3929062" cy="2987675"/>
          </a:xfrm>
          <a:prstGeom prst="ellipse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2700000" scaled="1"/>
            <a:tileRect/>
          </a:gradFill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сигнал бедствия или сообщение о месте происшествия переданы при помощи аварийной радиостанции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311525" y="1143000"/>
            <a:ext cx="5715000" cy="2987675"/>
          </a:xfrm>
          <a:prstGeom prst="ellipse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2700000" scaled="1"/>
            <a:tileRect/>
          </a:gradFill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место происшествия точно не определено, местность незнакомая и труднопроходимая (горы, лес, глубокие овраги, болота, мощный слой снежного покрова и т. п.);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14313" y="4032250"/>
            <a:ext cx="3929062" cy="2592388"/>
          </a:xfrm>
          <a:prstGeom prst="ellipse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2700000" scaled="1"/>
            <a:tileRect/>
          </a:gradFill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место расположения ближайшего населенного пункта и расстояние до него неизвестны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929063" y="4032250"/>
            <a:ext cx="5000625" cy="2592388"/>
          </a:xfrm>
          <a:prstGeom prst="ellipse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2700000" scaled="1"/>
            <a:tileRect/>
          </a:gradFill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большая часть людей не может самостоятельно передвигаться из-за полученных травм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536</Words>
  <Application>Microsoft Office PowerPoint</Application>
  <PresentationFormat>Экран (4:3)</PresentationFormat>
  <Paragraphs>68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Tahoma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Пользователь Windows</cp:lastModifiedBy>
  <cp:revision>25</cp:revision>
  <dcterms:modified xsi:type="dcterms:W3CDTF">2022-02-08T13:35:10Z</dcterms:modified>
</cp:coreProperties>
</file>