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71" r:id="rId2"/>
    <p:sldId id="257" r:id="rId3"/>
    <p:sldId id="258" r:id="rId4"/>
    <p:sldId id="267" r:id="rId5"/>
    <p:sldId id="268" r:id="rId6"/>
    <p:sldId id="259" r:id="rId7"/>
    <p:sldId id="266" r:id="rId8"/>
    <p:sldId id="260" r:id="rId9"/>
    <p:sldId id="270" r:id="rId10"/>
    <p:sldId id="261" r:id="rId11"/>
    <p:sldId id="262" r:id="rId12"/>
    <p:sldId id="263" r:id="rId13"/>
    <p:sldId id="264" r:id="rId14"/>
    <p:sldId id="272" r:id="rId15"/>
    <p:sldId id="273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1DD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5DDC10-288A-4B44-BE14-C6577CE3129A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79178-93CB-4DBD-B78E-93B29C367F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79178-93CB-4DBD-B78E-93B29C367F8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1\Desktop\&#1087;&#1086;&#1089;&#1083;&#1077;&#1076;&#1085;&#1103;&#1103;%20&#1082;&#1086;&#1085;&#1090;&#1088;&#1086;&#1083;&#1100;&#1085;&#1072;&#1103;\&#1084;&#1086;&#1081;%20&#1082;&#1086;&#1085;&#1089;&#1087;&#1077;&#1082;&#1090;\detskie_pesni-utro_nachinaetsya_minus_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Безударные гласные в корне слова</a:t>
            </a:r>
            <a:r>
              <a:rPr lang="ru-RU" sz="6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.»</a:t>
            </a:r>
            <a:r>
              <a:rPr lang="ru-RU" sz="4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 algn="ctr"/>
            <a:endParaRPr lang="ru-RU" sz="2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detskie_pesni-utro_nachinaetsya_minus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73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11429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Проверьте безударный гласный в корне, изменяя число слов.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0" y="1785926"/>
            <a:ext cx="8858280" cy="1714512"/>
            <a:chOff x="0" y="1785926"/>
            <a:chExt cx="8858280" cy="1714512"/>
          </a:xfrm>
        </p:grpSpPr>
        <p:sp>
          <p:nvSpPr>
            <p:cNvPr id="7" name="Овал 6"/>
            <p:cNvSpPr/>
            <p:nvPr/>
          </p:nvSpPr>
          <p:spPr>
            <a:xfrm>
              <a:off x="0" y="1785926"/>
              <a:ext cx="2500330" cy="857256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err="1" smtClean="0">
                  <a:latin typeface="Calibri" pitchFamily="34" charset="0"/>
                  <a:cs typeface="Calibri" pitchFamily="34" charset="0"/>
                </a:rPr>
                <a:t>зв</a:t>
              </a:r>
              <a:r>
                <a:rPr lang="ru-RU" sz="3200" b="1" dirty="0" smtClean="0">
                  <a:latin typeface="Calibri" pitchFamily="34" charset="0"/>
                  <a:cs typeface="Calibri" pitchFamily="34" charset="0"/>
                </a:rPr>
                <a:t>…</a:t>
              </a:r>
              <a:r>
                <a:rPr lang="ru-RU" sz="3200" b="1" dirty="0" err="1" smtClean="0">
                  <a:latin typeface="Calibri" pitchFamily="34" charset="0"/>
                  <a:cs typeface="Calibri" pitchFamily="34" charset="0"/>
                </a:rPr>
                <a:t>зда</a:t>
              </a:r>
              <a:endParaRPr lang="ru-RU" sz="32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>
              <a:off x="928662" y="2643182"/>
              <a:ext cx="2500330" cy="857256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Calibri" pitchFamily="34" charset="0"/>
                  <a:cs typeface="Calibri" pitchFamily="34" charset="0"/>
                </a:rPr>
                <a:t>сл…за</a:t>
              </a:r>
              <a:endParaRPr lang="ru-RU" sz="32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2714612" y="1785926"/>
              <a:ext cx="2500330" cy="857256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Calibri" pitchFamily="34" charset="0"/>
                  <a:cs typeface="Calibri" pitchFamily="34" charset="0"/>
                </a:rPr>
                <a:t>гр…за</a:t>
              </a:r>
              <a:endParaRPr lang="ru-RU" sz="32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3571868" y="2643182"/>
              <a:ext cx="2500330" cy="85725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Calibri" pitchFamily="34" charset="0"/>
                  <a:cs typeface="Calibri" pitchFamily="34" charset="0"/>
                </a:rPr>
                <a:t>б…бы</a:t>
              </a:r>
              <a:endParaRPr lang="ru-RU" sz="32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5357818" y="1785926"/>
              <a:ext cx="2500330" cy="857256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err="1" smtClean="0">
                  <a:latin typeface="Calibri" pitchFamily="34" charset="0"/>
                  <a:cs typeface="Calibri" pitchFamily="34" charset="0"/>
                </a:rPr>
                <a:t>бл</a:t>
              </a:r>
              <a:r>
                <a:rPr lang="ru-RU" sz="3200" b="1" dirty="0" smtClean="0">
                  <a:latin typeface="Calibri" pitchFamily="34" charset="0"/>
                  <a:cs typeface="Calibri" pitchFamily="34" charset="0"/>
                </a:rPr>
                <a:t>…</a:t>
              </a:r>
              <a:r>
                <a:rPr lang="ru-RU" sz="3200" b="1" dirty="0" err="1" smtClean="0">
                  <a:latin typeface="Calibri" pitchFamily="34" charset="0"/>
                  <a:cs typeface="Calibri" pitchFamily="34" charset="0"/>
                </a:rPr>
                <a:t>ны</a:t>
              </a:r>
              <a:endParaRPr lang="ru-RU" sz="32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>
              <a:off x="6215074" y="2643182"/>
              <a:ext cx="2643206" cy="857256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Calibri" pitchFamily="34" charset="0"/>
                  <a:cs typeface="Calibri" pitchFamily="34" charset="0"/>
                </a:rPr>
                <a:t>к…</a:t>
              </a:r>
              <a:r>
                <a:rPr lang="ru-RU" sz="3200" b="1" dirty="0" err="1" smtClean="0">
                  <a:latin typeface="Calibri" pitchFamily="34" charset="0"/>
                  <a:cs typeface="Calibri" pitchFamily="34" charset="0"/>
                </a:rPr>
                <a:t>льцо</a:t>
              </a:r>
              <a:endParaRPr lang="ru-RU" sz="3200" b="1" dirty="0"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13" name="Заголовок 1"/>
          <p:cNvSpPr txBox="1">
            <a:spLocks/>
          </p:cNvSpPr>
          <p:nvPr/>
        </p:nvSpPr>
        <p:spPr>
          <a:xfrm>
            <a:off x="0" y="4357694"/>
            <a:ext cx="9144000" cy="15001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Запишите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проверочные и проверяемые слова парами через тире. Отметьте ударные и безударные гласные к корне слов.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9190" y="1142984"/>
            <a:ext cx="4214810" cy="5715016"/>
          </a:xfrm>
          <a:ln w="762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dirty="0" err="1" smtClean="0">
                <a:latin typeface="Calibri" pitchFamily="34" charset="0"/>
                <a:cs typeface="Calibri" pitchFamily="34" charset="0"/>
              </a:rPr>
              <a:t>Пинёк</a:t>
            </a: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,</a:t>
            </a:r>
          </a:p>
          <a:p>
            <a:pPr algn="ctr">
              <a:buNone/>
            </a:pP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4000" b="1" dirty="0" err="1" smtClean="0">
                <a:latin typeface="Calibri" pitchFamily="34" charset="0"/>
                <a:cs typeface="Calibri" pitchFamily="34" charset="0"/>
              </a:rPr>
              <a:t>честюля</a:t>
            </a: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ru-RU" sz="4000" b="1" dirty="0" err="1" smtClean="0">
                <a:latin typeface="Calibri" pitchFamily="34" charset="0"/>
                <a:cs typeface="Calibri" pitchFamily="34" charset="0"/>
              </a:rPr>
              <a:t>гребник</a:t>
            </a: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ru-RU" sz="4000" b="1" dirty="0" err="1" smtClean="0">
                <a:latin typeface="Calibri" pitchFamily="34" charset="0"/>
                <a:cs typeface="Calibri" pitchFamily="34" charset="0"/>
              </a:rPr>
              <a:t>питёрка</a:t>
            </a: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, </a:t>
            </a:r>
          </a:p>
          <a:p>
            <a:pPr algn="ctr">
              <a:buNone/>
            </a:pPr>
            <a:r>
              <a:rPr lang="ru-RU" sz="4000" b="1" dirty="0" err="1" smtClean="0">
                <a:latin typeface="Calibri" pitchFamily="34" charset="0"/>
                <a:cs typeface="Calibri" pitchFamily="34" charset="0"/>
              </a:rPr>
              <a:t>канёк</a:t>
            </a: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, </a:t>
            </a:r>
          </a:p>
          <a:p>
            <a:pPr algn="ctr">
              <a:buNone/>
            </a:pPr>
            <a:r>
              <a:rPr lang="ru-RU" sz="4000" b="1" dirty="0" err="1" smtClean="0">
                <a:latin typeface="Calibri" pitchFamily="34" charset="0"/>
                <a:cs typeface="Calibri" pitchFamily="34" charset="0"/>
              </a:rPr>
              <a:t>осинь</a:t>
            </a: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, </a:t>
            </a:r>
          </a:p>
          <a:p>
            <a:pPr algn="ctr">
              <a:buNone/>
            </a:pPr>
            <a:r>
              <a:rPr lang="ru-RU" sz="4000" b="1" dirty="0" err="1" smtClean="0">
                <a:latin typeface="Calibri" pitchFamily="34" charset="0"/>
                <a:cs typeface="Calibri" pitchFamily="34" charset="0"/>
              </a:rPr>
              <a:t>каласок</a:t>
            </a: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, </a:t>
            </a:r>
          </a:p>
          <a:p>
            <a:pPr algn="ctr">
              <a:buNone/>
            </a:pPr>
            <a:r>
              <a:rPr lang="ru-RU" sz="4000" b="1" dirty="0" err="1" smtClean="0">
                <a:latin typeface="Calibri" pitchFamily="34" charset="0"/>
                <a:cs typeface="Calibri" pitchFamily="34" charset="0"/>
              </a:rPr>
              <a:t>литеть</a:t>
            </a: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, </a:t>
            </a:r>
          </a:p>
          <a:p>
            <a:pPr algn="ctr">
              <a:buNone/>
            </a:pPr>
            <a:r>
              <a:rPr lang="ru-RU" sz="4000" b="1" dirty="0" err="1" smtClean="0">
                <a:latin typeface="Calibri" pitchFamily="34" charset="0"/>
                <a:cs typeface="Calibri" pitchFamily="34" charset="0"/>
              </a:rPr>
              <a:t>трова</a:t>
            </a: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.</a:t>
            </a:r>
            <a:endParaRPr lang="ru-RU" sz="4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11429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Запишите слова, исправляя ошибки.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 t="48623" r="62441"/>
          <a:stretch>
            <a:fillRect/>
          </a:stretch>
        </p:blipFill>
        <p:spPr bwMode="auto">
          <a:xfrm>
            <a:off x="0" y="1142984"/>
            <a:ext cx="4903013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643042" y="0"/>
            <a:ext cx="6072198" cy="150016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ПРОВЕРЬТЕ СЕБЯ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428736"/>
            <a:ext cx="9144000" cy="33575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П</a:t>
            </a:r>
            <a:r>
              <a:rPr lang="ru-RU" sz="5400" b="1" u="sng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е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нёк, ч</a:t>
            </a:r>
            <a:r>
              <a:rPr lang="ru-RU" sz="5400" b="1" u="sng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и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стюля, гр</a:t>
            </a:r>
            <a:r>
              <a:rPr lang="ru-RU" sz="5400" b="1" u="sng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и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бник, п</a:t>
            </a:r>
            <a:r>
              <a:rPr lang="ru-RU" sz="5400" b="1" u="sng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я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тёрка, к</a:t>
            </a:r>
            <a:r>
              <a:rPr lang="ru-RU" sz="5400" b="1" u="sng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о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нёк, ос</a:t>
            </a:r>
            <a:r>
              <a:rPr lang="ru-RU" sz="5400" b="1" u="sng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е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нь, к</a:t>
            </a:r>
            <a:r>
              <a:rPr lang="ru-RU" sz="5400" b="1" u="sng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о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л</a:t>
            </a:r>
            <a:r>
              <a:rPr lang="ru-RU" sz="5400" b="1" u="sng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о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сок, л</a:t>
            </a:r>
            <a:r>
              <a:rPr lang="ru-RU" sz="5400" b="1" u="sng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е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теть, тр</a:t>
            </a:r>
            <a:r>
              <a:rPr lang="ru-RU" sz="5400" b="1" u="sng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а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ва.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6871" t="14626" r="13654"/>
          <a:stretch>
            <a:fillRect/>
          </a:stretch>
        </p:blipFill>
        <p:spPr bwMode="auto">
          <a:xfrm>
            <a:off x="6643702" y="4353599"/>
            <a:ext cx="2500298" cy="2504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11429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Объясните правописание пропущенных букв. Составьте и запишите предложения.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0" y="1714488"/>
            <a:ext cx="9144000" cy="2286016"/>
            <a:chOff x="0" y="1571612"/>
            <a:chExt cx="9144000" cy="2286016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1571612"/>
              <a:ext cx="9144000" cy="785818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Font typeface="Arial" pitchFamily="34" charset="0"/>
                <a:buChar char="•"/>
              </a:pPr>
              <a:r>
                <a:rPr lang="ru-RU" sz="4000" b="1" dirty="0" smtClean="0">
                  <a:latin typeface="Calibri" pitchFamily="34" charset="0"/>
                  <a:cs typeface="Calibri" pitchFamily="34" charset="0"/>
                </a:rPr>
                <a:t> пл..ток, т…</a:t>
              </a:r>
              <a:r>
                <a:rPr lang="ru-RU" sz="4000" b="1" dirty="0" err="1" smtClean="0">
                  <a:latin typeface="Calibri" pitchFamily="34" charset="0"/>
                  <a:cs typeface="Calibri" pitchFamily="34" charset="0"/>
                </a:rPr>
                <a:t>пло</a:t>
              </a:r>
              <a:r>
                <a:rPr lang="ru-RU" sz="4000" b="1" dirty="0" smtClean="0">
                  <a:latin typeface="Calibri" pitchFamily="34" charset="0"/>
                  <a:cs typeface="Calibri" pitchFamily="34" charset="0"/>
                </a:rPr>
                <a:t>, </a:t>
              </a:r>
              <a:r>
                <a:rPr lang="ru-RU" sz="4000" b="1" dirty="0" err="1" smtClean="0">
                  <a:latin typeface="Calibri" pitchFamily="34" charset="0"/>
                  <a:cs typeface="Calibri" pitchFamily="34" charset="0"/>
                </a:rPr>
                <a:t>ш</a:t>
              </a:r>
              <a:r>
                <a:rPr lang="ru-RU" sz="4000" b="1" dirty="0" smtClean="0">
                  <a:latin typeface="Calibri" pitchFamily="34" charset="0"/>
                  <a:cs typeface="Calibri" pitchFamily="34" charset="0"/>
                </a:rPr>
                <a:t>…</a:t>
              </a:r>
              <a:r>
                <a:rPr lang="ru-RU" sz="4000" b="1" dirty="0" err="1" smtClean="0">
                  <a:latin typeface="Calibri" pitchFamily="34" charset="0"/>
                  <a:cs typeface="Calibri" pitchFamily="34" charset="0"/>
                </a:rPr>
                <a:t>рстяной</a:t>
              </a:r>
              <a:r>
                <a:rPr lang="ru-RU" sz="4000" b="1" dirty="0" smtClean="0">
                  <a:latin typeface="Calibri" pitchFamily="34" charset="0"/>
                  <a:cs typeface="Calibri" pitchFamily="34" charset="0"/>
                </a:rPr>
                <a:t>, сохраняет</a:t>
              </a:r>
              <a:endParaRPr lang="ru-RU" sz="40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0" y="2857496"/>
              <a:ext cx="9144000" cy="1000132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Font typeface="Arial" pitchFamily="34" charset="0"/>
                <a:buChar char="•"/>
              </a:pPr>
              <a:r>
                <a:rPr lang="ru-RU" sz="40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ru-RU" sz="3800" b="1" dirty="0" smtClean="0">
                  <a:latin typeface="Calibri" pitchFamily="34" charset="0"/>
                  <a:cs typeface="Calibri" pitchFamily="34" charset="0"/>
                </a:rPr>
                <a:t>ж…</a:t>
              </a:r>
              <a:r>
                <a:rPr lang="ru-RU" sz="3800" b="1" dirty="0" err="1" smtClean="0">
                  <a:latin typeface="Calibri" pitchFamily="34" charset="0"/>
                  <a:cs typeface="Calibri" pitchFamily="34" charset="0"/>
                </a:rPr>
                <a:t>лище</a:t>
              </a:r>
              <a:r>
                <a:rPr lang="ru-RU" sz="3800" b="1" dirty="0" smtClean="0">
                  <a:latin typeface="Calibri" pitchFamily="34" charset="0"/>
                  <a:cs typeface="Calibri" pitchFamily="34" charset="0"/>
                </a:rPr>
                <a:t>, у, делают, своё, в…</a:t>
              </a:r>
              <a:r>
                <a:rPr lang="ru-RU" sz="3800" b="1" dirty="0" err="1" smtClean="0">
                  <a:latin typeface="Calibri" pitchFamily="34" charset="0"/>
                  <a:cs typeface="Calibri" pitchFamily="34" charset="0"/>
                </a:rPr>
                <a:t>ды</a:t>
              </a:r>
              <a:r>
                <a:rPr lang="ru-RU" sz="3800" b="1" dirty="0" smtClean="0">
                  <a:latin typeface="Calibri" pitchFamily="34" charset="0"/>
                  <a:cs typeface="Calibri" pitchFamily="34" charset="0"/>
                </a:rPr>
                <a:t>, б…</a:t>
              </a:r>
              <a:r>
                <a:rPr lang="ru-RU" sz="3800" b="1" dirty="0" err="1" smtClean="0">
                  <a:latin typeface="Calibri" pitchFamily="34" charset="0"/>
                  <a:cs typeface="Calibri" pitchFamily="34" charset="0"/>
                </a:rPr>
                <a:t>бры</a:t>
              </a:r>
              <a:endParaRPr lang="ru-RU" sz="3800" b="1" dirty="0">
                <a:latin typeface="Calibri" pitchFamily="34" charset="0"/>
                <a:cs typeface="Calibri" pitchFamily="34" charset="0"/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6072198" cy="150016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ПРОВЕРЬТЕ СЕБЯ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2000240"/>
            <a:ext cx="9144000" cy="785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 Ш</a:t>
            </a:r>
            <a:r>
              <a:rPr lang="ru-RU" sz="5400" b="1" u="sng" dirty="0" smtClean="0">
                <a:latin typeface="Calibri" pitchFamily="34" charset="0"/>
                <a:cs typeface="Calibri" pitchFamily="34" charset="0"/>
              </a:rPr>
              <a:t>е</a:t>
            </a: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рстяной пл</a:t>
            </a:r>
            <a:r>
              <a:rPr lang="ru-RU" sz="5400" b="1" u="sng" dirty="0" smtClean="0">
                <a:latin typeface="Calibri" pitchFamily="34" charset="0"/>
                <a:cs typeface="Calibri" pitchFamily="34" charset="0"/>
              </a:rPr>
              <a:t>а</a:t>
            </a: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ток сохраняет т</a:t>
            </a:r>
            <a:r>
              <a:rPr lang="ru-RU" sz="5400" b="1" u="sng" dirty="0" smtClean="0">
                <a:latin typeface="Calibri" pitchFamily="34" charset="0"/>
                <a:cs typeface="Calibri" pitchFamily="34" charset="0"/>
              </a:rPr>
              <a:t>е</a:t>
            </a: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пло.</a:t>
            </a:r>
            <a:endParaRPr lang="ru-RU" sz="4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3143248"/>
            <a:ext cx="9144000" cy="10001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ru-RU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3800" b="1" dirty="0" smtClean="0">
                <a:latin typeface="Calibri" pitchFamily="34" charset="0"/>
                <a:cs typeface="Calibri" pitchFamily="34" charset="0"/>
              </a:rPr>
              <a:t>Б</a:t>
            </a:r>
            <a:r>
              <a:rPr lang="ru-RU" sz="5400" b="1" u="sng" dirty="0" smtClean="0">
                <a:latin typeface="Calibri" pitchFamily="34" charset="0"/>
                <a:cs typeface="Calibri" pitchFamily="34" charset="0"/>
              </a:rPr>
              <a:t>о</a:t>
            </a:r>
            <a:r>
              <a:rPr lang="ru-RU" sz="3800" b="1" dirty="0" smtClean="0">
                <a:latin typeface="Calibri" pitchFamily="34" charset="0"/>
                <a:cs typeface="Calibri" pitchFamily="34" charset="0"/>
              </a:rPr>
              <a:t>бры у в</a:t>
            </a:r>
            <a:r>
              <a:rPr lang="ru-RU" sz="5400" b="1" u="sng" dirty="0" smtClean="0">
                <a:latin typeface="Calibri" pitchFamily="34" charset="0"/>
                <a:cs typeface="Calibri" pitchFamily="34" charset="0"/>
              </a:rPr>
              <a:t>о</a:t>
            </a:r>
            <a:r>
              <a:rPr lang="ru-RU" sz="3800" b="1" dirty="0" smtClean="0">
                <a:latin typeface="Calibri" pitchFamily="34" charset="0"/>
                <a:cs typeface="Calibri" pitchFamily="34" charset="0"/>
              </a:rPr>
              <a:t>ды делают своё ж</a:t>
            </a:r>
            <a:r>
              <a:rPr lang="ru-RU" sz="5400" b="1" u="sng" dirty="0" smtClean="0">
                <a:latin typeface="Calibri" pitchFamily="34" charset="0"/>
                <a:cs typeface="Calibri" pitchFamily="34" charset="0"/>
              </a:rPr>
              <a:t>и</a:t>
            </a:r>
            <a:r>
              <a:rPr lang="ru-RU" sz="3800" b="1" dirty="0" smtClean="0">
                <a:latin typeface="Calibri" pitchFamily="34" charset="0"/>
                <a:cs typeface="Calibri" pitchFamily="34" charset="0"/>
              </a:rPr>
              <a:t>лище.</a:t>
            </a:r>
            <a:endParaRPr lang="ru-RU" sz="38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 r="22641" b="15384"/>
          <a:stretch>
            <a:fillRect/>
          </a:stretch>
        </p:blipFill>
        <p:spPr bwMode="auto">
          <a:xfrm>
            <a:off x="6539237" y="0"/>
            <a:ext cx="2604763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abydiski.at.ua/img1/luntik/8.jpg"/>
          <p:cNvPicPr>
            <a:picLocks noChangeAspect="1" noChangeArrowheads="1"/>
          </p:cNvPicPr>
          <p:nvPr/>
        </p:nvPicPr>
        <p:blipFill>
          <a:blip r:embed="rId2"/>
          <a:srcRect t="11297" b="4302"/>
          <a:stretch>
            <a:fillRect/>
          </a:stretch>
        </p:blipFill>
        <p:spPr bwMode="auto">
          <a:xfrm>
            <a:off x="0" y="683849"/>
            <a:ext cx="9144000" cy="6174151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ДО СВИДАНИЯ!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643042" y="0"/>
            <a:ext cx="6072198" cy="150016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ОЦЕНИТЕ СЕБЯ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лыбающееся лицо 8"/>
          <p:cNvSpPr/>
          <p:nvPr/>
        </p:nvSpPr>
        <p:spPr>
          <a:xfrm>
            <a:off x="428596" y="2214554"/>
            <a:ext cx="2500330" cy="2143140"/>
          </a:xfrm>
          <a:prstGeom prst="smileyFace">
            <a:avLst/>
          </a:prstGeom>
          <a:solidFill>
            <a:srgbClr val="FFFF00"/>
          </a:solidFill>
          <a:ln>
            <a:solidFill>
              <a:srgbClr val="FB1D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Улыбающееся лицо 10"/>
          <p:cNvSpPr/>
          <p:nvPr/>
        </p:nvSpPr>
        <p:spPr>
          <a:xfrm>
            <a:off x="3428992" y="2285992"/>
            <a:ext cx="2500330" cy="2143140"/>
          </a:xfrm>
          <a:prstGeom prst="smileyFace">
            <a:avLst>
              <a:gd name="adj" fmla="val 58"/>
            </a:avLst>
          </a:prstGeom>
          <a:solidFill>
            <a:srgbClr val="FFFF00"/>
          </a:solidFill>
          <a:ln>
            <a:solidFill>
              <a:srgbClr val="FB1D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Улыбающееся лицо 11"/>
          <p:cNvSpPr/>
          <p:nvPr/>
        </p:nvSpPr>
        <p:spPr>
          <a:xfrm>
            <a:off x="6357950" y="2285992"/>
            <a:ext cx="2500330" cy="2143140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>
            <a:solidFill>
              <a:srgbClr val="FB1D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14282" y="4786322"/>
            <a:ext cx="2643174" cy="10001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Я молодец!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000364" y="4786322"/>
            <a:ext cx="2928958" cy="10001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Могу и лучше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!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6000760" y="4786322"/>
            <a:ext cx="3143240" cy="10001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Мало старался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!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www.zpapa.ru/img/luntik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56"/>
            <a:ext cx="9144000" cy="6143644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ПРИВЕТ!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81328"/>
            <a:ext cx="8715436" cy="5090944"/>
          </a:xfrm>
        </p:spPr>
        <p:txBody>
          <a:bodyPr/>
          <a:lstStyle/>
          <a:p>
            <a:pPr marL="624078" indent="-514350">
              <a:buAutoNum type="arabicPeriod"/>
            </a:pPr>
            <a:r>
              <a:rPr lang="ru-RU" b="1" dirty="0" smtClean="0"/>
              <a:t>Объясни значение </a:t>
            </a:r>
            <a:r>
              <a:rPr lang="ru-RU" dirty="0" smtClean="0"/>
              <a:t>слова с помощью </a:t>
            </a:r>
            <a:r>
              <a:rPr lang="ru-RU" b="1" dirty="0" smtClean="0"/>
              <a:t>однокоренного</a:t>
            </a:r>
            <a:r>
              <a:rPr lang="ru-RU" dirty="0" smtClean="0"/>
              <a:t> или </a:t>
            </a:r>
            <a:r>
              <a:rPr lang="ru-RU" b="1" dirty="0" smtClean="0"/>
              <a:t>подбери другое однокоренное</a:t>
            </a:r>
            <a:r>
              <a:rPr lang="ru-RU" dirty="0" smtClean="0"/>
              <a:t> слово.</a:t>
            </a:r>
          </a:p>
          <a:p>
            <a:pPr marL="624078" indent="-514350">
              <a:buAutoNum type="arabicPeriod"/>
            </a:pPr>
            <a:r>
              <a:rPr lang="ru-RU" b="1" dirty="0" smtClean="0"/>
              <a:t>Измени</a:t>
            </a:r>
            <a:r>
              <a:rPr lang="ru-RU" dirty="0" smtClean="0"/>
              <a:t> проверяемое слово:</a:t>
            </a:r>
          </a:p>
          <a:p>
            <a:pPr marL="624078" indent="-514350">
              <a:buAutoNum type="arabicPeriod"/>
            </a:pPr>
            <a:endParaRPr lang="ru-RU" dirty="0" smtClean="0"/>
          </a:p>
          <a:p>
            <a:pPr marL="624078" indent="-514350">
              <a:buNone/>
            </a:pPr>
            <a:r>
              <a:rPr lang="ru-RU" b="1" dirty="0" smtClean="0"/>
              <a:t> предмет                     действие               признак</a:t>
            </a:r>
          </a:p>
          <a:p>
            <a:r>
              <a:rPr lang="ru-RU" b="1" i="1" dirty="0" smtClean="0"/>
              <a:t>ед. ч.     мн. ч.        что (с)делает?         каков?</a:t>
            </a:r>
          </a:p>
          <a:p>
            <a:r>
              <a:rPr lang="ru-RU" b="1" i="1" dirty="0" smtClean="0"/>
              <a:t>кто? что?                 что (с)делал?       </a:t>
            </a:r>
          </a:p>
          <a:p>
            <a:pPr>
              <a:buNone/>
            </a:pPr>
            <a:r>
              <a:rPr lang="ru-RU" dirty="0" smtClean="0"/>
              <a:t>(ед.ч. или мн.ч.)        </a:t>
            </a:r>
            <a:r>
              <a:rPr lang="ru-RU" b="1" i="1" dirty="0" smtClean="0"/>
              <a:t>что (с)делаю? </a:t>
            </a:r>
          </a:p>
          <a:p>
            <a:r>
              <a:rPr lang="ru-RU" dirty="0" smtClean="0"/>
              <a:t>много </a:t>
            </a:r>
            <a:r>
              <a:rPr lang="ru-RU" b="1" i="1" dirty="0" smtClean="0"/>
              <a:t>кого? чего?</a:t>
            </a:r>
          </a:p>
          <a:p>
            <a:pPr>
              <a:buNone/>
            </a:pPr>
            <a:r>
              <a:rPr lang="ru-RU" dirty="0" smtClean="0"/>
              <a:t>                  Если надо, выполняй два действия.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Как искать проверочные слова для корня слова?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 flipV="1">
            <a:off x="1857356" y="3214686"/>
            <a:ext cx="3071834" cy="4286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4929190" y="3214686"/>
            <a:ext cx="2857520" cy="4286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4715670" y="3428206"/>
            <a:ext cx="42862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643042" y="4429132"/>
            <a:ext cx="428628" cy="158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3036877" y="5106999"/>
            <a:ext cx="1643074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6251587" y="5035561"/>
            <a:ext cx="1643074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5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Прочитайте слова. Объясните, от какого 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корня образовано каждое слово. 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Назовите однокоренные слова. 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714488"/>
            <a:ext cx="9144031" cy="4429156"/>
            <a:chOff x="1170" y="2098"/>
            <a:chExt cx="10560" cy="2521"/>
          </a:xfrm>
        </p:grpSpPr>
        <p:sp>
          <p:nvSpPr>
            <p:cNvPr id="1027" name="AutoShape 3"/>
            <p:cNvSpPr>
              <a:spLocks noChangeArrowheads="1"/>
            </p:cNvSpPr>
            <p:nvPr/>
          </p:nvSpPr>
          <p:spPr bwMode="auto">
            <a:xfrm>
              <a:off x="3150" y="2098"/>
              <a:ext cx="2520" cy="605"/>
            </a:xfrm>
            <a:prstGeom prst="roundRect">
              <a:avLst>
                <a:gd name="adj" fmla="val 16667"/>
              </a:avLst>
            </a:prstGeom>
            <a:solidFill>
              <a:srgbClr val="4F81BD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МОСТИК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8" name="AutoShape 4"/>
            <p:cNvSpPr>
              <a:spLocks noChangeArrowheads="1"/>
            </p:cNvSpPr>
            <p:nvPr/>
          </p:nvSpPr>
          <p:spPr bwMode="auto">
            <a:xfrm>
              <a:off x="8347" y="2098"/>
              <a:ext cx="2745" cy="656"/>
            </a:xfrm>
            <a:prstGeom prst="roundRect">
              <a:avLst>
                <a:gd name="adj" fmla="val 16667"/>
              </a:avLst>
            </a:prstGeom>
            <a:solidFill>
              <a:srgbClr val="4F81BD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МОРОЗИТЬ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9" name="AutoShape 5"/>
            <p:cNvSpPr>
              <a:spLocks noChangeArrowheads="1"/>
            </p:cNvSpPr>
            <p:nvPr/>
          </p:nvSpPr>
          <p:spPr bwMode="auto">
            <a:xfrm>
              <a:off x="3810" y="2854"/>
              <a:ext cx="2970" cy="605"/>
            </a:xfrm>
            <a:prstGeom prst="roundRect">
              <a:avLst>
                <a:gd name="adj" fmla="val 16667"/>
              </a:avLst>
            </a:prstGeom>
            <a:solidFill>
              <a:srgbClr val="4F81BD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МОРОЗНЫЙ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AutoShape 6"/>
            <p:cNvSpPr>
              <a:spLocks noChangeArrowheads="1"/>
            </p:cNvSpPr>
            <p:nvPr/>
          </p:nvSpPr>
          <p:spPr bwMode="auto">
            <a:xfrm>
              <a:off x="6862" y="2854"/>
              <a:ext cx="2520" cy="594"/>
            </a:xfrm>
            <a:prstGeom prst="roundRect">
              <a:avLst>
                <a:gd name="adj" fmla="val 16667"/>
              </a:avLst>
            </a:prstGeom>
            <a:solidFill>
              <a:srgbClr val="4F81BD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МОСТИТЬ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AutoShape 7"/>
            <p:cNvSpPr>
              <a:spLocks noChangeArrowheads="1"/>
            </p:cNvSpPr>
            <p:nvPr/>
          </p:nvSpPr>
          <p:spPr bwMode="auto">
            <a:xfrm>
              <a:off x="5212" y="4014"/>
              <a:ext cx="3135" cy="605"/>
            </a:xfrm>
            <a:prstGeom prst="roundRect">
              <a:avLst>
                <a:gd name="adj" fmla="val 16667"/>
              </a:avLst>
            </a:prstGeom>
            <a:solidFill>
              <a:srgbClr val="4F81BD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СТОРОЖЕВАЯ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2" name="AutoShape 8"/>
            <p:cNvSpPr>
              <a:spLocks noChangeArrowheads="1"/>
            </p:cNvSpPr>
            <p:nvPr/>
          </p:nvSpPr>
          <p:spPr bwMode="auto">
            <a:xfrm>
              <a:off x="5790" y="2098"/>
              <a:ext cx="2520" cy="605"/>
            </a:xfrm>
            <a:prstGeom prst="roundRect">
              <a:avLst>
                <a:gd name="adj" fmla="val 16667"/>
              </a:avLst>
            </a:prstGeom>
            <a:solidFill>
              <a:srgbClr val="C0504D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МОРОЗЕЦ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AutoShape 9"/>
            <p:cNvSpPr>
              <a:spLocks noChangeArrowheads="1"/>
            </p:cNvSpPr>
            <p:nvPr/>
          </p:nvSpPr>
          <p:spPr bwMode="auto">
            <a:xfrm>
              <a:off x="1170" y="2653"/>
              <a:ext cx="2887" cy="605"/>
            </a:xfrm>
            <a:prstGeom prst="roundRect">
              <a:avLst>
                <a:gd name="adj" fmla="val 16667"/>
              </a:avLst>
            </a:prstGeom>
            <a:solidFill>
              <a:srgbClr val="C0504D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СТОРОЖИТЬ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4" name="AutoShape 10"/>
            <p:cNvSpPr>
              <a:spLocks noChangeArrowheads="1"/>
            </p:cNvSpPr>
            <p:nvPr/>
          </p:nvSpPr>
          <p:spPr bwMode="auto">
            <a:xfrm>
              <a:off x="9090" y="2602"/>
              <a:ext cx="2640" cy="594"/>
            </a:xfrm>
            <a:prstGeom prst="roundRect">
              <a:avLst>
                <a:gd name="adj" fmla="val 16667"/>
              </a:avLst>
            </a:prstGeom>
            <a:solidFill>
              <a:srgbClr val="C0504D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СТОРОЖКА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5" name="AutoShape 11"/>
            <p:cNvSpPr>
              <a:spLocks noChangeArrowheads="1"/>
            </p:cNvSpPr>
            <p:nvPr/>
          </p:nvSpPr>
          <p:spPr bwMode="auto">
            <a:xfrm>
              <a:off x="4057" y="3480"/>
              <a:ext cx="2520" cy="555"/>
            </a:xfrm>
            <a:prstGeom prst="roundRect">
              <a:avLst>
                <a:gd name="adj" fmla="val 16667"/>
              </a:avLst>
            </a:prstGeom>
            <a:solidFill>
              <a:srgbClr val="C0504D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МОРОЗКО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6" name="AutoShape 12"/>
            <p:cNvSpPr>
              <a:spLocks noChangeArrowheads="1"/>
            </p:cNvSpPr>
            <p:nvPr/>
          </p:nvSpPr>
          <p:spPr bwMode="auto">
            <a:xfrm>
              <a:off x="7027" y="3480"/>
              <a:ext cx="2985" cy="590"/>
            </a:xfrm>
            <a:prstGeom prst="roundRect">
              <a:avLst>
                <a:gd name="adj" fmla="val 16667"/>
              </a:avLst>
            </a:prstGeom>
            <a:solidFill>
              <a:srgbClr val="C0504D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МОСТОВАЯ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7167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Прочитайте и озаглавьте текст. 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Выпишите однокоренные слова. 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Выделите в них корень. 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Поставьте знак ударения. 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2214554"/>
            <a:ext cx="685804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Пышно цветёт луг.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Он похож на пёстрый ковёр.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Вот белые и красные цветы мака.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Качаются синие колокольчики.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На сырых местах красуются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голубые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незабудки.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На цветочки садятся бабочки.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 l="80079" t="38736"/>
          <a:stretch>
            <a:fillRect/>
          </a:stretch>
        </p:blipFill>
        <p:spPr bwMode="auto">
          <a:xfrm>
            <a:off x="7069079" y="2071679"/>
            <a:ext cx="2074921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017.radikal.ru/i421/1202/3c/b1bfe93964da.jpg"/>
          <p:cNvPicPr>
            <a:picLocks noChangeAspect="1" noChangeArrowheads="1"/>
          </p:cNvPicPr>
          <p:nvPr/>
        </p:nvPicPr>
        <p:blipFill>
          <a:blip r:embed="rId3" cstate="print"/>
          <a:srcRect l="1492" t="4762" r="1524" b="4762"/>
          <a:stretch>
            <a:fillRect/>
          </a:stretch>
        </p:blipFill>
        <p:spPr bwMode="auto">
          <a:xfrm>
            <a:off x="0" y="642918"/>
            <a:ext cx="4643470" cy="407196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0"/>
            <a:ext cx="6072198" cy="150016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ПРОВЕРЬТЕ СЕБЯ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3214678" y="214290"/>
            <a:ext cx="5929322" cy="5715040"/>
          </a:xfrm>
        </p:spPr>
        <p:txBody>
          <a:bodyPr>
            <a:normAutofit/>
          </a:bodyPr>
          <a:lstStyle/>
          <a:p>
            <a:pPr algn="ctr"/>
            <a:endParaRPr lang="ru-RU" dirty="0" smtClean="0"/>
          </a:p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r>
              <a:rPr lang="ru-RU" sz="4800" b="1" dirty="0" smtClean="0">
                <a:solidFill>
                  <a:srgbClr val="7030A0"/>
                </a:solidFill>
              </a:rPr>
              <a:t>Цветёт, 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7030A0"/>
                </a:solidFill>
              </a:rPr>
              <a:t>цветы, 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7030A0"/>
                </a:solidFill>
              </a:rPr>
              <a:t>цветочки.</a:t>
            </a:r>
          </a:p>
          <a:p>
            <a:pPr algn="ctr"/>
            <a:endParaRPr lang="ru-RU" dirty="0"/>
          </a:p>
        </p:txBody>
      </p:sp>
      <p:sp>
        <p:nvSpPr>
          <p:cNvPr id="10" name="Дуга 9"/>
          <p:cNvSpPr/>
          <p:nvPr/>
        </p:nvSpPr>
        <p:spPr>
          <a:xfrm>
            <a:off x="5072066" y="2000240"/>
            <a:ext cx="1500198" cy="714380"/>
          </a:xfrm>
          <a:prstGeom prst="arc">
            <a:avLst>
              <a:gd name="adj1" fmla="val 10710163"/>
              <a:gd name="adj2" fmla="val 0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11" name="Дуга 10"/>
          <p:cNvSpPr/>
          <p:nvPr/>
        </p:nvSpPr>
        <p:spPr>
          <a:xfrm>
            <a:off x="5143504" y="3000372"/>
            <a:ext cx="1500198" cy="714380"/>
          </a:xfrm>
          <a:prstGeom prst="arc">
            <a:avLst>
              <a:gd name="adj1" fmla="val 10710163"/>
              <a:gd name="adj2" fmla="val 0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12" name="Дуга 11"/>
          <p:cNvSpPr/>
          <p:nvPr/>
        </p:nvSpPr>
        <p:spPr>
          <a:xfrm>
            <a:off x="4714876" y="3714752"/>
            <a:ext cx="1500198" cy="714380"/>
          </a:xfrm>
          <a:prstGeom prst="arc">
            <a:avLst>
              <a:gd name="adj1" fmla="val 10710163"/>
              <a:gd name="adj2" fmla="val 0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38100">
                <a:solidFill>
                  <a:schemeClr val="tx1"/>
                </a:solidFill>
              </a:ln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6715140" y="3000372"/>
            <a:ext cx="214314" cy="7143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6286512" y="3786190"/>
            <a:ext cx="214314" cy="7143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http://st1.stranamam.ru/data/cache/2010sep/25/15/764009_21959-700x500.jpg"/>
          <p:cNvPicPr>
            <a:picLocks noChangeAspect="1" noChangeArrowheads="1"/>
          </p:cNvPicPr>
          <p:nvPr/>
        </p:nvPicPr>
        <p:blipFill>
          <a:blip r:embed="rId3" cstate="print"/>
          <a:srcRect r="11914" b="2127"/>
          <a:stretch>
            <a:fillRect/>
          </a:stretch>
        </p:blipFill>
        <p:spPr bwMode="auto">
          <a:xfrm>
            <a:off x="3286116" y="0"/>
            <a:ext cx="2609019" cy="3000372"/>
          </a:xfrm>
          <a:prstGeom prst="rect">
            <a:avLst/>
          </a:prstGeom>
          <a:noFill/>
        </p:spPr>
      </p:pic>
      <p:sp useBgFill="1">
        <p:nvSpPr>
          <p:cNvPr id="5" name="Rectangle 3"/>
          <p:cNvSpPr txBox="1">
            <a:spLocks noChangeArrowheads="1"/>
          </p:cNvSpPr>
          <p:nvPr/>
        </p:nvSpPr>
        <p:spPr>
          <a:xfrm>
            <a:off x="928662" y="2928934"/>
            <a:ext cx="7929618" cy="3500438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>
            <a:normAutofit fontScale="70000" lnSpcReduction="20000"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7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Если буква гласная 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7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Вызвала сомнение,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7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Ты её немедленно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7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Ставь под ударение!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endParaRPr kumimoji="0" lang="ru-RU" sz="2700" b="1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Batang" pitchFamily="18" charset="-127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Batang" pitchFamily="18" charset="-127"/>
                <a:ea typeface="+mn-ea"/>
                <a:cs typeface="+mn-cs"/>
              </a:rPr>
              <a:t>		             </a:t>
            </a:r>
            <a:endParaRPr kumimoji="0" lang="ru-RU" sz="2700" b="1" i="0" u="none" strike="noStrike" kern="1200" cap="none" spc="0" normalizeH="0" baseline="0" noProof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Объясните, в какой части слова пропущена буква и нужно ли проверять её правописание. Подберите к каждому слово проверочное.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-214346" y="1643050"/>
            <a:ext cx="9358346" cy="2571768"/>
            <a:chOff x="-214346" y="1643050"/>
            <a:chExt cx="9358346" cy="2571768"/>
          </a:xfrm>
        </p:grpSpPr>
        <p:sp>
          <p:nvSpPr>
            <p:cNvPr id="6145" name="AutoShape 1"/>
            <p:cNvSpPr>
              <a:spLocks noChangeArrowheads="1"/>
            </p:cNvSpPr>
            <p:nvPr/>
          </p:nvSpPr>
          <p:spPr bwMode="auto">
            <a:xfrm>
              <a:off x="-214346" y="1928802"/>
              <a:ext cx="4500594" cy="1285884"/>
            </a:xfrm>
            <a:prstGeom prst="star16">
              <a:avLst>
                <a:gd name="adj" fmla="val 37500"/>
              </a:avLst>
            </a:prstGeom>
            <a:solidFill>
              <a:srgbClr val="4F81BD"/>
            </a:solidFill>
            <a:ln w="38100">
              <a:solidFill>
                <a:srgbClr val="17365D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ru-RU" sz="3200" b="1" dirty="0" err="1" smtClean="0">
                  <a:latin typeface="Calibri" pitchFamily="34" charset="0"/>
                  <a:cs typeface="Arial" pitchFamily="34" charset="0"/>
                </a:rPr>
                <a:t>п</a:t>
              </a:r>
              <a:r>
                <a:rPr kumimoji="0" lang="ru-RU" sz="32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ч</a:t>
              </a:r>
              <a:r>
                <a: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…</a:t>
              </a:r>
              <a:r>
                <a:rPr kumimoji="0" lang="ru-RU" sz="32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линый</a:t>
              </a:r>
              <a:endPara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46" name="AutoShape 2"/>
            <p:cNvSpPr>
              <a:spLocks noChangeArrowheads="1"/>
            </p:cNvSpPr>
            <p:nvPr/>
          </p:nvSpPr>
          <p:spPr bwMode="auto">
            <a:xfrm>
              <a:off x="1785918" y="3143248"/>
              <a:ext cx="2928958" cy="1071570"/>
            </a:xfrm>
            <a:prstGeom prst="star16">
              <a:avLst>
                <a:gd name="adj" fmla="val 37500"/>
              </a:avLst>
            </a:prstGeom>
            <a:solidFill>
              <a:srgbClr val="C0504D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зв</a:t>
              </a:r>
              <a:r>
                <a: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…</a:t>
              </a:r>
              <a:r>
                <a:rPr kumimoji="0" lang="ru-RU" sz="32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зда</a:t>
              </a:r>
              <a:endPara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47" name="AutoShape 3"/>
            <p:cNvSpPr>
              <a:spLocks noChangeArrowheads="1"/>
            </p:cNvSpPr>
            <p:nvPr/>
          </p:nvSpPr>
          <p:spPr bwMode="auto">
            <a:xfrm>
              <a:off x="3071802" y="1643050"/>
              <a:ext cx="3643338" cy="1143008"/>
            </a:xfrm>
            <a:prstGeom prst="star16">
              <a:avLst>
                <a:gd name="adj" fmla="val 37500"/>
              </a:avLst>
            </a:prstGeom>
            <a:solidFill>
              <a:srgbClr val="9BBB59"/>
            </a:solidFill>
            <a:ln w="38100">
              <a:solidFill>
                <a:srgbClr val="00B05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ч…</a:t>
              </a:r>
              <a:r>
                <a:rPr kumimoji="0" lang="ru-RU" sz="32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рнеть</a:t>
              </a:r>
              <a:endPara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48" name="AutoShape 4"/>
            <p:cNvSpPr>
              <a:spLocks noChangeArrowheads="1"/>
            </p:cNvSpPr>
            <p:nvPr/>
          </p:nvSpPr>
          <p:spPr bwMode="auto">
            <a:xfrm>
              <a:off x="4643438" y="3071810"/>
              <a:ext cx="2643206" cy="1143008"/>
            </a:xfrm>
            <a:prstGeom prst="star16">
              <a:avLst>
                <a:gd name="adj" fmla="val 37500"/>
              </a:avLst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ru-RU" sz="3200" b="1" dirty="0" smtClean="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rPr>
                <a:t>с</a:t>
              </a:r>
              <a:r>
                <a: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…</a:t>
              </a:r>
              <a:r>
                <a:rPr kumimoji="0" lang="ru-RU" sz="32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стра</a:t>
              </a:r>
              <a:endPara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AutoShape 3"/>
            <p:cNvSpPr>
              <a:spLocks noChangeArrowheads="1"/>
            </p:cNvSpPr>
            <p:nvPr/>
          </p:nvSpPr>
          <p:spPr bwMode="auto">
            <a:xfrm>
              <a:off x="5786446" y="1928802"/>
              <a:ext cx="3357554" cy="1214446"/>
            </a:xfrm>
            <a:prstGeom prst="star16">
              <a:avLst>
                <a:gd name="adj" fmla="val 37500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ru-RU" sz="3200" b="1" dirty="0" smtClean="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rPr>
                <a:t>кол</a:t>
              </a:r>
              <a:r>
                <a: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…</a:t>
              </a:r>
              <a:r>
                <a:rPr kumimoji="0" lang="ru-RU" sz="32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са</a:t>
              </a:r>
              <a:endPara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Заголовок 1"/>
          <p:cNvSpPr txBox="1">
            <a:spLocks/>
          </p:cNvSpPr>
          <p:nvPr/>
        </p:nvSpPr>
        <p:spPr>
          <a:xfrm>
            <a:off x="214282" y="5500702"/>
            <a:ext cx="8715436" cy="11430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Запишите через тире сначала проверочное слово, потом проверяемое.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0" y="0"/>
            <a:ext cx="9144000" cy="16430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Объясните, в какой части слова пропущена буква и нужно ли проверять её правописание. Подберите к каждому слово проверочное.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14282" y="4572008"/>
            <a:ext cx="8715436" cy="7858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звёздное, сёстры, пчёлки, колёса, чёрный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643042" y="0"/>
            <a:ext cx="6072198" cy="150016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ПРОВЕРЬТЕ СЕБЯ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1428736"/>
            <a:ext cx="9144000" cy="33575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Звёздное - зв</a:t>
            </a:r>
            <a:r>
              <a:rPr lang="ru-RU" sz="54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е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зда, сёстры – с</a:t>
            </a:r>
            <a:r>
              <a:rPr lang="ru-RU" sz="54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е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стра,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  пчёлки - пч</a:t>
            </a:r>
            <a:r>
              <a:rPr lang="ru-RU" sz="54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е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линый,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колёса - кол</a:t>
            </a:r>
            <a:r>
              <a:rPr lang="ru-RU" sz="54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е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со, чёрный – ч</a:t>
            </a:r>
            <a:r>
              <a:rPr lang="ru-RU" sz="54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е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рнеть.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6871" t="14626" r="13654"/>
          <a:stretch>
            <a:fillRect/>
          </a:stretch>
        </p:blipFill>
        <p:spPr bwMode="auto">
          <a:xfrm>
            <a:off x="6643702" y="4353599"/>
            <a:ext cx="2500298" cy="2504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|0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2|1.1|1.8|1.2|2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7|1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780</TotalTime>
  <Words>381</Words>
  <Application>Microsoft Office PowerPoint</Application>
  <PresentationFormat>Экран (4:3)</PresentationFormat>
  <Paragraphs>88</Paragraphs>
  <Slides>16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Слайд 1</vt:lpstr>
      <vt:lpstr>ПРИВЕТ!</vt:lpstr>
      <vt:lpstr>Как искать проверочные слова для корня слова?</vt:lpstr>
      <vt:lpstr> Прочитайте слова. Объясните, от какого  корня образовано каждое слово.  Назовите однокоренные слова.  </vt:lpstr>
      <vt:lpstr> Прочитайте и озаглавьте текст.  Выпишите однокоренные слова.  Выделите в них корень.  Поставьте знак ударения.  </vt:lpstr>
      <vt:lpstr>ПРОВЕРЬТЕ СЕБЯ</vt:lpstr>
      <vt:lpstr>Слайд 7</vt:lpstr>
      <vt:lpstr>Объясните, в какой части слова пропущена буква и нужно ли проверять её правописание. Подберите к каждому слово проверочное.</vt:lpstr>
      <vt:lpstr>ПРОВЕРЬТЕ СЕБЯ</vt:lpstr>
      <vt:lpstr>Слайд 10</vt:lpstr>
      <vt:lpstr>Слайд 11</vt:lpstr>
      <vt:lpstr>ПРОВЕРЬТЕ СЕБЯ</vt:lpstr>
      <vt:lpstr>Слайд 13</vt:lpstr>
      <vt:lpstr>ПРОВЕРЬТЕ СЕБЯ</vt:lpstr>
      <vt:lpstr>ДО СВИДАНИЯ!</vt:lpstr>
      <vt:lpstr>ОЦЕНИТЕ СЕБЯ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Наталья</cp:lastModifiedBy>
  <cp:revision>73</cp:revision>
  <dcterms:created xsi:type="dcterms:W3CDTF">2012-05-03T16:06:38Z</dcterms:created>
  <dcterms:modified xsi:type="dcterms:W3CDTF">2020-04-05T17:38:57Z</dcterms:modified>
</cp:coreProperties>
</file>