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71" r:id="rId13"/>
    <p:sldId id="272" r:id="rId14"/>
    <p:sldId id="269" r:id="rId15"/>
    <p:sldId id="270" r:id="rId16"/>
    <p:sldId id="267" r:id="rId17"/>
    <p:sldId id="268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172288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8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67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7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878140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484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67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1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574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254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785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1.wmf"/><Relationship Id="rId3" Type="http://schemas.openxmlformats.org/officeDocument/2006/relationships/image" Target="../media/image23.png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0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Целая и </a:t>
            </a:r>
            <a:r>
              <a:rPr lang="ru-RU" b="1" dirty="0" err="1"/>
              <a:t>дpoбная</a:t>
            </a:r>
            <a:r>
              <a:rPr lang="ru-RU" b="1" dirty="0"/>
              <a:t> части </a:t>
            </a:r>
            <a:r>
              <a:rPr lang="ru-RU" b="1" dirty="0" smtClean="0"/>
              <a:t>числа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678039"/>
          </a:xfrm>
        </p:spPr>
        <p:txBody>
          <a:bodyPr>
            <a:normAutofit/>
          </a:bodyPr>
          <a:lstStyle/>
          <a:p>
            <a:r>
              <a:rPr lang="ru-RU" dirty="0"/>
              <a:t>Работу выполнил:  </a:t>
            </a:r>
          </a:p>
          <a:p>
            <a:r>
              <a:rPr lang="ru-RU" dirty="0"/>
              <a:t>	Данилов Владимир Дмитриевич,  </a:t>
            </a:r>
          </a:p>
          <a:p>
            <a:r>
              <a:rPr lang="ru-RU" dirty="0"/>
              <a:t>ученик 8-Б класса </a:t>
            </a:r>
            <a:r>
              <a:rPr lang="ru-RU" dirty="0" smtClean="0"/>
              <a:t>МБОУ СОШ №23 </a:t>
            </a:r>
          </a:p>
          <a:p>
            <a:r>
              <a:rPr lang="ru-RU" dirty="0" smtClean="0"/>
              <a:t>г. Симферополя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051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Решить уравнение</a:t>
            </a:r>
            <a:r>
              <a:rPr lang="ru-RU" b="1" dirty="0"/>
              <a:t>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371600" y="1371600"/>
                <a:ext cx="4746812" cy="5082987"/>
              </a:xfrm>
            </p:spPr>
            <p:txBody>
              <a:bodyPr/>
              <a:lstStyle/>
              <a:p>
                <a:r>
                  <a:rPr lang="ru-RU" b="1" dirty="0"/>
                  <a:t>[</a:t>
                </a:r>
                <a:r>
                  <a:rPr lang="en-US" b="1" dirty="0"/>
                  <a:t>x</a:t>
                </a:r>
                <a:r>
                  <a:rPr lang="ru-RU" b="1" dirty="0"/>
                  <a:t>]=12</a:t>
                </a:r>
                <a:r>
                  <a:rPr lang="ru-RU" b="1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Исходя из определения целой части числа, находим, </a:t>
                </a:r>
              </a:p>
              <a:p>
                <a:pPr marL="0" indent="0">
                  <a:buNone/>
                </a:pPr>
                <a:r>
                  <a:rPr lang="ru-RU" dirty="0"/>
                  <a:t>12≤</a:t>
                </a:r>
                <a:r>
                  <a:rPr lang="en-US" dirty="0"/>
                  <a:t>x</a:t>
                </a:r>
                <a:r>
                  <a:rPr lang="ru-RU" dirty="0"/>
                  <a:t>&lt;12+1;         т.е.   12≤x&lt;13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b="1" dirty="0"/>
                  <a:t>Ответ: </a:t>
                </a:r>
                <a14:m>
                  <m:oMath xmlns:m="http://schemas.openxmlformats.org/officeDocument/2006/math">
                    <m:r>
                      <a:rPr lang="ru-RU" b="1" i="1"/>
                      <m:t>х</m:t>
                    </m:r>
                    <m:r>
                      <a:rPr lang="ru-RU" b="1" i="1"/>
                      <m:t>𝝐</m:t>
                    </m:r>
                  </m:oMath>
                </a14:m>
                <a:r>
                  <a:rPr lang="ru-RU" dirty="0"/>
                  <a:t>[12; 13</a:t>
                </a:r>
                <a:r>
                  <a:rPr lang="ru-RU" dirty="0" smtClean="0"/>
                  <a:t>).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r>
                  <a:rPr lang="ru-RU" b="1" dirty="0"/>
                  <a:t>[3</a:t>
                </a:r>
                <a:r>
                  <a:rPr lang="en-US" b="1" dirty="0"/>
                  <a:t>x</a:t>
                </a:r>
                <a:r>
                  <a:rPr lang="ru-RU" b="1" dirty="0"/>
                  <a:t>+1]=8,4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Это уравнение решений не имеет. </a:t>
                </a:r>
              </a:p>
              <a:p>
                <a:endParaRPr lang="ru-RU" dirty="0"/>
              </a:p>
              <a:p>
                <a:endParaRPr lang="ru-RU" b="1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371600" y="1371600"/>
                <a:ext cx="4746812" cy="5082987"/>
              </a:xfrm>
              <a:blipFill>
                <a:blip r:embed="rId2"/>
                <a:stretch>
                  <a:fillRect l="-1284" t="-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25014" y="1371601"/>
            <a:ext cx="4958774" cy="5082986"/>
          </a:xfrm>
        </p:spPr>
        <p:txBody>
          <a:bodyPr>
            <a:normAutofit/>
          </a:bodyPr>
          <a:lstStyle/>
          <a:p>
            <a:r>
              <a:rPr lang="ru-RU" dirty="0"/>
              <a:t>Решить уравнение </a:t>
            </a:r>
            <a:r>
              <a:rPr lang="ru-RU" b="1" dirty="0"/>
              <a:t>{2</a:t>
            </a:r>
            <a:r>
              <a:rPr lang="ru-RU" b="1" i="1" dirty="0"/>
              <a:t>x+8</a:t>
            </a:r>
            <a:r>
              <a:rPr lang="ru-RU" b="1" dirty="0"/>
              <a:t>} =2,45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Это уравнение решений не </a:t>
            </a:r>
            <a:r>
              <a:rPr lang="ru-RU" dirty="0" smtClean="0"/>
              <a:t>имеет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Решить </a:t>
            </a:r>
            <a:r>
              <a:rPr lang="ru-RU" dirty="0"/>
              <a:t>уравнение </a:t>
            </a:r>
            <a:r>
              <a:rPr lang="ru-RU" b="1" dirty="0"/>
              <a:t>{</a:t>
            </a:r>
            <a:r>
              <a:rPr lang="ru-RU" b="1" i="1" dirty="0"/>
              <a:t>x</a:t>
            </a:r>
            <a:r>
              <a:rPr lang="ru-RU" b="1" dirty="0"/>
              <a:t>} =0,17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 определению имеем </a:t>
            </a:r>
            <a:r>
              <a:rPr lang="ru-RU" i="1" dirty="0"/>
              <a:t>х=</a:t>
            </a:r>
            <a:r>
              <a:rPr lang="ru-RU" dirty="0"/>
              <a:t>0,17+</a:t>
            </a:r>
            <a:r>
              <a:rPr lang="en-US" i="1" dirty="0"/>
              <a:t>n</a:t>
            </a:r>
            <a:r>
              <a:rPr lang="ru-RU" dirty="0"/>
              <a:t>,  где </a:t>
            </a:r>
            <a:r>
              <a:rPr lang="ru-RU" b="1" i="1" dirty="0"/>
              <a:t>n</a:t>
            </a:r>
            <a:r>
              <a:rPr lang="ru-RU" dirty="0"/>
              <a:t> — целое число; </a:t>
            </a:r>
          </a:p>
          <a:p>
            <a:pPr marL="0" indent="0">
              <a:buNone/>
            </a:pPr>
            <a:r>
              <a:rPr lang="ru-RU" dirty="0" smtClean="0"/>
              <a:t>т.е</a:t>
            </a:r>
            <a:r>
              <a:rPr lang="ru-RU" dirty="0"/>
              <a:t>. 	 при  </a:t>
            </a:r>
            <a:r>
              <a:rPr lang="en-US" i="1" dirty="0"/>
              <a:t>n</a:t>
            </a:r>
            <a:r>
              <a:rPr lang="ru-RU" dirty="0"/>
              <a:t> =0   </a:t>
            </a:r>
            <a:r>
              <a:rPr lang="ru-RU" dirty="0" smtClean="0"/>
              <a:t>   </a:t>
            </a:r>
            <a:r>
              <a:rPr lang="ru-RU" i="1" dirty="0"/>
              <a:t>х=</a:t>
            </a:r>
            <a:r>
              <a:rPr lang="ru-RU" dirty="0"/>
              <a:t>0,17</a:t>
            </a:r>
          </a:p>
          <a:p>
            <a:pPr marL="0" indent="0">
              <a:buNone/>
            </a:pPr>
            <a:r>
              <a:rPr lang="ru-RU" dirty="0"/>
              <a:t>при  </a:t>
            </a:r>
            <a:r>
              <a:rPr lang="en-US" i="1" dirty="0"/>
              <a:t>n</a:t>
            </a:r>
            <a:r>
              <a:rPr lang="ru-RU" dirty="0"/>
              <a:t> </a:t>
            </a:r>
            <a:r>
              <a:rPr lang="ru-RU" dirty="0" smtClean="0"/>
              <a:t>=1     </a:t>
            </a:r>
            <a:r>
              <a:rPr lang="ru-RU" i="1" dirty="0" smtClean="0"/>
              <a:t>х=</a:t>
            </a:r>
            <a:r>
              <a:rPr lang="ru-RU" dirty="0" smtClean="0"/>
              <a:t>1,17                   </a:t>
            </a:r>
          </a:p>
          <a:p>
            <a:pPr marL="0" indent="0">
              <a:buNone/>
            </a:pPr>
            <a:r>
              <a:rPr lang="ru-RU" dirty="0" smtClean="0"/>
              <a:t>при  </a:t>
            </a:r>
            <a:r>
              <a:rPr lang="en-US" i="1" dirty="0" smtClean="0"/>
              <a:t>n</a:t>
            </a:r>
            <a:r>
              <a:rPr lang="ru-RU" dirty="0" smtClean="0"/>
              <a:t> = -1     </a:t>
            </a:r>
            <a:r>
              <a:rPr lang="ru-RU" i="1" dirty="0" smtClean="0"/>
              <a:t>х=</a:t>
            </a:r>
            <a:r>
              <a:rPr lang="ru-RU" dirty="0" smtClean="0"/>
              <a:t>0,17-1= </a:t>
            </a:r>
            <a:r>
              <a:rPr lang="ru-RU" i="1" dirty="0" smtClean="0"/>
              <a:t>-</a:t>
            </a:r>
            <a:r>
              <a:rPr lang="ru-RU" dirty="0" smtClean="0"/>
              <a:t>0,83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при  </a:t>
            </a:r>
            <a:r>
              <a:rPr lang="en-US" i="1" dirty="0"/>
              <a:t>n</a:t>
            </a:r>
            <a:r>
              <a:rPr lang="ru-RU" dirty="0"/>
              <a:t> =2     </a:t>
            </a:r>
            <a:r>
              <a:rPr lang="ru-RU" i="1" dirty="0"/>
              <a:t>х=</a:t>
            </a:r>
            <a:r>
              <a:rPr lang="ru-RU" dirty="0"/>
              <a:t>2,17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 </a:t>
            </a:r>
            <a:r>
              <a:rPr lang="en-US" i="1" dirty="0"/>
              <a:t>n</a:t>
            </a:r>
            <a:r>
              <a:rPr lang="ru-RU" dirty="0"/>
              <a:t> = -2     </a:t>
            </a:r>
            <a:r>
              <a:rPr lang="ru-RU" i="1" dirty="0"/>
              <a:t>х=</a:t>
            </a:r>
            <a:r>
              <a:rPr lang="ru-RU" dirty="0"/>
              <a:t>0,17-2= </a:t>
            </a:r>
            <a:r>
              <a:rPr lang="ru-RU" i="1" dirty="0"/>
              <a:t>-</a:t>
            </a:r>
            <a:r>
              <a:rPr lang="ru-RU" dirty="0"/>
              <a:t>1,83 и т.д.</a:t>
            </a:r>
          </a:p>
          <a:p>
            <a:r>
              <a:rPr lang="ru-RU" b="1" dirty="0"/>
              <a:t>Ответ:</a:t>
            </a:r>
            <a:r>
              <a:rPr lang="ru-RU" dirty="0"/>
              <a:t> </a:t>
            </a:r>
            <a:r>
              <a:rPr lang="ru-RU" i="1" dirty="0"/>
              <a:t>х=</a:t>
            </a:r>
            <a:r>
              <a:rPr lang="ru-RU" dirty="0"/>
              <a:t>0,17+</a:t>
            </a:r>
            <a:r>
              <a:rPr lang="en-US" i="1" dirty="0"/>
              <a:t>n</a:t>
            </a:r>
            <a:r>
              <a:rPr lang="ru-RU" dirty="0"/>
              <a:t>,  где </a:t>
            </a:r>
            <a:r>
              <a:rPr lang="ru-RU" b="1" i="1" dirty="0"/>
              <a:t>n</a:t>
            </a:r>
            <a:r>
              <a:rPr lang="ru-RU" dirty="0"/>
              <a:t> — целое число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995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Решить уравнение</a:t>
            </a:r>
            <a:r>
              <a:rPr lang="ru-RU" b="1" dirty="0"/>
              <a:t>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371600" y="1371600"/>
                <a:ext cx="4746812" cy="5082987"/>
              </a:xfrm>
            </p:spPr>
            <p:txBody>
              <a:bodyPr/>
              <a:lstStyle/>
              <a:p>
                <a:r>
                  <a:rPr lang="ru-RU" b="1" dirty="0"/>
                  <a:t>   [</a:t>
                </a:r>
                <a:r>
                  <a:rPr lang="en-US" b="1" dirty="0"/>
                  <a:t>x</a:t>
                </a:r>
                <a:r>
                  <a:rPr lang="ru-RU" b="1" dirty="0"/>
                  <a:t>-5,6]= -17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-</a:t>
                </a:r>
                <a:r>
                  <a:rPr lang="ru-RU" dirty="0"/>
                  <a:t>18≤х-5,6&lt; -17,   </a:t>
                </a:r>
                <a:r>
                  <a:rPr lang="ru-RU" dirty="0" smtClean="0"/>
                  <a:t>    т.е</a:t>
                </a:r>
                <a:r>
                  <a:rPr lang="ru-RU" dirty="0"/>
                  <a:t>.  </a:t>
                </a:r>
                <a:r>
                  <a:rPr lang="ru-RU" dirty="0" smtClean="0"/>
                  <a:t>   </a:t>
                </a:r>
                <a:r>
                  <a:rPr lang="ru-RU" dirty="0"/>
                  <a:t>-12,4≤</a:t>
                </a:r>
                <a:r>
                  <a:rPr lang="en-US" dirty="0"/>
                  <a:t>x</a:t>
                </a:r>
                <a:r>
                  <a:rPr lang="ru-RU" dirty="0"/>
                  <a:t>&lt; -11,4</a:t>
                </a:r>
              </a:p>
              <a:p>
                <a:pPr marL="0" indent="0">
                  <a:buNone/>
                </a:pPr>
                <a:r>
                  <a:rPr lang="ru-RU" b="1" dirty="0"/>
                  <a:t>Ответ:</a:t>
                </a:r>
                <a14:m>
                  <m:oMath xmlns:m="http://schemas.openxmlformats.org/officeDocument/2006/math">
                    <m:r>
                      <a:rPr lang="ru-RU" b="1" i="1"/>
                      <m:t> х</m:t>
                    </m:r>
                    <m:r>
                      <a:rPr lang="ru-RU" b="1" i="1"/>
                      <m:t>𝝐</m:t>
                    </m:r>
                  </m:oMath>
                </a14:m>
                <a:r>
                  <a:rPr lang="ru-RU" dirty="0"/>
                  <a:t> [-12,4; -11,4).</a:t>
                </a:r>
              </a:p>
              <a:p>
                <a:endParaRPr lang="ru-RU" dirty="0" smtClean="0"/>
              </a:p>
              <a:p>
                <a:r>
                  <a:rPr lang="ru-RU" b="1" dirty="0"/>
                  <a:t>[2x+0,2]=</a:t>
                </a:r>
                <a:r>
                  <a:rPr lang="ru-RU" b="1" dirty="0" smtClean="0"/>
                  <a:t>34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34</a:t>
                </a:r>
                <a:r>
                  <a:rPr lang="ru-RU" dirty="0"/>
                  <a:t>≤2x+0,2&lt;35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33,8</a:t>
                </a:r>
                <a:r>
                  <a:rPr lang="ru-RU" dirty="0"/>
                  <a:t>≤2x&lt;34,8   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16,7</a:t>
                </a:r>
                <a:r>
                  <a:rPr lang="ru-RU" dirty="0"/>
                  <a:t>≤x&lt;17,4</a:t>
                </a:r>
              </a:p>
              <a:p>
                <a:pPr marL="0" indent="0">
                  <a:buNone/>
                </a:pPr>
                <a:r>
                  <a:rPr lang="ru-RU" b="1" dirty="0"/>
                  <a:t>Ответ: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b="1" i="1"/>
                      <m:t>х</m:t>
                    </m:r>
                    <m:r>
                      <a:rPr lang="ru-RU" b="1" i="1"/>
                      <m:t>𝝐</m:t>
                    </m:r>
                  </m:oMath>
                </a14:m>
                <a:r>
                  <a:rPr lang="ru-RU" dirty="0"/>
                  <a:t> [16,7;  17,4).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371600" y="1371600"/>
                <a:ext cx="4746812" cy="5082987"/>
              </a:xfrm>
              <a:blipFill>
                <a:blip r:embed="rId2"/>
                <a:stretch>
                  <a:fillRect l="-1284" t="-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25014" y="1371601"/>
            <a:ext cx="4958774" cy="5082986"/>
          </a:xfrm>
        </p:spPr>
        <p:txBody>
          <a:bodyPr/>
          <a:lstStyle/>
          <a:p>
            <a:r>
              <a:rPr lang="en-GB" b="1" dirty="0" smtClean="0"/>
              <a:t>x</a:t>
            </a:r>
            <a:r>
              <a:rPr lang="ru-RU" b="1" dirty="0"/>
              <a:t>+2[</a:t>
            </a:r>
            <a:r>
              <a:rPr lang="en-GB" b="1" dirty="0"/>
              <a:t>x</a:t>
            </a:r>
            <a:r>
              <a:rPr lang="ru-RU" b="1" dirty="0"/>
              <a:t>] = 3,2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По определению  </a:t>
            </a:r>
            <a:r>
              <a:rPr lang="ru-RU" dirty="0"/>
              <a:t>[х] + {х} = х.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Тогда [х] + {х} + 2[х] = 3,2;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3[х</a:t>
            </a:r>
            <a:r>
              <a:rPr lang="ru-RU" dirty="0"/>
              <a:t>] + {х} = 3,2. </a:t>
            </a:r>
          </a:p>
          <a:p>
            <a:pPr marL="0" indent="0">
              <a:buNone/>
            </a:pPr>
            <a:r>
              <a:rPr lang="ru-RU" dirty="0"/>
              <a:t>Так как 3[х] – целое, а  0 ≤ {х} &lt; 1,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то </a:t>
            </a:r>
            <a:r>
              <a:rPr lang="ru-RU" dirty="0"/>
              <a:t>{х} = 0,2 и 3[х] = 3, т.е. [х] = </a:t>
            </a:r>
            <a:r>
              <a:rPr lang="ru-RU" dirty="0" smtClean="0"/>
              <a:t>1.</a:t>
            </a:r>
          </a:p>
          <a:p>
            <a:pPr marL="0" indent="0">
              <a:buNone/>
            </a:pPr>
            <a:r>
              <a:rPr lang="ru-RU" dirty="0" smtClean="0"/>
              <a:t>Значит,  </a:t>
            </a:r>
            <a:r>
              <a:rPr lang="ru-RU" dirty="0"/>
              <a:t>х = 1+0,2=1,2.</a:t>
            </a:r>
          </a:p>
          <a:p>
            <a:pPr marL="0" indent="0">
              <a:buNone/>
            </a:pPr>
            <a:r>
              <a:rPr lang="ru-RU" b="1" dirty="0"/>
              <a:t>Ответ: </a:t>
            </a:r>
            <a:r>
              <a:rPr lang="ru-RU" dirty="0"/>
              <a:t>1,2.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645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2026" y="242047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Решить уравнение</a:t>
            </a:r>
            <a:r>
              <a:rPr lang="ru-RU" b="1" dirty="0"/>
              <a:t>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371600" y="927848"/>
                <a:ext cx="4746812" cy="552674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b="1" dirty="0"/>
                  <a:t>4[</a:t>
                </a:r>
                <a:r>
                  <a:rPr lang="en-US" b="1" dirty="0"/>
                  <a:t>x</a:t>
                </a:r>
                <a:r>
                  <a:rPr lang="ru-RU" b="1" dirty="0"/>
                  <a:t>]=25{</a:t>
                </a:r>
                <a:r>
                  <a:rPr lang="en-US" b="1" dirty="0"/>
                  <a:t>x</a:t>
                </a:r>
                <a:r>
                  <a:rPr lang="ru-RU" b="1" dirty="0"/>
                  <a:t>}-4,5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Так как 0≤{</a:t>
                </a:r>
                <a:r>
                  <a:rPr lang="en-US" dirty="0"/>
                  <a:t>x</a:t>
                </a:r>
                <a:r>
                  <a:rPr lang="ru-RU" dirty="0"/>
                  <a:t>}&lt;1, то правая часть может быть целым числом только при {</a:t>
                </a:r>
                <a:r>
                  <a:rPr lang="en-US" dirty="0"/>
                  <a:t>x</a:t>
                </a:r>
                <a:r>
                  <a:rPr lang="ru-RU" dirty="0"/>
                  <a:t>}=0,5. Тогда 4[</a:t>
                </a:r>
                <a:r>
                  <a:rPr lang="en-US" dirty="0"/>
                  <a:t>x</a:t>
                </a:r>
                <a:r>
                  <a:rPr lang="ru-RU" dirty="0"/>
                  <a:t>]=25∙0,5-4,5;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4[</a:t>
                </a:r>
                <a:r>
                  <a:rPr lang="en-US" dirty="0"/>
                  <a:t>x</a:t>
                </a:r>
                <a:r>
                  <a:rPr lang="ru-RU" dirty="0"/>
                  <a:t>]=8,  т.е.  [</a:t>
                </a:r>
                <a:r>
                  <a:rPr lang="en-US" dirty="0"/>
                  <a:t>x</a:t>
                </a:r>
                <a:r>
                  <a:rPr lang="ru-RU" dirty="0"/>
                  <a:t>]=2.  </a:t>
                </a:r>
              </a:p>
              <a:p>
                <a:pPr marL="0" indent="0">
                  <a:buNone/>
                </a:pPr>
                <a:r>
                  <a:rPr lang="ru-RU" dirty="0"/>
                  <a:t>Тогда   </a:t>
                </a:r>
                <a:r>
                  <a:rPr lang="en-US" dirty="0"/>
                  <a:t>x</a:t>
                </a:r>
                <a:r>
                  <a:rPr lang="ru-RU" dirty="0"/>
                  <a:t>=[</a:t>
                </a:r>
                <a:r>
                  <a:rPr lang="en-US" dirty="0"/>
                  <a:t>x</a:t>
                </a:r>
                <a:r>
                  <a:rPr lang="ru-RU" dirty="0"/>
                  <a:t>]+{</a:t>
                </a:r>
                <a:r>
                  <a:rPr lang="en-US" dirty="0"/>
                  <a:t>x</a:t>
                </a:r>
                <a:r>
                  <a:rPr lang="ru-RU" dirty="0"/>
                  <a:t>}=2,5</a:t>
                </a:r>
              </a:p>
              <a:p>
                <a:pPr marL="0" indent="0">
                  <a:buNone/>
                </a:pPr>
                <a:r>
                  <a:rPr lang="ru-RU" b="1" dirty="0"/>
                  <a:t>Ответ:</a:t>
                </a:r>
                <a:r>
                  <a:rPr lang="ru-RU" dirty="0"/>
                  <a:t>  2,5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r>
                  <a:rPr lang="ru-RU" b="1" dirty="0" smtClean="0"/>
                  <a:t>[</a:t>
                </a:r>
                <a:r>
                  <a:rPr lang="ru-RU" b="1" dirty="0"/>
                  <a:t>х+3] + [х-7]-[х+5] = 4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Из свойства целой части получим          </a:t>
                </a:r>
                <a:r>
                  <a:rPr lang="ru-RU" dirty="0"/>
                  <a:t>[х] + 3 + [х] - 7 - [х] - 5 =</a:t>
                </a:r>
                <a:r>
                  <a:rPr lang="ru-RU" dirty="0" smtClean="0"/>
                  <a:t>4</a:t>
                </a:r>
                <a:r>
                  <a:rPr lang="ru-RU" dirty="0"/>
                  <a:t> </a:t>
                </a:r>
                <a:r>
                  <a:rPr lang="ru-RU" dirty="0" smtClean="0"/>
                  <a:t>;</a:t>
                </a:r>
              </a:p>
              <a:p>
                <a:pPr marL="0" indent="0">
                  <a:buNone/>
                </a:pPr>
                <a:r>
                  <a:rPr lang="ru-RU" dirty="0" smtClean="0"/>
                  <a:t>[х</a:t>
                </a:r>
                <a:r>
                  <a:rPr lang="ru-RU" dirty="0"/>
                  <a:t>] = 13. </a:t>
                </a:r>
              </a:p>
              <a:p>
                <a:pPr marL="0" indent="0">
                  <a:buNone/>
                </a:pPr>
                <a:r>
                  <a:rPr lang="ru-RU" dirty="0"/>
                  <a:t>Тогда </a:t>
                </a:r>
                <a:r>
                  <a:rPr lang="ru-RU" dirty="0" smtClean="0"/>
                  <a:t>13</a:t>
                </a:r>
                <a:r>
                  <a:rPr lang="ru-RU" dirty="0"/>
                  <a:t>≤x&lt;14</a:t>
                </a:r>
              </a:p>
              <a:p>
                <a:pPr marL="0" indent="0">
                  <a:buNone/>
                </a:pPr>
                <a:r>
                  <a:rPr lang="ru-RU" b="1" dirty="0"/>
                  <a:t>Ответ: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b="1" i="1"/>
                      <m:t>х</m:t>
                    </m:r>
                    <m:r>
                      <a:rPr lang="ru-RU" b="1" i="1"/>
                      <m:t>𝝐</m:t>
                    </m:r>
                  </m:oMath>
                </a14:m>
                <a:r>
                  <a:rPr lang="ru-RU" dirty="0"/>
                  <a:t> [13;  14</a:t>
                </a:r>
                <a:r>
                  <a:rPr lang="ru-RU" dirty="0" smtClean="0"/>
                  <a:t>).</a:t>
                </a:r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371600" y="927848"/>
                <a:ext cx="4746812" cy="5526740"/>
              </a:xfrm>
              <a:blipFill>
                <a:blip r:embed="rId3"/>
                <a:stretch>
                  <a:fillRect l="-1284" t="-1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25014" y="927847"/>
            <a:ext cx="5214268" cy="552674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553672"/>
              </p:ext>
            </p:extLst>
          </p:nvPr>
        </p:nvGraphicFramePr>
        <p:xfrm>
          <a:off x="6911788" y="942975"/>
          <a:ext cx="1317812" cy="658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Уравнение" r:id="rId4" imgW="850531" imgH="431613" progId="Equation.3">
                  <p:embed/>
                </p:oleObj>
              </mc:Choice>
              <mc:Fallback>
                <p:oleObj name="Уравнение" r:id="rId4" imgW="850531" imgH="431613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1788" y="942975"/>
                        <a:ext cx="1317812" cy="6589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AutoShape 11"/>
          <p:cNvSpPr>
            <a:spLocks noChangeAspect="1" noChangeArrowheads="1"/>
          </p:cNvSpPr>
          <p:nvPr/>
        </p:nvSpPr>
        <p:spPr bwMode="auto">
          <a:xfrm>
            <a:off x="0" y="0"/>
            <a:ext cx="3810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924554"/>
              </p:ext>
            </p:extLst>
          </p:nvPr>
        </p:nvGraphicFramePr>
        <p:xfrm>
          <a:off x="6911788" y="1669956"/>
          <a:ext cx="2556437" cy="701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Уравнение" r:id="rId6" imgW="1459866" imgH="393529" progId="Equation.3">
                  <p:embed/>
                </p:oleObj>
              </mc:Choice>
              <mc:Fallback>
                <p:oleObj name="Уравнение" r:id="rId6" imgW="1459866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1788" y="1669956"/>
                        <a:ext cx="2556437" cy="7017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663340"/>
              </p:ext>
            </p:extLst>
          </p:nvPr>
        </p:nvGraphicFramePr>
        <p:xfrm>
          <a:off x="6931364" y="2431395"/>
          <a:ext cx="2517284" cy="691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Уравнение" r:id="rId8" imgW="1459866" imgH="393529" progId="Equation.3">
                  <p:embed/>
                </p:oleObj>
              </mc:Choice>
              <mc:Fallback>
                <p:oleObj name="Уравнение" r:id="rId8" imgW="1459866" imgH="393529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364" y="2431395"/>
                        <a:ext cx="2517284" cy="6910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268498"/>
              </p:ext>
            </p:extLst>
          </p:nvPr>
        </p:nvGraphicFramePr>
        <p:xfrm>
          <a:off x="6931364" y="3151167"/>
          <a:ext cx="2219079" cy="69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Уравнение" r:id="rId10" imgW="1282700" imgH="393700" progId="Equation.3">
                  <p:embed/>
                </p:oleObj>
              </mc:Choice>
              <mc:Fallback>
                <p:oleObj name="Уравнение" r:id="rId10" imgW="1282700" imgH="3937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364" y="3151167"/>
                        <a:ext cx="2219079" cy="6903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240218"/>
              </p:ext>
            </p:extLst>
          </p:nvPr>
        </p:nvGraphicFramePr>
        <p:xfrm>
          <a:off x="6972299" y="4024336"/>
          <a:ext cx="1704393" cy="542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Уравнение" r:id="rId12" imgW="1256755" imgH="393529" progId="Equation.3">
                  <p:embed/>
                </p:oleObj>
              </mc:Choice>
              <mc:Fallback>
                <p:oleObj name="Уравнение" r:id="rId12" imgW="1256755" imgH="39352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2299" y="4024336"/>
                        <a:ext cx="1704393" cy="5423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061032"/>
              </p:ext>
            </p:extLst>
          </p:nvPr>
        </p:nvGraphicFramePr>
        <p:xfrm>
          <a:off x="7896102" y="4749432"/>
          <a:ext cx="2159232" cy="847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Уравнение" r:id="rId14" imgW="1016000" imgH="393700" progId="Equation.3">
                  <p:embed/>
                </p:oleObj>
              </mc:Choice>
              <mc:Fallback>
                <p:oleObj name="Уравнение" r:id="rId14" imgW="1016000" imgH="3937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6102" y="4749432"/>
                        <a:ext cx="2159232" cy="8475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0" y="885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.</a:t>
            </a:r>
            <a:endParaRPr kumimoji="0" lang="ru-RU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0" y="1171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0" y="1571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kumimoji="0" lang="ru-RU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0" y="1971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kumimoji="0" lang="ru-RU" altLang="zh-CN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0" y="2371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6225988" y="5087268"/>
            <a:ext cx="24507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Ответ: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657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Решить уравнение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92452" y="1371600"/>
            <a:ext cx="4746812" cy="508298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.</a:t>
            </a:r>
          </a:p>
          <a:p>
            <a:pPr marL="0" indent="0">
              <a:buNone/>
            </a:pPr>
            <a:r>
              <a:rPr lang="ru-RU" dirty="0"/>
              <a:t>Правая часть уравнения может быть целым числом только при {x}=0.  </a:t>
            </a:r>
          </a:p>
          <a:p>
            <a:pPr marL="0" indent="0">
              <a:buNone/>
            </a:pPr>
            <a:r>
              <a:rPr lang="ru-RU" dirty="0" smtClean="0"/>
              <a:t>Тогда  </a:t>
            </a:r>
            <a:r>
              <a:rPr lang="ru-RU" dirty="0"/>
              <a:t>x=[x], </a:t>
            </a:r>
            <a:r>
              <a:rPr lang="ru-RU" dirty="0" smtClean="0"/>
              <a:t>              , </a:t>
            </a:r>
          </a:p>
          <a:p>
            <a:pPr marL="0" indent="0">
              <a:buNone/>
            </a:pPr>
            <a:r>
              <a:rPr lang="ru-RU" dirty="0" smtClean="0"/>
              <a:t>Данное </a:t>
            </a:r>
            <a:r>
              <a:rPr lang="ru-RU" dirty="0"/>
              <a:t>уравнение имеет вид 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                           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т.е</a:t>
            </a:r>
            <a:r>
              <a:rPr lang="ru-RU" dirty="0"/>
              <a:t>. </a:t>
            </a:r>
            <a:r>
              <a:rPr lang="ru-RU" dirty="0" smtClean="0"/>
              <a:t>  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Решим </a:t>
            </a:r>
            <a:r>
              <a:rPr lang="ru-RU" dirty="0"/>
              <a:t>методом разложение на множители группировкой  </a:t>
            </a:r>
            <a:r>
              <a:rPr lang="ru-RU" dirty="0" smtClean="0"/>
              <a:t>               (</a:t>
            </a:r>
            <a:r>
              <a:rPr lang="ru-RU" dirty="0"/>
              <a:t>x^3+x^2 )+(x+1)=0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x^2 </a:t>
            </a:r>
            <a:r>
              <a:rPr lang="ru-RU" dirty="0"/>
              <a:t>(x+1)+1(x+1)=0;    (x^2+1)(x+1)=0;</a:t>
            </a:r>
          </a:p>
          <a:p>
            <a:pPr marL="0" indent="0">
              <a:buNone/>
            </a:pPr>
            <a:r>
              <a:rPr lang="ru-RU" dirty="0"/>
              <a:t>которое имеет решение  х= –1.</a:t>
            </a:r>
          </a:p>
          <a:p>
            <a:pPr marL="0" indent="0">
              <a:buNone/>
            </a:pPr>
            <a:r>
              <a:rPr lang="ru-RU" b="1" dirty="0"/>
              <a:t>Ответ: </a:t>
            </a:r>
            <a:r>
              <a:rPr lang="ru-RU" dirty="0"/>
              <a:t>-1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5388" y="1371600"/>
            <a:ext cx="5488400" cy="523090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Найти число корней </a:t>
            </a:r>
            <a:r>
              <a:rPr lang="ru-RU" b="1" dirty="0" smtClean="0"/>
              <a:t>уравнения 20[x</a:t>
            </a:r>
            <a:r>
              <a:rPr lang="ru-RU" b="1" dirty="0"/>
              <a:t>]+21{x}=2021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Из условия следует, что 0≤{x}=  </a:t>
            </a:r>
            <a:r>
              <a:rPr lang="ru-RU" dirty="0" smtClean="0"/>
              <a:t>               </a:t>
            </a:r>
            <a:r>
              <a:rPr lang="ru-RU" dirty="0"/>
              <a:t>&lt;1.</a:t>
            </a:r>
          </a:p>
          <a:p>
            <a:pPr marL="0" indent="0">
              <a:buNone/>
            </a:pPr>
            <a:r>
              <a:rPr lang="ru-RU" dirty="0"/>
              <a:t>Требуется найти количество целых чисел [x]=n,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удовлетворяющих </a:t>
            </a:r>
            <a:r>
              <a:rPr lang="ru-RU" dirty="0"/>
              <a:t>неравенствам: </a:t>
            </a:r>
            <a:r>
              <a:rPr lang="ru-RU" dirty="0" smtClean="0"/>
              <a:t>0≤                  &lt;</a:t>
            </a:r>
            <a:r>
              <a:rPr lang="ru-RU" dirty="0"/>
              <a:t>1;      </a:t>
            </a:r>
          </a:p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dirty="0"/>
              <a:t>0≤2021-20n&lt;21;    </a:t>
            </a:r>
          </a:p>
          <a:p>
            <a:pPr marL="0" indent="0">
              <a:buNone/>
            </a:pPr>
            <a:r>
              <a:rPr lang="ru-RU" dirty="0"/>
              <a:t>                 -2021≤-20n&lt;-2021+21;</a:t>
            </a:r>
          </a:p>
          <a:p>
            <a:pPr marL="0" indent="0">
              <a:buNone/>
            </a:pPr>
            <a:r>
              <a:rPr lang="ru-RU" dirty="0"/>
              <a:t>                -2021 ≤-20n&lt;-2000;</a:t>
            </a:r>
          </a:p>
          <a:p>
            <a:pPr marL="0" indent="0">
              <a:buNone/>
            </a:pPr>
            <a:r>
              <a:rPr lang="ru-RU" dirty="0"/>
              <a:t>                 2000&lt;20n≤2021;</a:t>
            </a:r>
          </a:p>
          <a:p>
            <a:pPr marL="0" indent="0">
              <a:buNone/>
            </a:pPr>
            <a:r>
              <a:rPr lang="ru-RU" dirty="0"/>
              <a:t>                  100&lt;n≤101,05; </a:t>
            </a:r>
          </a:p>
          <a:p>
            <a:pPr marL="0" indent="0">
              <a:buNone/>
            </a:pPr>
            <a:r>
              <a:rPr lang="ru-RU" dirty="0"/>
              <a:t>Искомое количество целых чисел равно одному. Следовательно, число корней исходного уравнения равно 1.</a:t>
            </a:r>
          </a:p>
          <a:p>
            <a:pPr marL="0" indent="0">
              <a:buNone/>
            </a:pPr>
            <a:r>
              <a:rPr lang="ru-RU" b="1" dirty="0"/>
              <a:t>Ответ: </a:t>
            </a:r>
            <a:r>
              <a:rPr lang="ru-RU" dirty="0"/>
              <a:t>1 корень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60426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302246"/>
              </p:ext>
            </p:extLst>
          </p:nvPr>
        </p:nvGraphicFramePr>
        <p:xfrm>
          <a:off x="1969908" y="1460967"/>
          <a:ext cx="2653709" cy="38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Уравнение" r:id="rId3" imgW="1663700" imgH="241300" progId="Equation.3">
                  <p:embed/>
                </p:oleObj>
              </mc:Choice>
              <mc:Fallback>
                <p:oleObj name="Уравнение" r:id="rId3" imgW="1663700" imgH="2413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9908" y="1460967"/>
                        <a:ext cx="2653709" cy="381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781996"/>
              </p:ext>
            </p:extLst>
          </p:nvPr>
        </p:nvGraphicFramePr>
        <p:xfrm>
          <a:off x="2864223" y="2421029"/>
          <a:ext cx="850474" cy="317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name="Уравнение" r:id="rId5" imgW="558800" imgH="228600" progId="Equation.3">
                  <p:embed/>
                </p:oleObj>
              </mc:Choice>
              <mc:Fallback>
                <p:oleObj name="Уравнение" r:id="rId5" imgW="5588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4223" y="2421029"/>
                        <a:ext cx="850474" cy="3171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60426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991698"/>
              </p:ext>
            </p:extLst>
          </p:nvPr>
        </p:nvGraphicFramePr>
        <p:xfrm>
          <a:off x="4000447" y="2394820"/>
          <a:ext cx="786706" cy="293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5" name="Уравнение" r:id="rId7" imgW="558800" imgH="228600" progId="Equation.3">
                  <p:embed/>
                </p:oleObj>
              </mc:Choice>
              <mc:Fallback>
                <p:oleObj name="Уравнение" r:id="rId7" imgW="5588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47" y="2394820"/>
                        <a:ext cx="786706" cy="2933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848529"/>
              </p:ext>
            </p:extLst>
          </p:nvPr>
        </p:nvGraphicFramePr>
        <p:xfrm>
          <a:off x="1492451" y="3306092"/>
          <a:ext cx="2071019" cy="402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6" name="Уравнение" r:id="rId9" imgW="1028254" imgH="203112" progId="Equation.3">
                  <p:embed/>
                </p:oleObj>
              </mc:Choice>
              <mc:Fallback>
                <p:oleObj name="Уравнение" r:id="rId9" imgW="1028254" imgH="203112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451" y="3306092"/>
                        <a:ext cx="2071019" cy="4026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1921248" y="3687293"/>
            <a:ext cx="1810458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819560"/>
              </p:ext>
            </p:extLst>
          </p:nvPr>
        </p:nvGraphicFramePr>
        <p:xfrm>
          <a:off x="1969908" y="3806357"/>
          <a:ext cx="2706806" cy="460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Уравнение" r:id="rId11" imgW="1167893" imgH="203112" progId="Equation.3">
                  <p:embed/>
                </p:oleObj>
              </mc:Choice>
              <mc:Fallback>
                <p:oleObj name="Уравнение" r:id="rId11" imgW="1167893" imgH="203112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9908" y="3806357"/>
                        <a:ext cx="2706806" cy="4603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259778"/>
              </p:ext>
            </p:extLst>
          </p:nvPr>
        </p:nvGraphicFramePr>
        <p:xfrm>
          <a:off x="9227336" y="1904999"/>
          <a:ext cx="951365" cy="470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" name="Уравнение" r:id="rId13" imgW="812447" imgH="393529" progId="Equation.3">
                  <p:embed/>
                </p:oleObj>
              </mc:Choice>
              <mc:Fallback>
                <p:oleObj name="Уравнение" r:id="rId13" imgW="812447" imgH="393529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7336" y="1904999"/>
                        <a:ext cx="951365" cy="4700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954501"/>
              </p:ext>
            </p:extLst>
          </p:nvPr>
        </p:nvGraphicFramePr>
        <p:xfrm>
          <a:off x="9937349" y="2760005"/>
          <a:ext cx="1064209" cy="525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Уравнение" r:id="rId15" imgW="812447" imgH="393529" progId="Equation.3">
                  <p:embed/>
                </p:oleObj>
              </mc:Choice>
              <mc:Fallback>
                <p:oleObj name="Уравнение" r:id="rId15" imgW="812447" imgH="393529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349" y="2760005"/>
                        <a:ext cx="1064209" cy="525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5260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164" y="268941"/>
            <a:ext cx="10636624" cy="685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Решение уравнений вида [</a:t>
            </a:r>
            <a:r>
              <a:rPr lang="en-GB" b="1" dirty="0"/>
              <a:t>f</a:t>
            </a:r>
            <a:r>
              <a:rPr lang="ru-RU" b="1" dirty="0"/>
              <a:t>(</a:t>
            </a:r>
            <a:r>
              <a:rPr lang="en-GB" b="1" dirty="0"/>
              <a:t>x</a:t>
            </a:r>
            <a:r>
              <a:rPr lang="ru-RU" b="1" dirty="0"/>
              <a:t>)]=</a:t>
            </a:r>
            <a:r>
              <a:rPr lang="en-GB" b="1" dirty="0"/>
              <a:t>g</a:t>
            </a:r>
            <a:r>
              <a:rPr lang="ru-RU" b="1" dirty="0"/>
              <a:t>(</a:t>
            </a:r>
            <a:r>
              <a:rPr lang="en-GB" b="1" dirty="0"/>
              <a:t>x</a:t>
            </a:r>
            <a:r>
              <a:rPr lang="ru-RU" b="1" dirty="0"/>
              <a:t>) и {</a:t>
            </a:r>
            <a:r>
              <a:rPr lang="en-GB" b="1" dirty="0"/>
              <a:t>f</a:t>
            </a:r>
            <a:r>
              <a:rPr lang="ru-RU" b="1" dirty="0"/>
              <a:t>(</a:t>
            </a:r>
            <a:r>
              <a:rPr lang="en-GB" b="1" dirty="0"/>
              <a:t>x</a:t>
            </a:r>
            <a:r>
              <a:rPr lang="ru-RU" b="1" dirty="0"/>
              <a:t>)}=</a:t>
            </a:r>
            <a:r>
              <a:rPr lang="en-GB" b="1" dirty="0"/>
              <a:t>g</a:t>
            </a:r>
            <a:r>
              <a:rPr lang="ru-RU" b="1" dirty="0"/>
              <a:t>(</a:t>
            </a:r>
            <a:r>
              <a:rPr lang="en-GB" b="1" dirty="0"/>
              <a:t>x</a:t>
            </a:r>
            <a:r>
              <a:rPr lang="ru-RU" b="1" dirty="0"/>
              <a:t>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371599" y="1371600"/>
                <a:ext cx="10354235" cy="5365376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Уравнение вида [</a:t>
                </a:r>
                <a:r>
                  <a:rPr lang="en-GB" dirty="0"/>
                  <a:t>f</a:t>
                </a:r>
                <a:r>
                  <a:rPr lang="ru-RU" dirty="0"/>
                  <a:t>(</a:t>
                </a:r>
                <a:r>
                  <a:rPr lang="en-GB" dirty="0"/>
                  <a:t>x</a:t>
                </a:r>
                <a:r>
                  <a:rPr lang="ru-RU" dirty="0"/>
                  <a:t>)]=</a:t>
                </a:r>
                <a:r>
                  <a:rPr lang="en-GB" dirty="0"/>
                  <a:t>g</a:t>
                </a:r>
                <a:r>
                  <a:rPr lang="ru-RU" dirty="0"/>
                  <a:t>(</a:t>
                </a:r>
                <a:r>
                  <a:rPr lang="en-GB" dirty="0"/>
                  <a:t>x</a:t>
                </a:r>
                <a:r>
                  <a:rPr lang="ru-RU" dirty="0"/>
                  <a:t>) можно решить путем сведения их к уравнению  [</a:t>
                </a:r>
                <a:r>
                  <a:rPr lang="en-GB" dirty="0"/>
                  <a:t>x</a:t>
                </a:r>
                <a:r>
                  <a:rPr lang="ru-RU" dirty="0"/>
                  <a:t>] = </a:t>
                </a:r>
                <a:r>
                  <a:rPr lang="en-GB" i="1" dirty="0"/>
                  <a:t>a</a:t>
                </a:r>
                <a:r>
                  <a:rPr lang="ru-RU" dirty="0" smtClean="0"/>
                  <a:t>.</a:t>
                </a:r>
              </a:p>
              <a:p>
                <a:r>
                  <a:rPr lang="ru-RU" b="1" dirty="0"/>
                  <a:t>Решить уравнение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b="1" i="1"/>
                        </m:ctrlPr>
                      </m:dPr>
                      <m:e>
                        <m:f>
                          <m:fPr>
                            <m:ctrlPr>
                              <a:rPr lang="ru-RU" b="1" i="1"/>
                            </m:ctrlPr>
                          </m:fPr>
                          <m:num>
                            <m:r>
                              <a:rPr lang="ru-RU" b="1" i="1"/>
                              <m:t>𝟓</m:t>
                            </m:r>
                            <m:r>
                              <a:rPr lang="ru-RU" b="1" i="1"/>
                              <m:t>+</m:t>
                            </m:r>
                            <m:r>
                              <a:rPr lang="ru-RU" b="1" i="1"/>
                              <m:t>𝟔</m:t>
                            </m:r>
                            <m:r>
                              <a:rPr lang="ru-RU" b="1" i="1"/>
                              <m:t>х</m:t>
                            </m:r>
                          </m:num>
                          <m:den>
                            <m:r>
                              <a:rPr lang="ru-RU" b="1" i="1"/>
                              <m:t>𝟖</m:t>
                            </m:r>
                          </m:den>
                        </m:f>
                      </m:e>
                    </m:d>
                    <m:r>
                      <a:rPr lang="ru-RU" b="1" i="1"/>
                      <m:t>=</m:t>
                    </m:r>
                    <m:f>
                      <m:fPr>
                        <m:ctrlPr>
                          <a:rPr lang="ru-RU" b="1" i="1"/>
                        </m:ctrlPr>
                      </m:fPr>
                      <m:num>
                        <m:r>
                          <a:rPr lang="ru-RU" b="1" i="1"/>
                          <m:t>𝟏𝟓</m:t>
                        </m:r>
                        <m:r>
                          <a:rPr lang="ru-RU" b="1" i="1"/>
                          <m:t>х−</m:t>
                        </m:r>
                        <m:r>
                          <a:rPr lang="ru-RU" b="1" i="1"/>
                          <m:t>𝟕</m:t>
                        </m:r>
                      </m:num>
                      <m:den>
                        <m:r>
                          <a:rPr lang="ru-RU" b="1" i="1"/>
                          <m:t>𝟕</m:t>
                        </m:r>
                      </m:den>
                    </m:f>
                  </m:oMath>
                </a14:m>
                <a:endParaRPr lang="ru-RU" b="1" dirty="0" smtClean="0"/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i="1"/>
                        </m:ctrlPr>
                      </m:dPr>
                      <m:e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5+6х</m:t>
                            </m:r>
                          </m:num>
                          <m:den>
                            <m:r>
                              <a:rPr lang="ru-RU" i="1"/>
                              <m:t>8</m:t>
                            </m:r>
                          </m:den>
                        </m:f>
                      </m:e>
                    </m:d>
                    <m:r>
                      <a:rPr lang="ru-RU" i="1"/>
                      <m:t>=</m:t>
                    </m:r>
                    <m:r>
                      <a:rPr lang="en-US" i="1"/>
                      <m:t>𝑡</m:t>
                    </m:r>
                  </m:oMath>
                </a14:m>
                <a:r>
                  <a:rPr lang="ru-RU" dirty="0"/>
                  <a:t>,  тогда </a:t>
                </a:r>
                <a14:m>
                  <m:oMath xmlns:m="http://schemas.openxmlformats.org/officeDocument/2006/math">
                    <m:r>
                      <a:rPr lang="ru-RU" i="1"/>
                      <m:t>15х−7=7</m:t>
                    </m:r>
                    <m:r>
                      <a:rPr lang="ru-RU" i="1"/>
                      <m:t>𝑡</m:t>
                    </m:r>
                  </m:oMath>
                </a14:m>
                <a:r>
                  <a:rPr lang="ru-RU" dirty="0"/>
                  <a:t>,     </a:t>
                </a:r>
                <a14:m>
                  <m:oMath xmlns:m="http://schemas.openxmlformats.org/officeDocument/2006/math">
                    <m:r>
                      <a:rPr lang="ru-RU" i="1"/>
                      <m:t>𝑥</m:t>
                    </m:r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  <m:r>
                          <a:rPr lang="ru-RU" i="1"/>
                          <m:t>𝑡</m:t>
                        </m:r>
                        <m:r>
                          <a:rPr lang="ru-RU" i="1"/>
                          <m:t>+7</m:t>
                        </m:r>
                      </m:num>
                      <m:den>
                        <m:r>
                          <a:rPr lang="ru-RU" i="1"/>
                          <m:t>15</m:t>
                        </m:r>
                      </m:den>
                    </m:f>
                  </m:oMath>
                </a14:m>
                <a:r>
                  <a:rPr lang="ru-RU" dirty="0" smtClean="0"/>
                  <a:t>.       Отсюда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5+6</m:t>
                        </m:r>
                        <m:r>
                          <a:rPr lang="en-US" i="1"/>
                          <m:t>𝑥</m:t>
                        </m:r>
                      </m:num>
                      <m:den>
                        <m:r>
                          <a:rPr lang="ru-RU" i="1"/>
                          <m:t>8</m:t>
                        </m:r>
                      </m:den>
                    </m:f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8</m:t>
                        </m:r>
                      </m:den>
                    </m:f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6</m:t>
                        </m:r>
                      </m:num>
                      <m:den>
                        <m:r>
                          <a:rPr lang="ru-RU" i="1"/>
                          <m:t>8</m:t>
                        </m:r>
                      </m:den>
                    </m:f>
                    <m:r>
                      <a:rPr lang="ru-RU" i="1"/>
                      <m:t>𝑥</m:t>
                    </m:r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8</m:t>
                        </m:r>
                      </m:den>
                    </m:f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6</m:t>
                        </m:r>
                      </m:num>
                      <m:den>
                        <m:r>
                          <a:rPr lang="ru-RU" i="1"/>
                          <m:t>8</m:t>
                        </m:r>
                      </m:den>
                    </m:f>
                    <m:r>
                      <a:rPr lang="ru-RU" i="1"/>
                      <m:t>∙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  <m:r>
                          <a:rPr lang="ru-RU" i="1"/>
                          <m:t>𝑡</m:t>
                        </m:r>
                        <m:r>
                          <a:rPr lang="ru-RU" i="1"/>
                          <m:t>+7</m:t>
                        </m:r>
                      </m:num>
                      <m:den>
                        <m:r>
                          <a:rPr lang="ru-RU" i="1"/>
                          <m:t>15</m:t>
                        </m:r>
                      </m:den>
                    </m:f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14</m:t>
                        </m:r>
                        <m:r>
                          <a:rPr lang="ru-RU" i="1"/>
                          <m:t>𝑡</m:t>
                        </m:r>
                        <m:r>
                          <a:rPr lang="ru-RU" i="1"/>
                          <m:t>+39</m:t>
                        </m:r>
                      </m:num>
                      <m:den>
                        <m:r>
                          <a:rPr lang="ru-RU" i="1"/>
                          <m:t>40</m:t>
                        </m:r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Исходное уравнение примет вид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i="1"/>
                        </m:ctrlPr>
                      </m:dPr>
                      <m:e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14</m:t>
                            </m:r>
                            <m:r>
                              <a:rPr lang="en-US" i="1"/>
                              <m:t>𝑡</m:t>
                            </m:r>
                            <m:r>
                              <a:rPr lang="ru-RU" i="1"/>
                              <m:t>+39</m:t>
                            </m:r>
                          </m:num>
                          <m:den>
                            <m:r>
                              <a:rPr lang="ru-RU" i="1"/>
                              <m:t>40</m:t>
                            </m:r>
                          </m:den>
                        </m:f>
                      </m:e>
                    </m:d>
                    <m:r>
                      <a:rPr lang="ru-RU" i="1"/>
                      <m:t>=</m:t>
                    </m:r>
                    <m:r>
                      <a:rPr lang="ru-RU" i="1"/>
                      <m:t>𝑡</m:t>
                    </m:r>
                  </m:oMath>
                </a14:m>
                <a:r>
                  <a:rPr lang="ru-RU" dirty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Из определения целой части следует, что </a:t>
                </a:r>
                <a14:m>
                  <m:oMath xmlns:m="http://schemas.openxmlformats.org/officeDocument/2006/math">
                    <m:r>
                      <a:rPr lang="ru-RU" i="1"/>
                      <m:t>0≤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14</m:t>
                        </m:r>
                        <m:r>
                          <a:rPr lang="en-US" i="1"/>
                          <m:t>𝑡</m:t>
                        </m:r>
                        <m:r>
                          <a:rPr lang="ru-RU" i="1"/>
                          <m:t>+39</m:t>
                        </m:r>
                      </m:num>
                      <m:den>
                        <m:r>
                          <a:rPr lang="ru-RU" i="1"/>
                          <m:t>40</m:t>
                        </m:r>
                      </m:den>
                    </m:f>
                    <m:r>
                      <a:rPr lang="ru-RU" i="1"/>
                      <m:t>−</m:t>
                    </m:r>
                    <m:r>
                      <a:rPr lang="ru-RU" i="1"/>
                      <m:t>𝑡</m:t>
                    </m:r>
                    <m:r>
                      <a:rPr lang="ru-RU" i="1"/>
                      <m:t>&lt;1</m:t>
                    </m:r>
                  </m:oMath>
                </a14:m>
                <a:r>
                  <a:rPr lang="ru-RU" dirty="0"/>
                  <a:t>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i="1"/>
                      <m:t>0≤14</m:t>
                    </m:r>
                    <m:r>
                      <a:rPr lang="ru-RU" i="1"/>
                      <m:t>𝑡</m:t>
                    </m:r>
                    <m:r>
                      <a:rPr lang="ru-RU" i="1"/>
                      <m:t>+39−40</m:t>
                    </m:r>
                    <m:r>
                      <a:rPr lang="ru-RU" i="1"/>
                      <m:t>𝑡</m:t>
                    </m:r>
                    <m:r>
                      <a:rPr lang="ru-RU" i="1"/>
                      <m:t>&lt;40;</m:t>
                    </m:r>
                  </m:oMath>
                </a14:m>
                <a:r>
                  <a:rPr lang="ru-RU" i="1" dirty="0"/>
                  <a:t> 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ru-RU" i="1"/>
                      <m:t>−39≤−26</m:t>
                    </m:r>
                    <m:r>
                      <a:rPr lang="en-US" i="1"/>
                      <m:t>𝑡</m:t>
                    </m:r>
                    <m:r>
                      <a:rPr lang="ru-RU" i="1"/>
                      <m:t>&lt;1</m:t>
                    </m:r>
                  </m:oMath>
                </a14:m>
                <a:r>
                  <a:rPr lang="ru-RU" i="1" dirty="0"/>
                  <a:t>;  </a:t>
                </a:r>
                <a:r>
                  <a:rPr lang="ru-RU" i="1" dirty="0" smtClean="0"/>
                  <a:t>     </a:t>
                </a:r>
                <a14:m>
                  <m:oMath xmlns:m="http://schemas.openxmlformats.org/officeDocument/2006/math"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</m:t>
                        </m:r>
                      </m:num>
                      <m:den>
                        <m:r>
                          <a:rPr lang="ru-RU" i="1"/>
                          <m:t>26</m:t>
                        </m:r>
                      </m:den>
                    </m:f>
                    <m:r>
                      <a:rPr lang="ru-RU" i="1"/>
                      <m:t>&lt;</m:t>
                    </m:r>
                    <m:r>
                      <a:rPr lang="en-US" i="1"/>
                      <m:t>𝑡</m:t>
                    </m:r>
                    <m:r>
                      <a:rPr lang="ru-RU" i="1"/>
                      <m:t>≤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39</m:t>
                        </m:r>
                      </m:num>
                      <m:den>
                        <m:r>
                          <a:rPr lang="ru-RU" i="1"/>
                          <m:t>26</m:t>
                        </m:r>
                      </m:den>
                    </m:f>
                  </m:oMath>
                </a14:m>
                <a:r>
                  <a:rPr lang="ru-RU" dirty="0" smtClean="0"/>
                  <a:t>              Т</a:t>
                </a:r>
                <a:r>
                  <a:rPr lang="ru-RU" dirty="0"/>
                  <a:t>. е. 	 </a:t>
                </a:r>
                <a14:m>
                  <m:oMath xmlns:m="http://schemas.openxmlformats.org/officeDocument/2006/math"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</m:t>
                        </m:r>
                      </m:num>
                      <m:den>
                        <m:r>
                          <a:rPr lang="ru-RU" i="1"/>
                          <m:t>26</m:t>
                        </m:r>
                      </m:den>
                    </m:f>
                    <m:r>
                      <a:rPr lang="ru-RU" i="1"/>
                      <m:t>&lt;</m:t>
                    </m:r>
                    <m:r>
                      <a:rPr lang="en-US" i="1"/>
                      <m:t>𝑡</m:t>
                    </m:r>
                    <m:r>
                      <a:rPr lang="ru-RU" i="1"/>
                      <m:t>≤1,5.</m:t>
                    </m:r>
                  </m:oMath>
                </a14:m>
                <a:r>
                  <a:rPr lang="ru-RU" dirty="0" smtClean="0"/>
                  <a:t> 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Т.к</a:t>
                </a:r>
                <a:r>
                  <a:rPr lang="ru-RU" dirty="0"/>
                  <a:t>. </a:t>
                </a:r>
                <a:r>
                  <a:rPr lang="en-US" dirty="0"/>
                  <a:t>t</a:t>
                </a:r>
                <a:r>
                  <a:rPr lang="ru-RU" dirty="0"/>
                  <a:t>- целое число, то </a:t>
                </a:r>
                <a:r>
                  <a:rPr lang="en-US" dirty="0"/>
                  <a:t>t</a:t>
                </a:r>
                <a:r>
                  <a:rPr lang="ru-RU" baseline="-25000" dirty="0"/>
                  <a:t>1</a:t>
                </a:r>
                <a:r>
                  <a:rPr lang="ru-RU" dirty="0"/>
                  <a:t>=0  и   </a:t>
                </a:r>
                <a:r>
                  <a:rPr lang="en-US" dirty="0"/>
                  <a:t>t</a:t>
                </a:r>
                <a:r>
                  <a:rPr lang="ru-RU" baseline="-25000" dirty="0"/>
                  <a:t>2</a:t>
                </a:r>
                <a:r>
                  <a:rPr lang="ru-RU" dirty="0"/>
                  <a:t>=1.</a:t>
                </a:r>
              </a:p>
              <a:p>
                <a:pPr marL="0" indent="0">
                  <a:buNone/>
                </a:pPr>
                <a:r>
                  <a:rPr lang="ru-RU" dirty="0"/>
                  <a:t>Проведем обратную замену и получим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15</m:t>
                        </m:r>
                        <m:r>
                          <a:rPr lang="en-US" i="1"/>
                          <m:t>𝑥</m:t>
                        </m:r>
                        <m:r>
                          <a:rPr lang="ru-RU" i="1"/>
                          <m:t>−7</m:t>
                        </m:r>
                      </m:num>
                      <m:den>
                        <m:r>
                          <a:rPr lang="ru-RU" i="1"/>
                          <m:t>7</m:t>
                        </m:r>
                      </m:den>
                    </m:f>
                    <m:r>
                      <a:rPr lang="ru-RU" i="1"/>
                      <m:t>=0,</m:t>
                    </m:r>
                  </m:oMath>
                </a14:m>
                <a:r>
                  <a:rPr lang="ru-RU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ru-RU" i="1"/>
                          <m:t>1</m:t>
                        </m:r>
                      </m:sub>
                    </m:sSub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15</m:t>
                        </m:r>
                      </m:den>
                    </m:f>
                  </m:oMath>
                </a14:m>
                <a:r>
                  <a:rPr lang="ru-RU" dirty="0" smtClean="0"/>
                  <a:t>                  и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15</m:t>
                        </m:r>
                        <m:r>
                          <a:rPr lang="en-US" i="1"/>
                          <m:t>𝑥</m:t>
                        </m:r>
                        <m:r>
                          <a:rPr lang="ru-RU" i="1"/>
                          <m:t>−7</m:t>
                        </m:r>
                      </m:num>
                      <m:den>
                        <m:r>
                          <a:rPr lang="ru-RU" i="1"/>
                          <m:t>7</m:t>
                        </m:r>
                      </m:den>
                    </m:f>
                    <m:r>
                      <a:rPr lang="ru-RU" i="1"/>
                      <m:t>=1</m:t>
                    </m:r>
                  </m:oMath>
                </a14:m>
                <a:r>
                  <a:rPr lang="ru-RU" dirty="0"/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ru-RU" i="1"/>
                          <m:t>2</m:t>
                        </m:r>
                      </m:sub>
                    </m:sSub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14</m:t>
                        </m:r>
                      </m:num>
                      <m:den>
                        <m:r>
                          <a:rPr lang="ru-RU" i="1"/>
                          <m:t>15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b="1" dirty="0" smtClean="0"/>
                  <a:t> </a:t>
                </a:r>
                <a:r>
                  <a:rPr lang="ru-RU" b="1" dirty="0"/>
                  <a:t>Ответ: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15</m:t>
                        </m:r>
                      </m:den>
                    </m:f>
                  </m:oMath>
                </a14:m>
                <a:r>
                  <a:rPr lang="ru-RU" dirty="0"/>
                  <a:t>;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14</m:t>
                        </m:r>
                      </m:num>
                      <m:den>
                        <m:r>
                          <a:rPr lang="ru-RU" i="1"/>
                          <m:t>15</m:t>
                        </m:r>
                      </m:den>
                    </m:f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371599" y="1371600"/>
                <a:ext cx="10354235" cy="5365376"/>
              </a:xfrm>
              <a:blipFill>
                <a:blip r:embed="rId2"/>
                <a:stretch>
                  <a:fillRect l="-530" t="-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7115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7576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Графический способ решения уравнений содержащих целую и дробную части числа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71600" y="1371601"/>
            <a:ext cx="9601200" cy="75303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Представление о том, как выглядят графики функций у = [х] и у = {х} поможет решить некоторые </a:t>
            </a:r>
            <a:r>
              <a:rPr lang="ru-RU" dirty="0" smtClean="0"/>
              <a:t>уравнения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Объект 7" descr="14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85"/>
          <a:stretch>
            <a:fillRect/>
          </a:stretch>
        </p:blipFill>
        <p:spPr bwMode="auto">
          <a:xfrm>
            <a:off x="6524625" y="2338242"/>
            <a:ext cx="4959350" cy="3149890"/>
          </a:xfrm>
          <a:prstGeom prst="rect">
            <a:avLst/>
          </a:prstGeom>
          <a:noFill/>
        </p:spPr>
      </p:pic>
      <p:sp>
        <p:nvSpPr>
          <p:cNvPr id="9" name="Объект 3"/>
          <p:cNvSpPr txBox="1">
            <a:spLocks/>
          </p:cNvSpPr>
          <p:nvPr/>
        </p:nvSpPr>
        <p:spPr>
          <a:xfrm>
            <a:off x="1371600" y="1990165"/>
            <a:ext cx="4746812" cy="508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Решить графически уравнение         [х] = 2{х}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dirty="0" smtClean="0"/>
              <a:t>Построим графики функций     у</a:t>
            </a:r>
            <a:r>
              <a:rPr lang="ru-RU" baseline="-25000" dirty="0" smtClean="0"/>
              <a:t>1</a:t>
            </a:r>
            <a:r>
              <a:rPr lang="ru-RU" dirty="0" smtClean="0"/>
              <a:t> = [х]  и у</a:t>
            </a:r>
            <a:r>
              <a:rPr lang="ru-RU" baseline="-25000" dirty="0" smtClean="0"/>
              <a:t>2</a:t>
            </a:r>
            <a:r>
              <a:rPr lang="ru-RU" dirty="0" smtClean="0"/>
              <a:t> = 2{х}. Найдём абсциссы точек их пересечения.</a:t>
            </a:r>
            <a:r>
              <a:rPr lang="ru-RU" i="1" dirty="0" smtClean="0"/>
              <a:t> </a:t>
            </a:r>
            <a:endParaRPr lang="ru-RU" dirty="0" smtClean="0"/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b="1" dirty="0" smtClean="0"/>
              <a:t>Ответ:</a:t>
            </a:r>
            <a:r>
              <a:rPr lang="ru-RU" dirty="0" smtClean="0"/>
              <a:t> </a:t>
            </a:r>
            <a:r>
              <a:rPr lang="ru-RU" i="1" dirty="0" smtClean="0"/>
              <a:t>х</a:t>
            </a:r>
            <a:r>
              <a:rPr lang="ru-RU" i="1" baseline="-25000" dirty="0" smtClean="0"/>
              <a:t>1</a:t>
            </a:r>
            <a:r>
              <a:rPr lang="ru-RU" i="1" dirty="0" smtClean="0"/>
              <a:t> = 0; </a:t>
            </a:r>
            <a:endParaRPr lang="ru-RU" dirty="0" smtClean="0"/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i="1" dirty="0" smtClean="0"/>
              <a:t>              </a:t>
            </a:r>
            <a:r>
              <a:rPr lang="en-US" i="1" dirty="0" smtClean="0"/>
              <a:t>x</a:t>
            </a:r>
            <a:r>
              <a:rPr lang="ru-RU" i="1" baseline="-25000" dirty="0" smtClean="0"/>
              <a:t>2</a:t>
            </a:r>
            <a:r>
              <a:rPr lang="ru-RU" i="1" dirty="0" smtClean="0"/>
              <a:t> = 1,5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981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Решить уравнение</a:t>
            </a:r>
            <a:r>
              <a:rPr lang="ru-RU" b="1" dirty="0"/>
              <a:t>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371600" y="1371600"/>
                <a:ext cx="4746812" cy="5082987"/>
              </a:xfrm>
            </p:spPr>
            <p:txBody>
              <a:bodyPr/>
              <a:lstStyle/>
              <a:p>
                <a:r>
                  <a:rPr lang="ru-RU" b="1" dirty="0"/>
                  <a:t>Решить графически уравнение</a:t>
                </a:r>
                <a14:m>
                  <m:oMath xmlns:m="http://schemas.openxmlformats.org/officeDocument/2006/math">
                    <m:r>
                      <a:rPr lang="ru-RU" b="1" i="1"/>
                      <m:t>    </m:t>
                    </m:r>
                    <m:r>
                      <a:rPr lang="ru-RU" b="1" i="1"/>
                      <m:t>𝟎</m:t>
                    </m:r>
                    <m:r>
                      <a:rPr lang="ru-RU" b="1" i="1"/>
                      <m:t>,</m:t>
                    </m:r>
                    <m:r>
                      <a:rPr lang="ru-RU" b="1" i="1"/>
                      <m:t>𝟓</m:t>
                    </m:r>
                    <m:r>
                      <a:rPr lang="ru-RU" b="1" i="1"/>
                      <m:t>[</m:t>
                    </m:r>
                    <m:r>
                      <a:rPr lang="en-US" b="1" i="1"/>
                      <m:t>𝒙</m:t>
                    </m:r>
                    <m:r>
                      <a:rPr lang="ru-RU" b="1" i="1"/>
                      <m:t>]=</m:t>
                    </m:r>
                    <m:f>
                      <m:fPr>
                        <m:ctrlPr>
                          <a:rPr lang="ru-RU" b="1" i="1"/>
                        </m:ctrlPr>
                      </m:fPr>
                      <m:num>
                        <m:r>
                          <a:rPr lang="ru-RU" b="1" i="1"/>
                          <m:t>𝟏</m:t>
                        </m:r>
                      </m:num>
                      <m:den>
                        <m:r>
                          <a:rPr lang="en-US" b="1" i="1"/>
                          <m:t>𝒙</m:t>
                        </m:r>
                      </m:den>
                    </m:f>
                  </m:oMath>
                </a14:m>
                <a:r>
                  <a:rPr lang="ru-RU" b="1" dirty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Построим графики функций    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у</a:t>
                </a:r>
                <a:r>
                  <a:rPr lang="ru-RU" baseline="-25000" dirty="0" smtClean="0"/>
                  <a:t>1</a:t>
                </a:r>
                <a:r>
                  <a:rPr lang="ru-RU" dirty="0" smtClean="0"/>
                  <a:t> </a:t>
                </a:r>
                <a:r>
                  <a:rPr lang="ru-RU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1 </m:t>
                        </m:r>
                      </m:num>
                      <m:den>
                        <m:r>
                          <a:rPr lang="ru-RU" i="1"/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и    </a:t>
                </a:r>
                <a:r>
                  <a:rPr lang="ru-RU" dirty="0" err="1"/>
                  <a:t>и</a:t>
                </a:r>
                <a:r>
                  <a:rPr lang="ru-RU" dirty="0"/>
                  <a:t>  у</a:t>
                </a:r>
                <a:r>
                  <a:rPr lang="ru-RU" baseline="-25000" dirty="0"/>
                  <a:t>2</a:t>
                </a:r>
                <a:r>
                  <a:rPr lang="ru-RU" dirty="0"/>
                  <a:t> = 0,5[x] </a:t>
                </a:r>
              </a:p>
              <a:p>
                <a:pPr marL="0" indent="0">
                  <a:buNone/>
                </a:pPr>
                <a:r>
                  <a:rPr lang="ru-RU" b="1" dirty="0"/>
                  <a:t>Ответ:  </a:t>
                </a:r>
                <a:r>
                  <a:rPr lang="ru-RU" dirty="0"/>
                  <a:t>Решений нет. 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371600" y="1371600"/>
                <a:ext cx="4746812" cy="5082987"/>
              </a:xfrm>
              <a:blipFill>
                <a:blip r:embed="rId2"/>
                <a:stretch>
                  <a:fillRect l="-1284" t="-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Объект 4" descr="15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" b="19553"/>
          <a:stretch>
            <a:fillRect/>
          </a:stretch>
        </p:blipFill>
        <p:spPr bwMode="auto">
          <a:xfrm>
            <a:off x="5210642" y="1371600"/>
            <a:ext cx="6669928" cy="4639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3061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Решить уравнение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71600" y="1371600"/>
            <a:ext cx="4746812" cy="5082987"/>
          </a:xfrm>
        </p:spPr>
        <p:txBody>
          <a:bodyPr/>
          <a:lstStyle/>
          <a:p>
            <a:r>
              <a:rPr lang="ru-RU" b="1" dirty="0"/>
              <a:t>Решить графически уравнение </a:t>
            </a:r>
            <a:r>
              <a:rPr lang="ru-RU" b="1" dirty="0" smtClean="0"/>
              <a:t>         1 </a:t>
            </a:r>
            <a:r>
              <a:rPr lang="ru-RU" b="1" dirty="0"/>
              <a:t>– x = {x</a:t>
            </a:r>
            <a:r>
              <a:rPr lang="ru-RU" b="1" dirty="0" smtClean="0"/>
              <a:t>}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Построим графики функций     у</a:t>
            </a:r>
            <a:r>
              <a:rPr lang="ru-RU" sz="1600" dirty="0"/>
              <a:t>1</a:t>
            </a:r>
            <a:r>
              <a:rPr lang="ru-RU" dirty="0"/>
              <a:t> = 1-х  и  у</a:t>
            </a:r>
            <a:r>
              <a:rPr lang="ru-RU" sz="1400" dirty="0"/>
              <a:t>2</a:t>
            </a:r>
            <a:r>
              <a:rPr lang="ru-RU" dirty="0"/>
              <a:t> = {х}. </a:t>
            </a:r>
          </a:p>
          <a:p>
            <a:pPr marL="0" indent="0">
              <a:buNone/>
            </a:pPr>
            <a:r>
              <a:rPr lang="ru-RU" dirty="0"/>
              <a:t>Найдём абсциссы точек их пересечения.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Ответ: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088083"/>
              </p:ext>
            </p:extLst>
          </p:nvPr>
        </p:nvGraphicFramePr>
        <p:xfrm>
          <a:off x="2279370" y="4551082"/>
          <a:ext cx="1097700" cy="935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Уравнение" r:id="rId3" imgW="508000" imgH="457200" progId="Equation.3">
                  <p:embed/>
                </p:oleObj>
              </mc:Choice>
              <mc:Fallback>
                <p:oleObj name="Уравнение" r:id="rId3" imgW="5080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370" y="4551082"/>
                        <a:ext cx="1097700" cy="9353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Объект 9" descr="13"/>
          <p:cNvPicPr>
            <a:picLocks noGrp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8" b="18945"/>
          <a:stretch>
            <a:fillRect/>
          </a:stretch>
        </p:blipFill>
        <p:spPr bwMode="auto">
          <a:xfrm>
            <a:off x="6524624" y="1680883"/>
            <a:ext cx="5362575" cy="4115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5977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6347012" cy="4113724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dirty="0"/>
              <a:t>В ходе своего исследования я пришёл к выводу, что данный материал обширный и интересный. Далее следует рассмотреть более сложные способы решения уравнений, неравенств и систем уравнений и неравенств, содержащих дробную и целую части. Особо внимание следует уделить рассмотрению графиков </a:t>
            </a:r>
            <a:r>
              <a:rPr lang="ru-RU" dirty="0" smtClean="0"/>
              <a:t>функций</a:t>
            </a:r>
            <a:r>
              <a:rPr lang="ru-RU" dirty="0"/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01030401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494" y="685800"/>
            <a:ext cx="4296788" cy="4226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8994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88259" y="147918"/>
                <a:ext cx="10650070" cy="5607423"/>
              </a:xfrm>
            </p:spPr>
            <p:txBody>
              <a:bodyPr>
                <a:noAutofit/>
              </a:bodyPr>
              <a:lstStyle/>
              <a:p>
                <a:r>
                  <a:rPr lang="ru-RU" sz="2400" b="1" dirty="0" smtClean="0"/>
                  <a:t>цель </a:t>
                </a:r>
                <a:r>
                  <a:rPr lang="ru-RU" sz="2400" b="1" dirty="0" err="1"/>
                  <a:t>даннoй</a:t>
                </a:r>
                <a:r>
                  <a:rPr lang="ru-RU" sz="2400" b="1" dirty="0"/>
                  <a:t> </a:t>
                </a:r>
                <a:r>
                  <a:rPr lang="ru-RU" sz="2400" b="1" dirty="0" err="1" smtClean="0"/>
                  <a:t>pабoты</a:t>
                </a:r>
                <a:r>
                  <a:rPr lang="ru-RU" sz="2400" b="1" dirty="0" smtClean="0"/>
                  <a:t>: </a:t>
                </a:r>
                <a:r>
                  <a:rPr lang="ru-RU" sz="2400" dirty="0" smtClean="0"/>
                  <a:t> </a:t>
                </a:r>
                <a:br>
                  <a:rPr lang="ru-RU" sz="2400" dirty="0" smtClean="0"/>
                </a:br>
                <a:r>
                  <a:rPr lang="ru-RU" sz="2400" dirty="0" err="1" smtClean="0"/>
                  <a:t>pассмoтpение</a:t>
                </a:r>
                <a:r>
                  <a:rPr lang="ru-RU" sz="2400" dirty="0" smtClean="0"/>
                  <a:t> свойств </a:t>
                </a:r>
                <a:r>
                  <a:rPr lang="ru-RU" sz="2400" dirty="0"/>
                  <a:t>функций </a:t>
                </a:r>
                <a:r>
                  <a:rPr lang="ru-RU" sz="2400" dirty="0" smtClean="0"/>
                  <a:t>целой </a:t>
                </a:r>
                <a:r>
                  <a:rPr lang="ru-RU" sz="2400" dirty="0"/>
                  <a:t>и </a:t>
                </a:r>
                <a:r>
                  <a:rPr lang="ru-RU" sz="2400" dirty="0" smtClean="0"/>
                  <a:t>дробной </a:t>
                </a:r>
                <a:r>
                  <a:rPr lang="ru-RU" sz="2400" dirty="0"/>
                  <a:t>части числа, </a:t>
                </a:r>
                <a:r>
                  <a:rPr lang="ru-RU" sz="2400" dirty="0" smtClean="0"/>
                  <a:t/>
                </a:r>
                <a:br>
                  <a:rPr lang="ru-RU" sz="2400" dirty="0" smtClean="0"/>
                </a:br>
                <a:r>
                  <a:rPr lang="ru-RU" sz="2400" dirty="0" smtClean="0"/>
                  <a:t>а </a:t>
                </a:r>
                <a:r>
                  <a:rPr lang="ru-RU" sz="2400" dirty="0"/>
                  <a:t>также </a:t>
                </a:r>
                <a:r>
                  <a:rPr lang="ru-RU" sz="2400" dirty="0" smtClean="0"/>
                  <a:t>примеров построения графиков </a:t>
                </a:r>
                <a:r>
                  <a:rPr lang="ru-RU" sz="2400" dirty="0"/>
                  <a:t>этих функций</a:t>
                </a:r>
                <a:r>
                  <a:rPr lang="ru-RU" sz="2400" dirty="0" smtClean="0"/>
                  <a:t>.</a:t>
                </a:r>
                <a:br>
                  <a:rPr lang="ru-RU" sz="2400" dirty="0" smtClean="0"/>
                </a:br>
                <a:r>
                  <a:rPr lang="ru-RU" sz="2400" dirty="0"/>
                  <a:t/>
                </a:r>
                <a:br>
                  <a:rPr lang="ru-RU" sz="2400" dirty="0"/>
                </a:br>
                <a:r>
                  <a:rPr lang="ru-RU" sz="2400" b="1" dirty="0" smtClean="0"/>
                  <a:t>задачи</a:t>
                </a:r>
                <a:r>
                  <a:rPr lang="ru-RU" sz="2400" b="1" dirty="0"/>
                  <a:t>:</a:t>
                </a:r>
                <a:r>
                  <a:rPr lang="ru-RU" sz="2400" dirty="0"/>
                  <a:t/>
                </a:r>
                <a:br>
                  <a:rPr lang="ru-RU" sz="2400" dirty="0"/>
                </a:br>
                <a:r>
                  <a:rPr lang="ru-RU" sz="2400" dirty="0" smtClean="0"/>
                  <a:t>1) Обработка теоретического материала.</a:t>
                </a:r>
                <a:r>
                  <a:rPr lang="ru-RU" sz="2400" dirty="0"/>
                  <a:t/>
                </a:r>
                <a:br>
                  <a:rPr lang="ru-RU" sz="2400" dirty="0"/>
                </a:br>
                <a:r>
                  <a:rPr lang="ru-RU" sz="2400" dirty="0" smtClean="0"/>
                  <a:t>2) Изучение </a:t>
                </a:r>
                <a:r>
                  <a:rPr lang="ru-RU" sz="2400" dirty="0" err="1"/>
                  <a:t>свoйств</a:t>
                </a:r>
                <a:r>
                  <a:rPr lang="ru-RU" sz="2400" dirty="0"/>
                  <a:t> функций </a:t>
                </a:r>
                <a:r>
                  <a:rPr lang="ru-RU" sz="2400" dirty="0" err="1"/>
                  <a:t>целoй</a:t>
                </a:r>
                <a:r>
                  <a:rPr lang="ru-RU" sz="2400" dirty="0"/>
                  <a:t> и </a:t>
                </a:r>
                <a:r>
                  <a:rPr lang="ru-RU" sz="2400" dirty="0" err="1"/>
                  <a:t>дpoбнoй</a:t>
                </a:r>
                <a:r>
                  <a:rPr lang="ru-RU" sz="2400" dirty="0"/>
                  <a:t> части числа.</a:t>
                </a:r>
                <a:br>
                  <a:rPr lang="ru-RU" sz="2400" dirty="0"/>
                </a:br>
                <a:r>
                  <a:rPr lang="ru-RU" sz="2400" dirty="0" smtClean="0"/>
                  <a:t>3) </a:t>
                </a:r>
                <a:r>
                  <a:rPr lang="ru-RU" sz="2400" dirty="0" err="1" smtClean="0"/>
                  <a:t>Пoстpoение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гpафикoв</a:t>
                </a:r>
                <a:r>
                  <a:rPr lang="ru-RU" sz="2400" dirty="0"/>
                  <a:t> функций </a:t>
                </a:r>
                <a:r>
                  <a:rPr lang="ru-RU" sz="2400" dirty="0" err="1"/>
                  <a:t>целoй</a:t>
                </a:r>
                <a:r>
                  <a:rPr lang="ru-RU" sz="2400" dirty="0"/>
                  <a:t> и </a:t>
                </a:r>
                <a:r>
                  <a:rPr lang="ru-RU" sz="2400" dirty="0" err="1"/>
                  <a:t>дpoбнoй</a:t>
                </a:r>
                <a:r>
                  <a:rPr lang="ru-RU" sz="2400" dirty="0"/>
                  <a:t> части числа. </a:t>
                </a:r>
                <a:r>
                  <a:rPr lang="ru-RU" sz="2400" dirty="0" smtClean="0"/>
                  <a:t/>
                </a:r>
                <a:br>
                  <a:rPr lang="ru-RU" sz="2400" dirty="0" smtClean="0"/>
                </a:br>
                <a:r>
                  <a:rPr lang="ru-RU" sz="2400" dirty="0" smtClean="0"/>
                  <a:t>4) </a:t>
                </a:r>
                <a:r>
                  <a:rPr lang="ru-RU" sz="2400" dirty="0" err="1" smtClean="0"/>
                  <a:t>Сoставление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пpактическoгo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матеpиала</a:t>
                </a:r>
                <a:r>
                  <a:rPr lang="ru-RU" sz="2400" dirty="0"/>
                  <a:t> в </a:t>
                </a:r>
                <a:r>
                  <a:rPr lang="ru-RU" sz="2400" dirty="0" err="1"/>
                  <a:t>фopме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упpажнений</a:t>
                </a:r>
                <a:r>
                  <a:rPr lang="ru-RU" sz="2400" dirty="0"/>
                  <a:t>. </a:t>
                </a:r>
                <a:br>
                  <a:rPr lang="ru-RU" sz="2400" dirty="0"/>
                </a:br>
                <a:r>
                  <a:rPr lang="ru-RU" sz="2400" dirty="0" smtClean="0"/>
                  <a:t>5)  </a:t>
                </a:r>
                <a:r>
                  <a:rPr lang="ru-RU" sz="2400" dirty="0"/>
                  <a:t>Умение </a:t>
                </a:r>
                <a:r>
                  <a:rPr lang="ru-RU" sz="2400" dirty="0" err="1"/>
                  <a:t>пpименять</a:t>
                </a:r>
                <a:r>
                  <a:rPr lang="ru-RU" sz="2400" dirty="0"/>
                  <a:t> эти </a:t>
                </a:r>
                <a:r>
                  <a:rPr lang="ru-RU" sz="2400" dirty="0" err="1"/>
                  <a:t>пoнятия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пpи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pешении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уpавнений</a:t>
                </a:r>
                <a:r>
                  <a:rPr lang="ru-RU" sz="2400" dirty="0"/>
                  <a:t>.</a:t>
                </a:r>
                <a:br>
                  <a:rPr lang="ru-RU" sz="2400" dirty="0"/>
                </a:br>
                <a:r>
                  <a:rPr lang="ru-RU" sz="2400" dirty="0"/>
                  <a:t> </a:t>
                </a:r>
                <a:br>
                  <a:rPr lang="ru-RU" sz="2400" dirty="0"/>
                </a:br>
                <a:r>
                  <a:rPr lang="ru-RU" sz="2400" b="1" dirty="0" err="1" smtClean="0"/>
                  <a:t>Oбъект</a:t>
                </a:r>
                <a:r>
                  <a:rPr lang="ru-RU" sz="2400" b="1" dirty="0" smtClean="0"/>
                  <a:t> </a:t>
                </a:r>
                <a:r>
                  <a:rPr lang="ru-RU" sz="2400" b="1" dirty="0" err="1"/>
                  <a:t>исследoвания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: </a:t>
                </a:r>
                <a:br>
                  <a:rPr lang="ru-RU" sz="2400" dirty="0" smtClean="0"/>
                </a:br>
                <a:r>
                  <a:rPr lang="ru-RU" sz="2400" dirty="0" smtClean="0"/>
                  <a:t> </a:t>
                </a:r>
                <a:r>
                  <a:rPr lang="ru-RU" sz="2400" dirty="0"/>
                  <a:t>функции </a:t>
                </a:r>
                <a14:m>
                  <m:oMath xmlns:m="http://schemas.openxmlformats.org/officeDocument/2006/math">
                    <m:r>
                      <a:rPr lang="ru-RU" sz="2400" i="1"/>
                      <m:t>𝑦</m:t>
                    </m:r>
                    <m:r>
                      <a:rPr lang="ru-RU" sz="2400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ru-RU" sz="2400" i="1"/>
                        </m:ctrlPr>
                      </m:dPr>
                      <m:e>
                        <m:r>
                          <a:rPr lang="ru-RU" sz="2400" i="1"/>
                          <m:t>𝑥</m:t>
                        </m:r>
                      </m:e>
                    </m:d>
                    <m:r>
                      <a:rPr lang="ru-RU" sz="2400" i="1"/>
                      <m:t> и </m:t>
                    </m:r>
                    <m:r>
                      <a:rPr lang="en-US" sz="2400" i="1"/>
                      <m:t>𝑦</m:t>
                    </m:r>
                    <m:r>
                      <a:rPr lang="ru-RU" sz="2400" i="1"/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ru-RU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</m:oMath>
                </a14:m>
                <a:r>
                  <a:rPr lang="ru-RU" sz="2400" dirty="0"/>
                  <a:t>.</a:t>
                </a:r>
                <a:br>
                  <a:rPr lang="ru-RU" sz="2400" dirty="0"/>
                </a:br>
                <a:r>
                  <a:rPr lang="ru-RU" sz="2400" b="1" dirty="0" err="1"/>
                  <a:t>Метoды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исследoвания</a:t>
                </a:r>
                <a:r>
                  <a:rPr lang="ru-RU" sz="2400" dirty="0"/>
                  <a:t>:</a:t>
                </a:r>
                <a:br>
                  <a:rPr lang="ru-RU" sz="2400" dirty="0"/>
                </a:br>
                <a:r>
                  <a:rPr lang="ru-RU" sz="2400" dirty="0"/>
                  <a:t>- </a:t>
                </a:r>
                <a:r>
                  <a:rPr lang="ru-RU" sz="2400" dirty="0" err="1"/>
                  <a:t>oбpабoтка</a:t>
                </a:r>
                <a:r>
                  <a:rPr lang="ru-RU" sz="2400" dirty="0"/>
                  <a:t> и анализ научных </a:t>
                </a:r>
                <a:r>
                  <a:rPr lang="ru-RU" sz="2400" dirty="0" err="1"/>
                  <a:t>истoчникoв</a:t>
                </a:r>
                <a:r>
                  <a:rPr lang="ru-RU" sz="2400" dirty="0"/>
                  <a:t/>
                </a:r>
                <a:br>
                  <a:rPr lang="ru-RU" sz="2400" dirty="0"/>
                </a:br>
                <a:r>
                  <a:rPr lang="ru-RU" sz="2400" dirty="0"/>
                  <a:t>- анализ </a:t>
                </a:r>
                <a:r>
                  <a:rPr lang="ru-RU" sz="2400" dirty="0" err="1"/>
                  <a:t>научнoй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литеpатуpы</a:t>
                </a:r>
                <a:r>
                  <a:rPr lang="ru-RU" sz="2400" dirty="0"/>
                  <a:t> и </a:t>
                </a:r>
                <a:r>
                  <a:rPr lang="ru-RU" sz="2400" dirty="0" err="1"/>
                  <a:t>пoсoбий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пo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исследуемoй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пpoблеме</a:t>
                </a:r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8259" y="147918"/>
                <a:ext cx="10650070" cy="5607423"/>
              </a:xfrm>
              <a:blipFill>
                <a:blip r:embed="rId2"/>
                <a:stretch>
                  <a:fillRect r="-1546" b="-26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673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80881" y="274920"/>
            <a:ext cx="10381129" cy="2581835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В математике, </a:t>
            </a:r>
            <a:r>
              <a:rPr lang="ru-RU" sz="2700" b="1" dirty="0"/>
              <a:t>целая часть</a:t>
            </a:r>
            <a:r>
              <a:rPr lang="ru-RU" sz="2700" dirty="0"/>
              <a:t> вещественного числа </a:t>
            </a:r>
            <a:r>
              <a:rPr lang="ru-RU" sz="2700" i="1" dirty="0"/>
              <a:t>x</a:t>
            </a:r>
            <a:r>
              <a:rPr lang="ru-RU" sz="2700" dirty="0"/>
              <a:t> — это округление </a:t>
            </a:r>
            <a:r>
              <a:rPr lang="ru-RU" sz="2700" i="1" dirty="0"/>
              <a:t>x</a:t>
            </a:r>
            <a:r>
              <a:rPr lang="ru-RU" sz="2700" dirty="0"/>
              <a:t> до ближайшего целого в меньшую сторону. Целая часть числа также называется </a:t>
            </a:r>
            <a:r>
              <a:rPr lang="ru-RU" sz="2700" b="1" dirty="0"/>
              <a:t>антье</a:t>
            </a:r>
            <a:r>
              <a:rPr lang="ru-RU" sz="2700" dirty="0"/>
              <a:t> (фр. </a:t>
            </a:r>
            <a:r>
              <a:rPr lang="fr-FR" sz="2700" i="1" dirty="0"/>
              <a:t>entier</a:t>
            </a:r>
            <a:r>
              <a:rPr lang="ru-RU" sz="2700" dirty="0"/>
              <a:t>), или </a:t>
            </a:r>
            <a:r>
              <a:rPr lang="ru-RU" sz="2700" b="1" dirty="0"/>
              <a:t>пол</a:t>
            </a:r>
            <a:r>
              <a:rPr lang="ru-RU" sz="2700" dirty="0"/>
              <a:t> (англ. </a:t>
            </a:r>
            <a:r>
              <a:rPr lang="ru-RU" sz="2700" i="1" dirty="0" err="1"/>
              <a:t>flооr</a:t>
            </a:r>
            <a:r>
              <a:rPr lang="ru-RU" sz="2700" dirty="0"/>
              <a:t>). Наряду с полом существует парная функция — </a:t>
            </a:r>
            <a:r>
              <a:rPr lang="ru-RU" sz="2700" b="1" dirty="0"/>
              <a:t>потолок</a:t>
            </a:r>
            <a:r>
              <a:rPr lang="ru-RU" sz="2700" dirty="0"/>
              <a:t> (англ. </a:t>
            </a:r>
            <a:r>
              <a:rPr lang="ru-RU" sz="2700" i="1" dirty="0" err="1"/>
              <a:t>ceiling</a:t>
            </a:r>
            <a:r>
              <a:rPr lang="ru-RU" sz="2700" dirty="0"/>
              <a:t>) — округление </a:t>
            </a:r>
            <a:r>
              <a:rPr lang="ru-RU" sz="2700" i="1" dirty="0"/>
              <a:t>x</a:t>
            </a:r>
            <a:r>
              <a:rPr lang="ru-RU" sz="2700" dirty="0"/>
              <a:t> до ближайшего целого в большую сторону</a:t>
            </a:r>
            <a:r>
              <a:rPr lang="ru-RU" sz="2700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График функции «пол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График функции «потолок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" name="Объект 9" descr="220px-Floor_function"/>
          <p:cNvPicPr>
            <a:picLocks noGrp="1"/>
          </p:cNvPicPr>
          <p:nvPr>
            <p:ph sz="half" idx="2"/>
          </p:nvPr>
        </p:nvPicPr>
        <p:blipFill>
          <a:blip r:embed="rId3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164776"/>
            <a:ext cx="3498056" cy="3319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10" descr="220px-Ceiling_function"/>
          <p:cNvPicPr>
            <a:picLocks noGrp="1"/>
          </p:cNvPicPr>
          <p:nvPr>
            <p:ph sz="quarter" idx="4"/>
          </p:nvPr>
        </p:nvPicPr>
        <p:blipFill>
          <a:blip r:embed="rId4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424" y="3164776"/>
            <a:ext cx="3420969" cy="319843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09282" y="8666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984585"/>
              </p:ext>
            </p:extLst>
          </p:nvPr>
        </p:nvGraphicFramePr>
        <p:xfrm>
          <a:off x="5093073" y="1994418"/>
          <a:ext cx="2491067" cy="687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Уравнение" r:id="rId5" imgW="1651000" imgH="457200" progId="Equation.3">
                  <p:embed/>
                </p:oleObj>
              </mc:Choice>
              <mc:Fallback>
                <p:oleObj name="Уравнение" r:id="rId5" imgW="16510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3073" y="1994418"/>
                        <a:ext cx="2491067" cy="6871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09282" y="10010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188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585447" cy="1277471"/>
          </a:xfrm>
        </p:spPr>
        <p:txBody>
          <a:bodyPr>
            <a:normAutofit/>
          </a:bodyPr>
          <a:lstStyle/>
          <a:p>
            <a:r>
              <a:rPr lang="ru-RU" sz="2400" dirty="0"/>
              <a:t>Символ [x] был введён </a:t>
            </a:r>
            <a:r>
              <a:rPr lang="ru-RU" sz="2400" dirty="0" err="1"/>
              <a:t>К.Гауссом</a:t>
            </a:r>
            <a:r>
              <a:rPr lang="ru-RU" sz="2400" dirty="0"/>
              <a:t> в 1808 г.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4" descr="y_24ad394b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881" y="1623149"/>
            <a:ext cx="2633472" cy="3374136"/>
          </a:xfrm>
          <a:prstGeom prst="rect">
            <a:avLst/>
          </a:prstGeom>
          <a:noFill/>
        </p:spPr>
      </p:pic>
      <p:pic>
        <p:nvPicPr>
          <p:cNvPr id="6" name="Объект 5" descr="x_69880db3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179" y="2810435"/>
            <a:ext cx="2888996" cy="35814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501327" y="363070"/>
            <a:ext cx="5224507" cy="217842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Функция целой части числа была введена </a:t>
            </a:r>
            <a:r>
              <a:rPr lang="ru-RU" sz="2400" dirty="0" err="1" smtClean="0"/>
              <a:t>Адриеном</a:t>
            </a:r>
            <a:r>
              <a:rPr lang="ru-RU" sz="2400" dirty="0" smtClean="0"/>
              <a:t> Мари Лежандром в 1798 г. Именно в честь него функцию y = [x] называют французским словом "Антье" (фр. «</a:t>
            </a:r>
            <a:r>
              <a:rPr lang="en-US" sz="2400" dirty="0" err="1" smtClean="0"/>
              <a:t>entier</a:t>
            </a:r>
            <a:r>
              <a:rPr lang="ru-RU" sz="2400" dirty="0" smtClean="0"/>
              <a:t>» -целый)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3869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16336" y="3944469"/>
            <a:ext cx="7775664" cy="2469777"/>
          </a:xfrm>
        </p:spPr>
        <p:txBody>
          <a:bodyPr/>
          <a:lstStyle/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Разность 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 </a:t>
            </a:r>
            <a:r>
              <a:rPr lang="ru-RU" altLang="ru-RU" sz="2400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целой частью </a:t>
            </a:r>
            <a:r>
              <a:rPr lang="ru-RU" altLang="ru-RU" sz="2400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называют </a:t>
            </a:r>
            <a:r>
              <a:rPr lang="ru-RU" alt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дробной частью числа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обозначают {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}.  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 {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[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], а следовательно 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+ {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}. 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Свойства дробной части числа:</a:t>
            </a:r>
            <a:endParaRPr lang="ru-RU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Дробная часть числа всегда неотрицательна и не превышает 1, т.е.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49613" y="209611"/>
            <a:ext cx="8723951" cy="3367307"/>
          </a:xfrm>
        </p:spPr>
        <p:txBody>
          <a:bodyPr/>
          <a:lstStyle/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b="1" u="sng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Целой частью числа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называется наибольшее целое число </a:t>
            </a:r>
            <a:r>
              <a:rPr lang="ru-RU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не превышающее </a:t>
            </a:r>
            <a:r>
              <a:rPr lang="ru-RU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Целая часть числа 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обозначается символом 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[x]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или (реже) E(x) (от фр. </a:t>
            </a:r>
            <a:r>
              <a:rPr lang="ru-RU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entier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"антье</a:t>
            </a:r>
            <a:r>
              <a:rPr lang="ru-RU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"). 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находится в интервале 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[[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 [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]+1). 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Значит</a:t>
            </a:r>
            <a:r>
              <a:rPr lang="ru-RU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 х≤ [x]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 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[x]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1.</a:t>
            </a:r>
            <a:endParaRPr lang="ru-RU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Целая часть числа обладает рядом важных свойств::</a:t>
            </a:r>
            <a:endParaRPr lang="ru-RU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1.      Если </a:t>
            </a:r>
            <a:r>
              <a:rPr lang="ru-RU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х 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– целое число, то </a:t>
            </a:r>
            <a:r>
              <a:rPr lang="ru-RU" altLang="zh-CN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[х]=х</a:t>
            </a:r>
            <a:r>
              <a:rPr lang="ru-RU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ru-RU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2.      Если </a:t>
            </a:r>
            <a:r>
              <a:rPr lang="ru-RU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– целое число, то 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±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]=[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]±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ru-RU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     Для любых целых чисел </a:t>
            </a:r>
            <a:r>
              <a:rPr lang="ru-RU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справедливо 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]≥[</a:t>
            </a:r>
            <a:r>
              <a:rPr lang="en-US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]+[</a:t>
            </a:r>
            <a:r>
              <a:rPr lang="en-US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      Если [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]=[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], то 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]&lt;1</a:t>
            </a:r>
            <a:r>
              <a:rPr lang="ru-RU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218728" y="678460"/>
            <a:ext cx="62125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311589" y="4288123"/>
            <a:ext cx="6848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974612"/>
              </p:ext>
            </p:extLst>
          </p:nvPr>
        </p:nvGraphicFramePr>
        <p:xfrm>
          <a:off x="7184931" y="6066864"/>
          <a:ext cx="1340504" cy="463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Уравнение" r:id="rId3" imgW="647419" imgH="215806" progId="Equation.3">
                  <p:embed/>
                </p:oleObj>
              </mc:Choice>
              <mc:Fallback>
                <p:oleObj name="Уравнение" r:id="rId3" imgW="647419" imgH="215806" progId="Equation.3">
                  <p:embed/>
                  <p:pic>
                    <p:nvPicPr>
                      <p:cNvPr id="11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4931" y="6066864"/>
                        <a:ext cx="1340504" cy="463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8756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15153"/>
            <a:ext cx="9601200" cy="1264023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Пользуясь определением целой и дробной части числа, решим следующие задачи.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29553" y="1586753"/>
            <a:ext cx="4961965" cy="4280647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b="1" dirty="0" smtClean="0"/>
              <a:t>Вычислить</a:t>
            </a:r>
            <a:r>
              <a:rPr lang="ru-RU" b="1" dirty="0"/>
              <a:t>:  </a:t>
            </a:r>
            <a:endParaRPr lang="ru-RU" b="1" dirty="0" smtClean="0"/>
          </a:p>
          <a:p>
            <a:r>
              <a:rPr lang="ru-RU" dirty="0" smtClean="0"/>
              <a:t>[</a:t>
            </a:r>
            <a:r>
              <a:rPr lang="ru-RU" dirty="0"/>
              <a:t>2,81] = 2;     </a:t>
            </a:r>
            <a:r>
              <a:rPr lang="ru-RU" dirty="0" smtClean="0"/>
              <a:t>   </a:t>
            </a:r>
            <a:r>
              <a:rPr lang="ru-RU" dirty="0"/>
              <a:t>	  [7,1]=7;</a:t>
            </a:r>
          </a:p>
          <a:p>
            <a:r>
              <a:rPr lang="ru-RU" dirty="0" smtClean="0"/>
              <a:t>[- </a:t>
            </a:r>
            <a:r>
              <a:rPr lang="ru-RU" dirty="0"/>
              <a:t>0,2] = -1;   	</a:t>
            </a:r>
            <a:r>
              <a:rPr lang="ru-RU" dirty="0" smtClean="0"/>
              <a:t>                 [- </a:t>
            </a:r>
            <a:r>
              <a:rPr lang="ru-RU" dirty="0"/>
              <a:t>2,6] = -3;</a:t>
            </a:r>
          </a:p>
          <a:p>
            <a:r>
              <a:rPr lang="ru-RU" dirty="0" smtClean="0"/>
              <a:t>{</a:t>
            </a:r>
            <a:r>
              <a:rPr lang="ru-RU" dirty="0"/>
              <a:t>2,81} = 0, 81;   	  {4,3}=0,3;</a:t>
            </a:r>
          </a:p>
          <a:p>
            <a:r>
              <a:rPr lang="ru-RU" dirty="0" smtClean="0"/>
              <a:t>{</a:t>
            </a:r>
            <a:r>
              <a:rPr lang="ru-RU" dirty="0"/>
              <a:t>5}=0;         	        </a:t>
            </a:r>
            <a:r>
              <a:rPr lang="ru-RU" dirty="0" smtClean="0"/>
              <a:t>         </a:t>
            </a:r>
            <a:r>
              <a:rPr lang="ru-RU" dirty="0"/>
              <a:t>{-8}=0;</a:t>
            </a:r>
          </a:p>
          <a:p>
            <a:r>
              <a:rPr lang="ru-RU" dirty="0" smtClean="0"/>
              <a:t>[</a:t>
            </a:r>
            <a:r>
              <a:rPr lang="ru-RU" dirty="0"/>
              <a:t>6]=6;		   [-19]=-19;</a:t>
            </a:r>
          </a:p>
          <a:p>
            <a:r>
              <a:rPr lang="ru-RU" dirty="0" smtClean="0"/>
              <a:t>{-</a:t>
            </a:r>
            <a:r>
              <a:rPr lang="ru-RU" dirty="0"/>
              <a:t>0,2} = -0,2-[-0,2]=-0,2-[-1]=-0,2+1=0,8;</a:t>
            </a:r>
          </a:p>
          <a:p>
            <a:r>
              <a:rPr lang="ru-RU" dirty="0" smtClean="0"/>
              <a:t>{-</a:t>
            </a:r>
            <a:r>
              <a:rPr lang="ru-RU" dirty="0"/>
              <a:t>7,29}=-7,29-[-7,29]=-7,29+8=0,71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990790" y="1586753"/>
            <a:ext cx="4443984" cy="52712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2) Какими </a:t>
            </a:r>
            <a:r>
              <a:rPr lang="ru-RU" b="1" dirty="0"/>
              <a:t>могут быть числа х и у, если: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/>
              <a:t>       а) [х + у] = у;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Т.к. [х + у] – целое число, то у- целое число. Воспользуемся свойством 2.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[х + у]= [х ]+у=(по условию)=у. Значит, [х]=0. По определению получаем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  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     б) {х </a:t>
            </a:r>
            <a:r>
              <a:rPr lang="ru-RU" dirty="0"/>
              <a:t>- у} = х;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Т.к. {х - у} – дробное неотрицательное число, то  </a:t>
            </a:r>
            <a:r>
              <a:rPr lang="ru-RU" dirty="0" smtClean="0"/>
              <a:t>       .           </a:t>
            </a:r>
            <a:r>
              <a:rPr lang="ru-RU" dirty="0"/>
              <a:t>Пользуясь определением {х - у}, выясним, что у- неположительные целые числа. Получаем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		 , у=0; -1; -2; -3; ….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066942"/>
              </p:ext>
            </p:extLst>
          </p:nvPr>
        </p:nvGraphicFramePr>
        <p:xfrm>
          <a:off x="7186483" y="3832411"/>
          <a:ext cx="1065309" cy="416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Уравнение" r:id="rId3" imgW="558558" imgH="215806" progId="Equation.3">
                  <p:embed/>
                </p:oleObj>
              </mc:Choice>
              <mc:Fallback>
                <p:oleObj name="Уравнение" r:id="rId3" imgW="558558" imgH="215806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6483" y="3832411"/>
                        <a:ext cx="1065309" cy="416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880095"/>
              </p:ext>
            </p:extLst>
          </p:nvPr>
        </p:nvGraphicFramePr>
        <p:xfrm>
          <a:off x="8447484" y="3832411"/>
          <a:ext cx="765298" cy="374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Уравнение" r:id="rId5" imgW="393529" imgH="190417" progId="Equation.3">
                  <p:embed/>
                </p:oleObj>
              </mc:Choice>
              <mc:Fallback>
                <p:oleObj name="Уравнение" r:id="rId5" imgW="393529" imgH="190417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7484" y="3832411"/>
                        <a:ext cx="765298" cy="374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-161365" y="21515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-161365" y="92952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64832"/>
              </p:ext>
            </p:extLst>
          </p:nvPr>
        </p:nvGraphicFramePr>
        <p:xfrm>
          <a:off x="8147473" y="4907335"/>
          <a:ext cx="1065309" cy="416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Уравнение" r:id="rId7" imgW="558558" imgH="215806" progId="Equation.3">
                  <p:embed/>
                </p:oleObj>
              </mc:Choice>
              <mc:Fallback>
                <p:oleObj name="Уравнение" r:id="rId7" imgW="558558" imgH="215806" progId="Equation.3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7473" y="4907335"/>
                        <a:ext cx="1065309" cy="416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487710"/>
              </p:ext>
            </p:extLst>
          </p:nvPr>
        </p:nvGraphicFramePr>
        <p:xfrm>
          <a:off x="7764824" y="6078069"/>
          <a:ext cx="1083341" cy="423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Уравнение" r:id="rId8" imgW="558558" imgH="215806" progId="Equation.3">
                  <p:embed/>
                </p:oleObj>
              </mc:Choice>
              <mc:Fallback>
                <p:oleObj name="Уравнение" r:id="rId8" imgW="558558" imgH="215806" progId="Equation.3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824" y="6078069"/>
                        <a:ext cx="1083341" cy="423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Объект 5"/>
          <p:cNvSpPr txBox="1">
            <a:spLocks/>
          </p:cNvSpPr>
          <p:nvPr/>
        </p:nvSpPr>
        <p:spPr>
          <a:xfrm>
            <a:off x="1359834" y="5324195"/>
            <a:ext cx="4919942" cy="1533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/>
              <a:t>3</a:t>
            </a:r>
            <a:r>
              <a:rPr lang="ru-RU" b="1" dirty="0" smtClean="0"/>
              <a:t>) </a:t>
            </a:r>
            <a:r>
              <a:rPr lang="ru-RU" b="1" dirty="0"/>
              <a:t>Что больше: [а] или {а}?</a:t>
            </a:r>
          </a:p>
          <a:p>
            <a:pPr marL="0" indent="0">
              <a:buNone/>
            </a:pPr>
            <a:r>
              <a:rPr lang="ru-RU" dirty="0"/>
              <a:t>Т.к. </a:t>
            </a:r>
            <a:r>
              <a:rPr lang="ru-RU" dirty="0" smtClean="0"/>
              <a:t>           </a:t>
            </a:r>
            <a:r>
              <a:rPr lang="ru-RU" dirty="0"/>
              <a:t>, </a:t>
            </a:r>
            <a:r>
              <a:rPr lang="ru-RU" dirty="0" smtClean="0"/>
              <a:t>                    , </a:t>
            </a:r>
            <a:r>
              <a:rPr lang="ru-RU" dirty="0"/>
              <a:t>то</a:t>
            </a:r>
          </a:p>
          <a:p>
            <a:pPr marL="0" indent="0">
              <a:buNone/>
            </a:pPr>
            <a:r>
              <a:rPr lang="ru-RU" dirty="0"/>
              <a:t> [a]&gt;{a}, если а ≥ 1  </a:t>
            </a:r>
            <a:r>
              <a:rPr lang="ru-RU" dirty="0" smtClean="0"/>
              <a:t>и   {a</a:t>
            </a:r>
            <a:r>
              <a:rPr lang="ru-RU" dirty="0"/>
              <a:t>} ≥  [a], если а &lt; 1.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230281" y="11612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594882"/>
              </p:ext>
            </p:extLst>
          </p:nvPr>
        </p:nvGraphicFramePr>
        <p:xfrm>
          <a:off x="1803586" y="5701553"/>
          <a:ext cx="778133" cy="376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Уравнение" r:id="rId9" imgW="444114" imgH="215713" progId="Equation.3">
                  <p:embed/>
                </p:oleObj>
              </mc:Choice>
              <mc:Fallback>
                <p:oleObj name="Уравнение" r:id="rId9" imgW="444114" imgH="215713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3586" y="5701553"/>
                        <a:ext cx="778133" cy="3765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7" name="Объект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440106"/>
              </p:ext>
            </p:extLst>
          </p:nvPr>
        </p:nvGraphicFramePr>
        <p:xfrm>
          <a:off x="2730614" y="5676851"/>
          <a:ext cx="1250278" cy="425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Уравнение" r:id="rId11" imgW="647419" imgH="215806" progId="Equation.3">
                  <p:embed/>
                </p:oleObj>
              </mc:Choice>
              <mc:Fallback>
                <p:oleObj name="Уравнение" r:id="rId11" imgW="647419" imgH="215806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614" y="5676851"/>
                        <a:ext cx="1250278" cy="4259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0209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9106" y="161365"/>
            <a:ext cx="9601200" cy="1485900"/>
          </a:xfrm>
        </p:spPr>
        <p:txBody>
          <a:bodyPr/>
          <a:lstStyle/>
          <a:p>
            <a:r>
              <a:rPr lang="ru-RU" dirty="0" smtClean="0"/>
              <a:t>Функция </a:t>
            </a:r>
            <a:r>
              <a:rPr lang="ru-RU" dirty="0"/>
              <a:t>y=[x], ее свойства и график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7" t="-6842" r="-2197" b="-5209"/>
          <a:stretch/>
        </p:blipFill>
        <p:spPr bwMode="auto">
          <a:xfrm>
            <a:off x="2730421" y="1219200"/>
            <a:ext cx="7906203" cy="56388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550896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9106" y="443753"/>
            <a:ext cx="9601200" cy="1485900"/>
          </a:xfrm>
        </p:spPr>
        <p:txBody>
          <a:bodyPr/>
          <a:lstStyle/>
          <a:p>
            <a:r>
              <a:rPr lang="ru-RU" b="1" dirty="0"/>
              <a:t>Функция y={x}, ее свойства и график</a:t>
            </a:r>
            <a:endParaRPr lang="ru-RU" dirty="0"/>
          </a:p>
        </p:txBody>
      </p:sp>
      <p:pic>
        <p:nvPicPr>
          <p:cNvPr id="5" name="Рисунок 4" descr="https://math-helper.ru/wp-content/uploads/2014/10/113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505" y="2086890"/>
            <a:ext cx="6960627" cy="39911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3173505" y="4235824"/>
            <a:ext cx="6960627" cy="1344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853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7095" y="376517"/>
            <a:ext cx="9601200" cy="1485900"/>
          </a:xfrm>
        </p:spPr>
        <p:txBody>
          <a:bodyPr/>
          <a:lstStyle/>
          <a:p>
            <a:r>
              <a:rPr lang="ru-RU" b="1" dirty="0"/>
              <a:t>Уравнение с переменной под знаком целой и дробной части числа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05703" y="1862417"/>
            <a:ext cx="4443984" cy="490818"/>
          </a:xfrm>
        </p:spPr>
        <p:txBody>
          <a:bodyPr/>
          <a:lstStyle/>
          <a:p>
            <a:r>
              <a:rPr lang="ru-RU" dirty="0"/>
              <a:t>Простейшие уравнения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936377" y="2796987"/>
            <a:ext cx="9574306" cy="3765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Среди простейших уравнений с переменной под знаком целой части, чаще всего встречаются уравнения вида [f(x)]=a  или {g(x)}=a. Уравнения такого вида решаются по определению:</a:t>
            </a:r>
          </a:p>
          <a:p>
            <a:r>
              <a:rPr lang="ru-RU" sz="2400" dirty="0"/>
              <a:t>1)	  а ≤ f(х) &lt; а +1 , где а - целое число.</a:t>
            </a:r>
          </a:p>
          <a:p>
            <a:pPr marL="0" indent="0">
              <a:buNone/>
            </a:pPr>
            <a:r>
              <a:rPr lang="ru-RU" sz="2400" dirty="0"/>
              <a:t>Если а - дробное число, уравнение [f(x)]=a не будет иметь корней.</a:t>
            </a:r>
          </a:p>
          <a:p>
            <a:r>
              <a:rPr lang="ru-RU" sz="2400" dirty="0"/>
              <a:t>2)	Уравнение {g(x)}=a имеет решение при  </a:t>
            </a:r>
          </a:p>
          <a:p>
            <a:pPr marL="0" indent="0">
              <a:buNone/>
            </a:pPr>
            <a:r>
              <a:rPr lang="ru-RU" sz="2400" dirty="0"/>
              <a:t>Будем использовать периодичность функции.</a:t>
            </a:r>
          </a:p>
          <a:p>
            <a:endParaRPr lang="ru-RU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34471" y="37651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328930"/>
              </p:ext>
            </p:extLst>
          </p:nvPr>
        </p:nvGraphicFramePr>
        <p:xfrm>
          <a:off x="8283387" y="4976530"/>
          <a:ext cx="1078993" cy="419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Уравнение" r:id="rId3" imgW="545626" imgH="215713" progId="Equation.3">
                  <p:embed/>
                </p:oleObj>
              </mc:Choice>
              <mc:Fallback>
                <p:oleObj name="Уравнение" r:id="rId3" imgW="545626" imgH="2157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3387" y="4976530"/>
                        <a:ext cx="1078993" cy="419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330972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424</TotalTime>
  <Words>1123</Words>
  <Application>Microsoft Office PowerPoint</Application>
  <PresentationFormat>Широкоэкранный</PresentationFormat>
  <Paragraphs>169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SimSun</vt:lpstr>
      <vt:lpstr>Arial</vt:lpstr>
      <vt:lpstr>Calibri</vt:lpstr>
      <vt:lpstr>Cambria Math</vt:lpstr>
      <vt:lpstr>Franklin Gothic Book</vt:lpstr>
      <vt:lpstr>华文楷体</vt:lpstr>
      <vt:lpstr>Times New Roman</vt:lpstr>
      <vt:lpstr>Crop</vt:lpstr>
      <vt:lpstr>Microsoft Equation 3.0</vt:lpstr>
      <vt:lpstr>Целая и дpoбная части числа</vt:lpstr>
      <vt:lpstr>цель даннoй pабoты:   pассмoтpение свойств функций целой и дробной части числа,  а также примеров построения графиков этих функций.  задачи: 1) Обработка теоретического материала. 2) Изучение свoйств функций целoй и дpoбнoй части числа. 3) Пoстpoение гpафикoв функций целoй и дpoбнoй части числа.  4) Сoставление пpактическoгo матеpиала в фopме упpажнений.  5)  Умение пpименять эти пoнятия пpи pешении уpавнений.   Oбъект исследoвания :   функции y=[x]  и y={x}. Метoды исследoвания: - oбpабoтка и анализ научных истoчникoв - анализ научнoй литеpатуpы и пoсoбий пo исследуемoй пpoблеме.</vt:lpstr>
      <vt:lpstr>В математике, целая часть вещественного числа x — это округление x до ближайшего целого в меньшую сторону. Целая часть числа также называется антье (фр. entier), или пол (англ. flооr). Наряду с полом существует парная функция — потолок (англ. ceiling) — округление x до ближайшего целого в большую сторону.   </vt:lpstr>
      <vt:lpstr>Символ [x] был введён К.Гауссом в 1808 г.  </vt:lpstr>
      <vt:lpstr>Презентация PowerPoint</vt:lpstr>
      <vt:lpstr>Пользуясь определением целой и дробной части числа, решим следующие задачи. </vt:lpstr>
      <vt:lpstr>Функция y=[x], ее свойства и график</vt:lpstr>
      <vt:lpstr>Функция y={x}, ее свойства и график</vt:lpstr>
      <vt:lpstr>Уравнение с переменной под знаком целой и дробной части числа</vt:lpstr>
      <vt:lpstr>Решить уравнение </vt:lpstr>
      <vt:lpstr>Решить уравнение </vt:lpstr>
      <vt:lpstr>Решить уравнение </vt:lpstr>
      <vt:lpstr>Решить уравнение </vt:lpstr>
      <vt:lpstr>Решение уравнений вида [f(x)]=g(x) и {f(x)}=g(x)</vt:lpstr>
      <vt:lpstr>Графический способ решения уравнений содержащих целую и дробную части числа</vt:lpstr>
      <vt:lpstr>Решить уравнение </vt:lpstr>
      <vt:lpstr>Решить уравнение 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Целая и дpoбная части числа</dc:title>
  <dc:creator>PC-18</dc:creator>
  <cp:lastModifiedBy>PC-18</cp:lastModifiedBy>
  <cp:revision>20</cp:revision>
  <dcterms:created xsi:type="dcterms:W3CDTF">2021-01-17T07:52:24Z</dcterms:created>
  <dcterms:modified xsi:type="dcterms:W3CDTF">2021-01-17T14:56:31Z</dcterms:modified>
</cp:coreProperties>
</file>