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4" r:id="rId10"/>
    <p:sldId id="265" r:id="rId11"/>
    <p:sldId id="266" r:id="rId12"/>
    <p:sldId id="268" r:id="rId13"/>
    <p:sldId id="263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38E8"/>
    <a:srgbClr val="0066CC"/>
    <a:srgbClr val="003366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57" autoAdjust="0"/>
    <p:restoredTop sz="94660"/>
  </p:normalViewPr>
  <p:slideViewPr>
    <p:cSldViewPr>
      <p:cViewPr varScale="1">
        <p:scale>
          <a:sx n="61" d="100"/>
          <a:sy n="61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5266E-C4E9-4AB5-A081-95A899886C73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6A86E-F3F3-4AD5-AAA8-A6EE4E55C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6A86E-F3F3-4AD5-AAA8-A6EE4E55C3C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27B8F-98F4-4644-870C-0420531AD4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2DABA-41D8-418E-BBC6-21C0D3CA7E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8566D-5145-4BBE-84A2-15F7B4B3AA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C658-AEFA-414A-A513-A9CA658223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4476B-6FF5-4144-B078-D9A7FDF7CC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7B5529-652C-4F33-9A1F-9324FC4E3F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1A114-C186-4ABB-ADB2-5DC658E3AA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55434-4C0F-4736-A024-97423517CD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9AFB9-2B3B-41A9-8496-EB2E8C3F2F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B2173-7696-497E-8E2A-6FDD7D629F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09FDE-CA38-4718-B447-3FDDADD0E9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99A154-51AC-497A-A89C-0157C21E0E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36838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Интегрированные  занятия педагога-психолога и учителя-логопеда 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 обучающимися 1-х </a:t>
            </a: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классов в рамках реализации ФГОС НОО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300663"/>
            <a:ext cx="6400800" cy="792162"/>
          </a:xfrm>
        </p:spPr>
        <p:txBody>
          <a:bodyPr/>
          <a:lstStyle/>
          <a:p>
            <a:r>
              <a:rPr lang="ru-RU" sz="2000" i="1" dirty="0">
                <a:solidFill>
                  <a:srgbClr val="0066CC"/>
                </a:solidFill>
              </a:rPr>
              <a:t>и</a:t>
            </a:r>
            <a:r>
              <a:rPr lang="ru-RU" sz="2000" i="1" dirty="0" smtClean="0">
                <a:solidFill>
                  <a:srgbClr val="0066CC"/>
                </a:solidFill>
              </a:rPr>
              <a:t>з опыта работы </a:t>
            </a:r>
            <a:r>
              <a:rPr lang="ru-RU" sz="2000" i="1" dirty="0" smtClean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педагога- </a:t>
            </a:r>
            <a:r>
              <a:rPr lang="ru-RU" sz="2000" i="1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психолога </a:t>
            </a:r>
          </a:p>
          <a:p>
            <a:r>
              <a:rPr lang="ru-RU" sz="2000" i="1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учителя-логопеда  </a:t>
            </a:r>
          </a:p>
          <a:p>
            <a:endParaRPr lang="ru-RU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install\Desktop\Психолого-медико-педагогическая служба сайт школы\фото психолога\неделя психологии  23-28 04.12г\DSC07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8976">
            <a:off x="4614109" y="2401788"/>
            <a:ext cx="4320000" cy="2874855"/>
          </a:xfrm>
          <a:prstGeom prst="rect">
            <a:avLst/>
          </a:prstGeom>
          <a:noFill/>
        </p:spPr>
      </p:pic>
      <p:pic>
        <p:nvPicPr>
          <p:cNvPr id="11269" name="Picture 5" descr="C:\Users\install\Desktop\Психолого-медико-педагогическая служба сайт школы\фото психолога\о класс\_DSC4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80621">
            <a:off x="214282" y="1214422"/>
            <a:ext cx="4320000" cy="2874855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 descr="0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357694"/>
            <a:ext cx="32004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E:\220220131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56813">
            <a:off x="4538423" y="2969923"/>
            <a:ext cx="2607105" cy="341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E:\220220131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6494">
            <a:off x="6104981" y="537466"/>
            <a:ext cx="2523250" cy="3364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C:\Users\install\Desktop\Психолого-медико-педагогическая служба сайт школы\фото психолога\Стенд соц.псих служба\фото мудр\DSCN04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62886">
            <a:off x="428596" y="928670"/>
            <a:ext cx="3962810" cy="2972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7" name="Picture 7" descr="AN00790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10994">
            <a:off x="2071670" y="4000504"/>
            <a:ext cx="2024063" cy="240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\\server\trashfiles\Карпова С.С. педагог-психолог\Фото психолог\DSCN1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4320000" cy="3240260"/>
          </a:xfrm>
          <a:prstGeom prst="rect">
            <a:avLst/>
          </a:prstGeom>
          <a:noFill/>
        </p:spPr>
      </p:pic>
      <p:pic>
        <p:nvPicPr>
          <p:cNvPr id="27651" name="Picture 3" descr="\\server\trashfiles\Карпова С.С. педагог-психолог\Фото психолог\DSCN1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928670"/>
            <a:ext cx="4320000" cy="3240260"/>
          </a:xfrm>
          <a:prstGeom prst="rect">
            <a:avLst/>
          </a:prstGeom>
          <a:noFill/>
        </p:spPr>
      </p:pic>
      <p:pic>
        <p:nvPicPr>
          <p:cNvPr id="27652" name="Picture 4" descr="\\server\trashfiles\Карпова С.С. педагог-психолог\Фото психолог\DSCN1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214686"/>
            <a:ext cx="4320000" cy="324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Эффективность цикла занятий</a:t>
            </a:r>
            <a:endParaRPr lang="ru-RU" sz="2400" dirty="0">
              <a:solidFill>
                <a:srgbClr val="003366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повышается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обучаемость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улучшается внимание, восприятие, память, мышление;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учатся видеть, слышать, рассуждать, осуществлять рефлексивное действие (оценивать свою готовность, обнаруживать незнание, находить причины затруднений и т.п.) 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корректируется поведение и преодолеваются психологические трудности;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формируется правильное, осмысленное чтение, пробуждается интерес к процессу чтения и письма;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снимается эмоциональное напряжение и тревожность;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развивается способность к переносу полученных навыков при изучении предметного материала.</a:t>
            </a:r>
          </a:p>
          <a:p>
            <a:endParaRPr lang="ru-RU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1"/>
      <p:bldP spid="92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Интегративные качества личности: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3"/>
            <a:ext cx="8229600" cy="1643074"/>
          </a:xfrm>
        </p:spPr>
        <p:txBody>
          <a:bodyPr/>
          <a:lstStyle/>
          <a:p>
            <a:r>
              <a:rPr lang="ru-RU" dirty="0" smtClean="0"/>
              <a:t>Осознание;</a:t>
            </a:r>
          </a:p>
          <a:p>
            <a:r>
              <a:rPr lang="ru-RU" dirty="0" err="1" smtClean="0"/>
              <a:t>Саморегуляция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Поведение. </a:t>
            </a:r>
            <a:endParaRPr lang="ru-RU" dirty="0"/>
          </a:p>
        </p:txBody>
      </p:sp>
      <p:sp>
        <p:nvSpPr>
          <p:cNvPr id="28725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8673" name="Group 1"/>
          <p:cNvGrpSpPr>
            <a:grpSpLocks noChangeAspect="1"/>
          </p:cNvGrpSpPr>
          <p:nvPr/>
        </p:nvGrpSpPr>
        <p:grpSpPr bwMode="auto">
          <a:xfrm>
            <a:off x="5214942" y="1500174"/>
            <a:ext cx="3381389" cy="4228680"/>
            <a:chOff x="2269" y="4046"/>
            <a:chExt cx="1707" cy="2106"/>
          </a:xfrm>
        </p:grpSpPr>
        <p:sp>
          <p:nvSpPr>
            <p:cNvPr id="28724" name="AutoShape 52"/>
            <p:cNvSpPr>
              <a:spLocks noChangeAspect="1" noChangeArrowheads="1" noTextEdit="1"/>
            </p:cNvSpPr>
            <p:nvPr/>
          </p:nvSpPr>
          <p:spPr bwMode="auto">
            <a:xfrm>
              <a:off x="2269" y="4046"/>
              <a:ext cx="1707" cy="210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8721" name="Group 55"/>
            <p:cNvGrpSpPr>
              <a:grpSpLocks/>
            </p:cNvGrpSpPr>
            <p:nvPr/>
          </p:nvGrpSpPr>
          <p:grpSpPr bwMode="auto">
            <a:xfrm flipH="1">
              <a:off x="3024" y="4423"/>
              <a:ext cx="130" cy="167"/>
              <a:chOff x="4884" y="573"/>
              <a:chExt cx="73" cy="124"/>
            </a:xfrm>
          </p:grpSpPr>
          <p:sp>
            <p:nvSpPr>
              <p:cNvPr id="28723" name="Freeform 56"/>
              <p:cNvSpPr>
                <a:spLocks/>
              </p:cNvSpPr>
              <p:nvPr/>
            </p:nvSpPr>
            <p:spPr bwMode="auto">
              <a:xfrm>
                <a:off x="4884" y="573"/>
                <a:ext cx="61" cy="122"/>
              </a:xfrm>
              <a:custGeom>
                <a:avLst/>
                <a:gdLst>
                  <a:gd name="T0" fmla="*/ 83 w 183"/>
                  <a:gd name="T1" fmla="*/ 366 h 366"/>
                  <a:gd name="T2" fmla="*/ 71 w 183"/>
                  <a:gd name="T3" fmla="*/ 293 h 366"/>
                  <a:gd name="T4" fmla="*/ 41 w 183"/>
                  <a:gd name="T5" fmla="*/ 246 h 366"/>
                  <a:gd name="T6" fmla="*/ 25 w 183"/>
                  <a:gd name="T7" fmla="*/ 190 h 366"/>
                  <a:gd name="T8" fmla="*/ 33 w 183"/>
                  <a:gd name="T9" fmla="*/ 141 h 366"/>
                  <a:gd name="T10" fmla="*/ 38 w 183"/>
                  <a:gd name="T11" fmla="*/ 112 h 366"/>
                  <a:gd name="T12" fmla="*/ 25 w 183"/>
                  <a:gd name="T13" fmla="*/ 66 h 366"/>
                  <a:gd name="T14" fmla="*/ 0 w 183"/>
                  <a:gd name="T15" fmla="*/ 30 h 366"/>
                  <a:gd name="T16" fmla="*/ 14 w 183"/>
                  <a:gd name="T17" fmla="*/ 5 h 366"/>
                  <a:gd name="T18" fmla="*/ 41 w 183"/>
                  <a:gd name="T19" fmla="*/ 0 h 366"/>
                  <a:gd name="T20" fmla="*/ 69 w 183"/>
                  <a:gd name="T21" fmla="*/ 5 h 366"/>
                  <a:gd name="T22" fmla="*/ 84 w 183"/>
                  <a:gd name="T23" fmla="*/ 25 h 366"/>
                  <a:gd name="T24" fmla="*/ 97 w 183"/>
                  <a:gd name="T25" fmla="*/ 41 h 366"/>
                  <a:gd name="T26" fmla="*/ 147 w 183"/>
                  <a:gd name="T27" fmla="*/ 109 h 366"/>
                  <a:gd name="T28" fmla="*/ 183 w 183"/>
                  <a:gd name="T29" fmla="*/ 175 h 366"/>
                  <a:gd name="T30" fmla="*/ 170 w 183"/>
                  <a:gd name="T31" fmla="*/ 261 h 366"/>
                  <a:gd name="T32" fmla="*/ 150 w 183"/>
                  <a:gd name="T33" fmla="*/ 366 h 366"/>
                  <a:gd name="T34" fmla="*/ 83 w 183"/>
                  <a:gd name="T35" fmla="*/ 366 h 36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83"/>
                  <a:gd name="T55" fmla="*/ 0 h 366"/>
                  <a:gd name="T56" fmla="*/ 183 w 183"/>
                  <a:gd name="T57" fmla="*/ 366 h 36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83" h="366">
                    <a:moveTo>
                      <a:pt x="83" y="366"/>
                    </a:moveTo>
                    <a:lnTo>
                      <a:pt x="71" y="293"/>
                    </a:lnTo>
                    <a:lnTo>
                      <a:pt x="41" y="246"/>
                    </a:lnTo>
                    <a:lnTo>
                      <a:pt x="25" y="190"/>
                    </a:lnTo>
                    <a:lnTo>
                      <a:pt x="33" y="141"/>
                    </a:lnTo>
                    <a:lnTo>
                      <a:pt x="38" y="112"/>
                    </a:lnTo>
                    <a:lnTo>
                      <a:pt x="25" y="66"/>
                    </a:lnTo>
                    <a:lnTo>
                      <a:pt x="0" y="30"/>
                    </a:lnTo>
                    <a:lnTo>
                      <a:pt x="14" y="5"/>
                    </a:lnTo>
                    <a:lnTo>
                      <a:pt x="41" y="0"/>
                    </a:lnTo>
                    <a:lnTo>
                      <a:pt x="69" y="5"/>
                    </a:lnTo>
                    <a:lnTo>
                      <a:pt x="84" y="25"/>
                    </a:lnTo>
                    <a:lnTo>
                      <a:pt x="97" y="41"/>
                    </a:lnTo>
                    <a:lnTo>
                      <a:pt x="147" y="109"/>
                    </a:lnTo>
                    <a:lnTo>
                      <a:pt x="183" y="175"/>
                    </a:lnTo>
                    <a:lnTo>
                      <a:pt x="170" y="261"/>
                    </a:lnTo>
                    <a:lnTo>
                      <a:pt x="150" y="366"/>
                    </a:lnTo>
                    <a:lnTo>
                      <a:pt x="83" y="366"/>
                    </a:lnTo>
                    <a:close/>
                  </a:path>
                </a:pathLst>
              </a:custGeom>
              <a:solidFill>
                <a:srgbClr val="FFE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722" name="Freeform 57"/>
              <p:cNvSpPr>
                <a:spLocks/>
              </p:cNvSpPr>
              <p:nvPr/>
            </p:nvSpPr>
            <p:spPr bwMode="auto">
              <a:xfrm>
                <a:off x="4895" y="670"/>
                <a:ext cx="62" cy="27"/>
              </a:xfrm>
              <a:custGeom>
                <a:avLst/>
                <a:gdLst>
                  <a:gd name="T0" fmla="*/ 0 w 186"/>
                  <a:gd name="T1" fmla="*/ 0 h 81"/>
                  <a:gd name="T2" fmla="*/ 9 w 186"/>
                  <a:gd name="T3" fmla="*/ 81 h 81"/>
                  <a:gd name="T4" fmla="*/ 186 w 186"/>
                  <a:gd name="T5" fmla="*/ 81 h 81"/>
                  <a:gd name="T6" fmla="*/ 177 w 186"/>
                  <a:gd name="T7" fmla="*/ 0 h 81"/>
                  <a:gd name="T8" fmla="*/ 110 w 186"/>
                  <a:gd name="T9" fmla="*/ 11 h 81"/>
                  <a:gd name="T10" fmla="*/ 0 w 18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6"/>
                  <a:gd name="T19" fmla="*/ 0 h 81"/>
                  <a:gd name="T20" fmla="*/ 186 w 18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6" h="81">
                    <a:moveTo>
                      <a:pt x="0" y="0"/>
                    </a:moveTo>
                    <a:lnTo>
                      <a:pt x="9" y="81"/>
                    </a:lnTo>
                    <a:lnTo>
                      <a:pt x="186" y="81"/>
                    </a:lnTo>
                    <a:lnTo>
                      <a:pt x="177" y="0"/>
                    </a:lnTo>
                    <a:lnTo>
                      <a:pt x="11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720" name="Freeform 58"/>
            <p:cNvSpPr>
              <a:spLocks/>
            </p:cNvSpPr>
            <p:nvPr/>
          </p:nvSpPr>
          <p:spPr bwMode="auto">
            <a:xfrm flipH="1">
              <a:off x="3272" y="4550"/>
              <a:ext cx="514" cy="514"/>
            </a:xfrm>
            <a:custGeom>
              <a:avLst/>
              <a:gdLst>
                <a:gd name="T0" fmla="*/ 51 w 868"/>
                <a:gd name="T1" fmla="*/ 198 h 1149"/>
                <a:gd name="T2" fmla="*/ 119 w 868"/>
                <a:gd name="T3" fmla="*/ 138 h 1149"/>
                <a:gd name="T4" fmla="*/ 391 w 868"/>
                <a:gd name="T5" fmla="*/ 53 h 1149"/>
                <a:gd name="T6" fmla="*/ 560 w 868"/>
                <a:gd name="T7" fmla="*/ 9 h 1149"/>
                <a:gd name="T8" fmla="*/ 620 w 868"/>
                <a:gd name="T9" fmla="*/ 0 h 1149"/>
                <a:gd name="T10" fmla="*/ 705 w 868"/>
                <a:gd name="T11" fmla="*/ 130 h 1149"/>
                <a:gd name="T12" fmla="*/ 749 w 868"/>
                <a:gd name="T13" fmla="*/ 276 h 1149"/>
                <a:gd name="T14" fmla="*/ 773 w 868"/>
                <a:gd name="T15" fmla="*/ 414 h 1149"/>
                <a:gd name="T16" fmla="*/ 773 w 868"/>
                <a:gd name="T17" fmla="*/ 663 h 1149"/>
                <a:gd name="T18" fmla="*/ 868 w 868"/>
                <a:gd name="T19" fmla="*/ 908 h 1149"/>
                <a:gd name="T20" fmla="*/ 857 w 868"/>
                <a:gd name="T21" fmla="*/ 1022 h 1149"/>
                <a:gd name="T22" fmla="*/ 730 w 868"/>
                <a:gd name="T23" fmla="*/ 1089 h 1149"/>
                <a:gd name="T24" fmla="*/ 401 w 868"/>
                <a:gd name="T25" fmla="*/ 1149 h 1149"/>
                <a:gd name="T26" fmla="*/ 281 w 868"/>
                <a:gd name="T27" fmla="*/ 1081 h 1149"/>
                <a:gd name="T28" fmla="*/ 205 w 868"/>
                <a:gd name="T29" fmla="*/ 884 h 1149"/>
                <a:gd name="T30" fmla="*/ 145 w 868"/>
                <a:gd name="T31" fmla="*/ 668 h 1149"/>
                <a:gd name="T32" fmla="*/ 34 w 868"/>
                <a:gd name="T33" fmla="*/ 557 h 1149"/>
                <a:gd name="T34" fmla="*/ 8 w 868"/>
                <a:gd name="T35" fmla="*/ 439 h 1149"/>
                <a:gd name="T36" fmla="*/ 0 w 868"/>
                <a:gd name="T37" fmla="*/ 293 h 1149"/>
                <a:gd name="T38" fmla="*/ 51 w 868"/>
                <a:gd name="T39" fmla="*/ 198 h 1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68"/>
                <a:gd name="T61" fmla="*/ 0 h 1149"/>
                <a:gd name="T62" fmla="*/ 868 w 868"/>
                <a:gd name="T63" fmla="*/ 1149 h 114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68" h="1149">
                  <a:moveTo>
                    <a:pt x="51" y="198"/>
                  </a:moveTo>
                  <a:lnTo>
                    <a:pt x="119" y="138"/>
                  </a:lnTo>
                  <a:lnTo>
                    <a:pt x="391" y="53"/>
                  </a:lnTo>
                  <a:lnTo>
                    <a:pt x="560" y="9"/>
                  </a:lnTo>
                  <a:lnTo>
                    <a:pt x="620" y="0"/>
                  </a:lnTo>
                  <a:lnTo>
                    <a:pt x="705" y="130"/>
                  </a:lnTo>
                  <a:lnTo>
                    <a:pt x="749" y="276"/>
                  </a:lnTo>
                  <a:lnTo>
                    <a:pt x="773" y="414"/>
                  </a:lnTo>
                  <a:lnTo>
                    <a:pt x="773" y="663"/>
                  </a:lnTo>
                  <a:lnTo>
                    <a:pt x="868" y="908"/>
                  </a:lnTo>
                  <a:lnTo>
                    <a:pt x="857" y="1022"/>
                  </a:lnTo>
                  <a:lnTo>
                    <a:pt x="730" y="1089"/>
                  </a:lnTo>
                  <a:lnTo>
                    <a:pt x="401" y="1149"/>
                  </a:lnTo>
                  <a:lnTo>
                    <a:pt x="281" y="1081"/>
                  </a:lnTo>
                  <a:lnTo>
                    <a:pt x="205" y="884"/>
                  </a:lnTo>
                  <a:lnTo>
                    <a:pt x="145" y="668"/>
                  </a:lnTo>
                  <a:lnTo>
                    <a:pt x="34" y="557"/>
                  </a:lnTo>
                  <a:lnTo>
                    <a:pt x="8" y="439"/>
                  </a:lnTo>
                  <a:lnTo>
                    <a:pt x="0" y="293"/>
                  </a:lnTo>
                  <a:lnTo>
                    <a:pt x="51" y="198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717" name="Group 59"/>
            <p:cNvGrpSpPr>
              <a:grpSpLocks/>
            </p:cNvGrpSpPr>
            <p:nvPr/>
          </p:nvGrpSpPr>
          <p:grpSpPr bwMode="auto">
            <a:xfrm flipH="1">
              <a:off x="3010" y="4531"/>
              <a:ext cx="563" cy="564"/>
              <a:chOff x="4648" y="654"/>
              <a:chExt cx="317" cy="420"/>
            </a:xfrm>
          </p:grpSpPr>
          <p:sp>
            <p:nvSpPr>
              <p:cNvPr id="28719" name="Freeform 60"/>
              <p:cNvSpPr>
                <a:spLocks/>
              </p:cNvSpPr>
              <p:nvPr/>
            </p:nvSpPr>
            <p:spPr bwMode="auto">
              <a:xfrm>
                <a:off x="4648" y="654"/>
                <a:ext cx="317" cy="420"/>
              </a:xfrm>
              <a:custGeom>
                <a:avLst/>
                <a:gdLst>
                  <a:gd name="T0" fmla="*/ 0 w 951"/>
                  <a:gd name="T1" fmla="*/ 78 h 1259"/>
                  <a:gd name="T2" fmla="*/ 53 w 951"/>
                  <a:gd name="T3" fmla="*/ 152 h 1259"/>
                  <a:gd name="T4" fmla="*/ 121 w 951"/>
                  <a:gd name="T5" fmla="*/ 264 h 1259"/>
                  <a:gd name="T6" fmla="*/ 189 w 951"/>
                  <a:gd name="T7" fmla="*/ 411 h 1259"/>
                  <a:gd name="T8" fmla="*/ 244 w 951"/>
                  <a:gd name="T9" fmla="*/ 556 h 1259"/>
                  <a:gd name="T10" fmla="*/ 283 w 951"/>
                  <a:gd name="T11" fmla="*/ 674 h 1259"/>
                  <a:gd name="T12" fmla="*/ 350 w 951"/>
                  <a:gd name="T13" fmla="*/ 918 h 1259"/>
                  <a:gd name="T14" fmla="*/ 370 w 951"/>
                  <a:gd name="T15" fmla="*/ 993 h 1259"/>
                  <a:gd name="T16" fmla="*/ 398 w 951"/>
                  <a:gd name="T17" fmla="*/ 1041 h 1259"/>
                  <a:gd name="T18" fmla="*/ 422 w 951"/>
                  <a:gd name="T19" fmla="*/ 1081 h 1259"/>
                  <a:gd name="T20" fmla="*/ 610 w 951"/>
                  <a:gd name="T21" fmla="*/ 1207 h 1259"/>
                  <a:gd name="T22" fmla="*/ 679 w 951"/>
                  <a:gd name="T23" fmla="*/ 1259 h 1259"/>
                  <a:gd name="T24" fmla="*/ 670 w 951"/>
                  <a:gd name="T25" fmla="*/ 1131 h 1259"/>
                  <a:gd name="T26" fmla="*/ 639 w 951"/>
                  <a:gd name="T27" fmla="*/ 1026 h 1259"/>
                  <a:gd name="T28" fmla="*/ 603 w 951"/>
                  <a:gd name="T29" fmla="*/ 916 h 1259"/>
                  <a:gd name="T30" fmla="*/ 519 w 951"/>
                  <a:gd name="T31" fmla="*/ 781 h 1259"/>
                  <a:gd name="T32" fmla="*/ 465 w 951"/>
                  <a:gd name="T33" fmla="*/ 632 h 1259"/>
                  <a:gd name="T34" fmla="*/ 440 w 951"/>
                  <a:gd name="T35" fmla="*/ 411 h 1259"/>
                  <a:gd name="T36" fmla="*/ 551 w 951"/>
                  <a:gd name="T37" fmla="*/ 497 h 1259"/>
                  <a:gd name="T38" fmla="*/ 654 w 951"/>
                  <a:gd name="T39" fmla="*/ 567 h 1259"/>
                  <a:gd name="T40" fmla="*/ 756 w 951"/>
                  <a:gd name="T41" fmla="*/ 600 h 1259"/>
                  <a:gd name="T42" fmla="*/ 823 w 951"/>
                  <a:gd name="T43" fmla="*/ 616 h 1259"/>
                  <a:gd name="T44" fmla="*/ 875 w 951"/>
                  <a:gd name="T45" fmla="*/ 608 h 1259"/>
                  <a:gd name="T46" fmla="*/ 908 w 951"/>
                  <a:gd name="T47" fmla="*/ 567 h 1259"/>
                  <a:gd name="T48" fmla="*/ 943 w 951"/>
                  <a:gd name="T49" fmla="*/ 449 h 1259"/>
                  <a:gd name="T50" fmla="*/ 951 w 951"/>
                  <a:gd name="T51" fmla="*/ 363 h 1259"/>
                  <a:gd name="T52" fmla="*/ 951 w 951"/>
                  <a:gd name="T53" fmla="*/ 219 h 1259"/>
                  <a:gd name="T54" fmla="*/ 951 w 951"/>
                  <a:gd name="T55" fmla="*/ 98 h 1259"/>
                  <a:gd name="T56" fmla="*/ 797 w 951"/>
                  <a:gd name="T57" fmla="*/ 102 h 1259"/>
                  <a:gd name="T58" fmla="*/ 730 w 951"/>
                  <a:gd name="T59" fmla="*/ 86 h 1259"/>
                  <a:gd name="T60" fmla="*/ 721 w 951"/>
                  <a:gd name="T61" fmla="*/ 223 h 1259"/>
                  <a:gd name="T62" fmla="*/ 705 w 951"/>
                  <a:gd name="T63" fmla="*/ 265 h 1259"/>
                  <a:gd name="T64" fmla="*/ 603 w 951"/>
                  <a:gd name="T65" fmla="*/ 215 h 1259"/>
                  <a:gd name="T66" fmla="*/ 533 w 951"/>
                  <a:gd name="T67" fmla="*/ 156 h 1259"/>
                  <a:gd name="T68" fmla="*/ 405 w 951"/>
                  <a:gd name="T69" fmla="*/ 86 h 1259"/>
                  <a:gd name="T70" fmla="*/ 312 w 951"/>
                  <a:gd name="T71" fmla="*/ 26 h 1259"/>
                  <a:gd name="T72" fmla="*/ 229 w 951"/>
                  <a:gd name="T73" fmla="*/ 0 h 1259"/>
                  <a:gd name="T74" fmla="*/ 126 w 951"/>
                  <a:gd name="T75" fmla="*/ 42 h 1259"/>
                  <a:gd name="T76" fmla="*/ 0 w 951"/>
                  <a:gd name="T77" fmla="*/ 78 h 125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51"/>
                  <a:gd name="T118" fmla="*/ 0 h 1259"/>
                  <a:gd name="T119" fmla="*/ 951 w 951"/>
                  <a:gd name="T120" fmla="*/ 1259 h 125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51" h="1259">
                    <a:moveTo>
                      <a:pt x="0" y="78"/>
                    </a:moveTo>
                    <a:lnTo>
                      <a:pt x="53" y="152"/>
                    </a:lnTo>
                    <a:lnTo>
                      <a:pt x="121" y="264"/>
                    </a:lnTo>
                    <a:lnTo>
                      <a:pt x="189" y="411"/>
                    </a:lnTo>
                    <a:lnTo>
                      <a:pt x="244" y="556"/>
                    </a:lnTo>
                    <a:lnTo>
                      <a:pt x="283" y="674"/>
                    </a:lnTo>
                    <a:lnTo>
                      <a:pt x="350" y="918"/>
                    </a:lnTo>
                    <a:lnTo>
                      <a:pt x="370" y="993"/>
                    </a:lnTo>
                    <a:lnTo>
                      <a:pt x="398" y="1041"/>
                    </a:lnTo>
                    <a:lnTo>
                      <a:pt x="422" y="1081"/>
                    </a:lnTo>
                    <a:lnTo>
                      <a:pt x="610" y="1207"/>
                    </a:lnTo>
                    <a:lnTo>
                      <a:pt x="679" y="1259"/>
                    </a:lnTo>
                    <a:lnTo>
                      <a:pt x="670" y="1131"/>
                    </a:lnTo>
                    <a:lnTo>
                      <a:pt x="639" y="1026"/>
                    </a:lnTo>
                    <a:lnTo>
                      <a:pt x="603" y="916"/>
                    </a:lnTo>
                    <a:lnTo>
                      <a:pt x="519" y="781"/>
                    </a:lnTo>
                    <a:lnTo>
                      <a:pt x="465" y="632"/>
                    </a:lnTo>
                    <a:lnTo>
                      <a:pt x="440" y="411"/>
                    </a:lnTo>
                    <a:lnTo>
                      <a:pt x="551" y="497"/>
                    </a:lnTo>
                    <a:lnTo>
                      <a:pt x="654" y="567"/>
                    </a:lnTo>
                    <a:lnTo>
                      <a:pt x="756" y="600"/>
                    </a:lnTo>
                    <a:lnTo>
                      <a:pt x="823" y="616"/>
                    </a:lnTo>
                    <a:lnTo>
                      <a:pt x="875" y="608"/>
                    </a:lnTo>
                    <a:lnTo>
                      <a:pt x="908" y="567"/>
                    </a:lnTo>
                    <a:lnTo>
                      <a:pt x="943" y="449"/>
                    </a:lnTo>
                    <a:lnTo>
                      <a:pt x="951" y="363"/>
                    </a:lnTo>
                    <a:lnTo>
                      <a:pt x="951" y="219"/>
                    </a:lnTo>
                    <a:lnTo>
                      <a:pt x="951" y="98"/>
                    </a:lnTo>
                    <a:lnTo>
                      <a:pt x="797" y="102"/>
                    </a:lnTo>
                    <a:lnTo>
                      <a:pt x="730" y="86"/>
                    </a:lnTo>
                    <a:lnTo>
                      <a:pt x="721" y="223"/>
                    </a:lnTo>
                    <a:lnTo>
                      <a:pt x="705" y="265"/>
                    </a:lnTo>
                    <a:lnTo>
                      <a:pt x="603" y="215"/>
                    </a:lnTo>
                    <a:lnTo>
                      <a:pt x="533" y="156"/>
                    </a:lnTo>
                    <a:lnTo>
                      <a:pt x="405" y="86"/>
                    </a:lnTo>
                    <a:lnTo>
                      <a:pt x="312" y="26"/>
                    </a:lnTo>
                    <a:lnTo>
                      <a:pt x="229" y="0"/>
                    </a:lnTo>
                    <a:lnTo>
                      <a:pt x="126" y="42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718" name="Freeform 61"/>
              <p:cNvSpPr>
                <a:spLocks/>
              </p:cNvSpPr>
              <p:nvPr/>
            </p:nvSpPr>
            <p:spPr bwMode="auto">
              <a:xfrm>
                <a:off x="4669" y="675"/>
                <a:ext cx="89" cy="254"/>
              </a:xfrm>
              <a:custGeom>
                <a:avLst/>
                <a:gdLst>
                  <a:gd name="T0" fmla="*/ 0 w 267"/>
                  <a:gd name="T1" fmla="*/ 0 h 762"/>
                  <a:gd name="T2" fmla="*/ 117 w 267"/>
                  <a:gd name="T3" fmla="*/ 52 h 762"/>
                  <a:gd name="T4" fmla="*/ 106 w 267"/>
                  <a:gd name="T5" fmla="*/ 143 h 762"/>
                  <a:gd name="T6" fmla="*/ 180 w 267"/>
                  <a:gd name="T7" fmla="*/ 147 h 762"/>
                  <a:gd name="T8" fmla="*/ 227 w 267"/>
                  <a:gd name="T9" fmla="*/ 312 h 762"/>
                  <a:gd name="T10" fmla="*/ 254 w 267"/>
                  <a:gd name="T11" fmla="*/ 490 h 762"/>
                  <a:gd name="T12" fmla="*/ 264 w 267"/>
                  <a:gd name="T13" fmla="*/ 659 h 762"/>
                  <a:gd name="T14" fmla="*/ 267 w 267"/>
                  <a:gd name="T15" fmla="*/ 762 h 7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7"/>
                  <a:gd name="T25" fmla="*/ 0 h 762"/>
                  <a:gd name="T26" fmla="*/ 267 w 267"/>
                  <a:gd name="T27" fmla="*/ 762 h 7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7" h="762">
                    <a:moveTo>
                      <a:pt x="0" y="0"/>
                    </a:moveTo>
                    <a:lnTo>
                      <a:pt x="117" y="52"/>
                    </a:lnTo>
                    <a:lnTo>
                      <a:pt x="106" y="143"/>
                    </a:lnTo>
                    <a:lnTo>
                      <a:pt x="180" y="147"/>
                    </a:lnTo>
                    <a:lnTo>
                      <a:pt x="227" y="312"/>
                    </a:lnTo>
                    <a:lnTo>
                      <a:pt x="254" y="490"/>
                    </a:lnTo>
                    <a:lnTo>
                      <a:pt x="264" y="659"/>
                    </a:lnTo>
                    <a:lnTo>
                      <a:pt x="267" y="762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716" name="Freeform 62"/>
            <p:cNvSpPr>
              <a:spLocks/>
            </p:cNvSpPr>
            <p:nvPr/>
          </p:nvSpPr>
          <p:spPr bwMode="auto">
            <a:xfrm flipH="1">
              <a:off x="3539" y="4560"/>
              <a:ext cx="169" cy="105"/>
            </a:xfrm>
            <a:custGeom>
              <a:avLst/>
              <a:gdLst>
                <a:gd name="T0" fmla="*/ 26 w 286"/>
                <a:gd name="T1" fmla="*/ 75 h 236"/>
                <a:gd name="T2" fmla="*/ 0 w 286"/>
                <a:gd name="T3" fmla="*/ 114 h 236"/>
                <a:gd name="T4" fmla="*/ 124 w 286"/>
                <a:gd name="T5" fmla="*/ 236 h 236"/>
                <a:gd name="T6" fmla="*/ 164 w 286"/>
                <a:gd name="T7" fmla="*/ 92 h 236"/>
                <a:gd name="T8" fmla="*/ 286 w 286"/>
                <a:gd name="T9" fmla="*/ 163 h 236"/>
                <a:gd name="T10" fmla="*/ 280 w 286"/>
                <a:gd name="T11" fmla="*/ 40 h 236"/>
                <a:gd name="T12" fmla="*/ 205 w 286"/>
                <a:gd name="T13" fmla="*/ 0 h 236"/>
                <a:gd name="T14" fmla="*/ 26 w 286"/>
                <a:gd name="T15" fmla="*/ 75 h 2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6"/>
                <a:gd name="T25" fmla="*/ 0 h 236"/>
                <a:gd name="T26" fmla="*/ 286 w 286"/>
                <a:gd name="T27" fmla="*/ 236 h 2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6" h="236">
                  <a:moveTo>
                    <a:pt x="26" y="75"/>
                  </a:moveTo>
                  <a:lnTo>
                    <a:pt x="0" y="114"/>
                  </a:lnTo>
                  <a:lnTo>
                    <a:pt x="124" y="236"/>
                  </a:lnTo>
                  <a:lnTo>
                    <a:pt x="164" y="92"/>
                  </a:lnTo>
                  <a:lnTo>
                    <a:pt x="286" y="163"/>
                  </a:lnTo>
                  <a:lnTo>
                    <a:pt x="280" y="40"/>
                  </a:lnTo>
                  <a:lnTo>
                    <a:pt x="205" y="0"/>
                  </a:lnTo>
                  <a:lnTo>
                    <a:pt x="26" y="75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711" name="Group 63"/>
            <p:cNvGrpSpPr>
              <a:grpSpLocks/>
            </p:cNvGrpSpPr>
            <p:nvPr/>
          </p:nvGrpSpPr>
          <p:grpSpPr bwMode="auto">
            <a:xfrm flipH="1">
              <a:off x="2336" y="4046"/>
              <a:ext cx="787" cy="1497"/>
              <a:chOff x="4901" y="292"/>
              <a:chExt cx="443" cy="1116"/>
            </a:xfrm>
          </p:grpSpPr>
          <p:grpSp>
            <p:nvGrpSpPr>
              <p:cNvPr id="28713" name="Group 64"/>
              <p:cNvGrpSpPr>
                <a:grpSpLocks/>
              </p:cNvGrpSpPr>
              <p:nvPr/>
            </p:nvGrpSpPr>
            <p:grpSpPr bwMode="auto">
              <a:xfrm>
                <a:off x="4911" y="292"/>
                <a:ext cx="433" cy="1116"/>
                <a:chOff x="4911" y="292"/>
                <a:chExt cx="433" cy="1116"/>
              </a:xfrm>
            </p:grpSpPr>
            <p:sp>
              <p:nvSpPr>
                <p:cNvPr id="28715" name="Freeform 65"/>
                <p:cNvSpPr>
                  <a:spLocks/>
                </p:cNvSpPr>
                <p:nvPr/>
              </p:nvSpPr>
              <p:spPr bwMode="auto">
                <a:xfrm>
                  <a:off x="4911" y="299"/>
                  <a:ext cx="43" cy="1109"/>
                </a:xfrm>
                <a:custGeom>
                  <a:avLst/>
                  <a:gdLst>
                    <a:gd name="T0" fmla="*/ 0 w 128"/>
                    <a:gd name="T1" fmla="*/ 7 h 3328"/>
                    <a:gd name="T2" fmla="*/ 63 w 128"/>
                    <a:gd name="T3" fmla="*/ 3328 h 3328"/>
                    <a:gd name="T4" fmla="*/ 128 w 128"/>
                    <a:gd name="T5" fmla="*/ 3328 h 3328"/>
                    <a:gd name="T6" fmla="*/ 63 w 128"/>
                    <a:gd name="T7" fmla="*/ 0 h 3328"/>
                    <a:gd name="T8" fmla="*/ 0 w 128"/>
                    <a:gd name="T9" fmla="*/ 7 h 33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3328"/>
                    <a:gd name="T17" fmla="*/ 128 w 128"/>
                    <a:gd name="T18" fmla="*/ 3328 h 33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3328">
                      <a:moveTo>
                        <a:pt x="0" y="7"/>
                      </a:moveTo>
                      <a:lnTo>
                        <a:pt x="63" y="3328"/>
                      </a:lnTo>
                      <a:lnTo>
                        <a:pt x="128" y="3328"/>
                      </a:lnTo>
                      <a:lnTo>
                        <a:pt x="63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A05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14" name="Freeform 66"/>
                <p:cNvSpPr>
                  <a:spLocks/>
                </p:cNvSpPr>
                <p:nvPr/>
              </p:nvSpPr>
              <p:spPr bwMode="auto">
                <a:xfrm>
                  <a:off x="4932" y="292"/>
                  <a:ext cx="412" cy="146"/>
                </a:xfrm>
                <a:custGeom>
                  <a:avLst/>
                  <a:gdLst>
                    <a:gd name="T0" fmla="*/ 0 w 1235"/>
                    <a:gd name="T1" fmla="*/ 40 h 439"/>
                    <a:gd name="T2" fmla="*/ 95 w 1235"/>
                    <a:gd name="T3" fmla="*/ 12 h 439"/>
                    <a:gd name="T4" fmla="*/ 161 w 1235"/>
                    <a:gd name="T5" fmla="*/ 7 h 439"/>
                    <a:gd name="T6" fmla="*/ 232 w 1235"/>
                    <a:gd name="T7" fmla="*/ 1 h 439"/>
                    <a:gd name="T8" fmla="*/ 302 w 1235"/>
                    <a:gd name="T9" fmla="*/ 0 h 439"/>
                    <a:gd name="T10" fmla="*/ 382 w 1235"/>
                    <a:gd name="T11" fmla="*/ 4 h 439"/>
                    <a:gd name="T12" fmla="*/ 434 w 1235"/>
                    <a:gd name="T13" fmla="*/ 15 h 439"/>
                    <a:gd name="T14" fmla="*/ 488 w 1235"/>
                    <a:gd name="T15" fmla="*/ 30 h 439"/>
                    <a:gd name="T16" fmla="*/ 519 w 1235"/>
                    <a:gd name="T17" fmla="*/ 40 h 439"/>
                    <a:gd name="T18" fmla="*/ 564 w 1235"/>
                    <a:gd name="T19" fmla="*/ 62 h 439"/>
                    <a:gd name="T20" fmla="*/ 626 w 1235"/>
                    <a:gd name="T21" fmla="*/ 96 h 439"/>
                    <a:gd name="T22" fmla="*/ 682 w 1235"/>
                    <a:gd name="T23" fmla="*/ 106 h 439"/>
                    <a:gd name="T24" fmla="*/ 713 w 1235"/>
                    <a:gd name="T25" fmla="*/ 106 h 439"/>
                    <a:gd name="T26" fmla="*/ 769 w 1235"/>
                    <a:gd name="T27" fmla="*/ 99 h 439"/>
                    <a:gd name="T28" fmla="*/ 821 w 1235"/>
                    <a:gd name="T29" fmla="*/ 82 h 439"/>
                    <a:gd name="T30" fmla="*/ 875 w 1235"/>
                    <a:gd name="T31" fmla="*/ 67 h 439"/>
                    <a:gd name="T32" fmla="*/ 952 w 1235"/>
                    <a:gd name="T33" fmla="*/ 56 h 439"/>
                    <a:gd name="T34" fmla="*/ 1044 w 1235"/>
                    <a:gd name="T35" fmla="*/ 56 h 439"/>
                    <a:gd name="T36" fmla="*/ 1141 w 1235"/>
                    <a:gd name="T37" fmla="*/ 88 h 439"/>
                    <a:gd name="T38" fmla="*/ 1235 w 1235"/>
                    <a:gd name="T39" fmla="*/ 133 h 439"/>
                    <a:gd name="T40" fmla="*/ 1141 w 1235"/>
                    <a:gd name="T41" fmla="*/ 194 h 439"/>
                    <a:gd name="T42" fmla="*/ 1069 w 1235"/>
                    <a:gd name="T43" fmla="*/ 246 h 439"/>
                    <a:gd name="T44" fmla="*/ 1131 w 1235"/>
                    <a:gd name="T45" fmla="*/ 311 h 439"/>
                    <a:gd name="T46" fmla="*/ 1224 w 1235"/>
                    <a:gd name="T47" fmla="*/ 382 h 439"/>
                    <a:gd name="T48" fmla="*/ 1152 w 1235"/>
                    <a:gd name="T49" fmla="*/ 403 h 439"/>
                    <a:gd name="T50" fmla="*/ 1037 w 1235"/>
                    <a:gd name="T51" fmla="*/ 425 h 439"/>
                    <a:gd name="T52" fmla="*/ 910 w 1235"/>
                    <a:gd name="T53" fmla="*/ 437 h 439"/>
                    <a:gd name="T54" fmla="*/ 772 w 1235"/>
                    <a:gd name="T55" fmla="*/ 439 h 439"/>
                    <a:gd name="T56" fmla="*/ 675 w 1235"/>
                    <a:gd name="T57" fmla="*/ 433 h 439"/>
                    <a:gd name="T58" fmla="*/ 580 w 1235"/>
                    <a:gd name="T59" fmla="*/ 418 h 439"/>
                    <a:gd name="T60" fmla="*/ 521 w 1235"/>
                    <a:gd name="T61" fmla="*/ 398 h 439"/>
                    <a:gd name="T62" fmla="*/ 442 w 1235"/>
                    <a:gd name="T63" fmla="*/ 334 h 439"/>
                    <a:gd name="T64" fmla="*/ 385 w 1235"/>
                    <a:gd name="T65" fmla="*/ 320 h 439"/>
                    <a:gd name="T66" fmla="*/ 318 w 1235"/>
                    <a:gd name="T67" fmla="*/ 320 h 439"/>
                    <a:gd name="T68" fmla="*/ 267 w 1235"/>
                    <a:gd name="T69" fmla="*/ 327 h 439"/>
                    <a:gd name="T70" fmla="*/ 206 w 1235"/>
                    <a:gd name="T71" fmla="*/ 334 h 439"/>
                    <a:gd name="T72" fmla="*/ 142 w 1235"/>
                    <a:gd name="T73" fmla="*/ 355 h 439"/>
                    <a:gd name="T74" fmla="*/ 93 w 1235"/>
                    <a:gd name="T75" fmla="*/ 368 h 439"/>
                    <a:gd name="T76" fmla="*/ 0 w 1235"/>
                    <a:gd name="T77" fmla="*/ 418 h 439"/>
                    <a:gd name="T78" fmla="*/ 32 w 1235"/>
                    <a:gd name="T79" fmla="*/ 364 h 439"/>
                    <a:gd name="T80" fmla="*/ 50 w 1235"/>
                    <a:gd name="T81" fmla="*/ 311 h 439"/>
                    <a:gd name="T82" fmla="*/ 60 w 1235"/>
                    <a:gd name="T83" fmla="*/ 241 h 439"/>
                    <a:gd name="T84" fmla="*/ 58 w 1235"/>
                    <a:gd name="T85" fmla="*/ 171 h 439"/>
                    <a:gd name="T86" fmla="*/ 35 w 1235"/>
                    <a:gd name="T87" fmla="*/ 106 h 439"/>
                    <a:gd name="T88" fmla="*/ 0 w 1235"/>
                    <a:gd name="T89" fmla="*/ 40 h 43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235"/>
                    <a:gd name="T136" fmla="*/ 0 h 439"/>
                    <a:gd name="T137" fmla="*/ 1235 w 1235"/>
                    <a:gd name="T138" fmla="*/ 439 h 43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235" h="439">
                      <a:moveTo>
                        <a:pt x="0" y="40"/>
                      </a:moveTo>
                      <a:lnTo>
                        <a:pt x="95" y="12"/>
                      </a:lnTo>
                      <a:lnTo>
                        <a:pt x="161" y="7"/>
                      </a:lnTo>
                      <a:lnTo>
                        <a:pt x="232" y="1"/>
                      </a:lnTo>
                      <a:lnTo>
                        <a:pt x="302" y="0"/>
                      </a:lnTo>
                      <a:lnTo>
                        <a:pt x="382" y="4"/>
                      </a:lnTo>
                      <a:lnTo>
                        <a:pt x="434" y="15"/>
                      </a:lnTo>
                      <a:lnTo>
                        <a:pt x="488" y="30"/>
                      </a:lnTo>
                      <a:lnTo>
                        <a:pt x="519" y="40"/>
                      </a:lnTo>
                      <a:lnTo>
                        <a:pt x="564" y="62"/>
                      </a:lnTo>
                      <a:lnTo>
                        <a:pt x="626" y="96"/>
                      </a:lnTo>
                      <a:lnTo>
                        <a:pt x="682" y="106"/>
                      </a:lnTo>
                      <a:lnTo>
                        <a:pt x="713" y="106"/>
                      </a:lnTo>
                      <a:lnTo>
                        <a:pt x="769" y="99"/>
                      </a:lnTo>
                      <a:lnTo>
                        <a:pt x="821" y="82"/>
                      </a:lnTo>
                      <a:lnTo>
                        <a:pt x="875" y="67"/>
                      </a:lnTo>
                      <a:lnTo>
                        <a:pt x="952" y="56"/>
                      </a:lnTo>
                      <a:lnTo>
                        <a:pt x="1044" y="56"/>
                      </a:lnTo>
                      <a:lnTo>
                        <a:pt x="1141" y="88"/>
                      </a:lnTo>
                      <a:lnTo>
                        <a:pt x="1235" y="133"/>
                      </a:lnTo>
                      <a:lnTo>
                        <a:pt x="1141" y="194"/>
                      </a:lnTo>
                      <a:lnTo>
                        <a:pt x="1069" y="246"/>
                      </a:lnTo>
                      <a:lnTo>
                        <a:pt x="1131" y="311"/>
                      </a:lnTo>
                      <a:lnTo>
                        <a:pt x="1224" y="382"/>
                      </a:lnTo>
                      <a:lnTo>
                        <a:pt x="1152" y="403"/>
                      </a:lnTo>
                      <a:lnTo>
                        <a:pt x="1037" y="425"/>
                      </a:lnTo>
                      <a:lnTo>
                        <a:pt x="910" y="437"/>
                      </a:lnTo>
                      <a:lnTo>
                        <a:pt x="772" y="439"/>
                      </a:lnTo>
                      <a:lnTo>
                        <a:pt x="675" y="433"/>
                      </a:lnTo>
                      <a:lnTo>
                        <a:pt x="580" y="418"/>
                      </a:lnTo>
                      <a:lnTo>
                        <a:pt x="521" y="398"/>
                      </a:lnTo>
                      <a:lnTo>
                        <a:pt x="442" y="334"/>
                      </a:lnTo>
                      <a:lnTo>
                        <a:pt x="385" y="320"/>
                      </a:lnTo>
                      <a:lnTo>
                        <a:pt x="318" y="320"/>
                      </a:lnTo>
                      <a:lnTo>
                        <a:pt x="267" y="327"/>
                      </a:lnTo>
                      <a:lnTo>
                        <a:pt x="206" y="334"/>
                      </a:lnTo>
                      <a:lnTo>
                        <a:pt x="142" y="355"/>
                      </a:lnTo>
                      <a:lnTo>
                        <a:pt x="93" y="368"/>
                      </a:lnTo>
                      <a:lnTo>
                        <a:pt x="0" y="418"/>
                      </a:lnTo>
                      <a:lnTo>
                        <a:pt x="32" y="364"/>
                      </a:lnTo>
                      <a:lnTo>
                        <a:pt x="50" y="311"/>
                      </a:lnTo>
                      <a:lnTo>
                        <a:pt x="60" y="241"/>
                      </a:lnTo>
                      <a:lnTo>
                        <a:pt x="58" y="171"/>
                      </a:lnTo>
                      <a:lnTo>
                        <a:pt x="35" y="106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712" name="Freeform 67"/>
              <p:cNvSpPr>
                <a:spLocks/>
              </p:cNvSpPr>
              <p:nvPr/>
            </p:nvSpPr>
            <p:spPr bwMode="auto">
              <a:xfrm>
                <a:off x="4901" y="580"/>
                <a:ext cx="66" cy="94"/>
              </a:xfrm>
              <a:custGeom>
                <a:avLst/>
                <a:gdLst>
                  <a:gd name="T0" fmla="*/ 89 w 200"/>
                  <a:gd name="T1" fmla="*/ 4 h 281"/>
                  <a:gd name="T2" fmla="*/ 51 w 200"/>
                  <a:gd name="T3" fmla="*/ 23 h 281"/>
                  <a:gd name="T4" fmla="*/ 15 w 200"/>
                  <a:gd name="T5" fmla="*/ 55 h 281"/>
                  <a:gd name="T6" fmla="*/ 0 w 200"/>
                  <a:gd name="T7" fmla="*/ 76 h 281"/>
                  <a:gd name="T8" fmla="*/ 7 w 200"/>
                  <a:gd name="T9" fmla="*/ 95 h 281"/>
                  <a:gd name="T10" fmla="*/ 26 w 200"/>
                  <a:gd name="T11" fmla="*/ 106 h 281"/>
                  <a:gd name="T12" fmla="*/ 58 w 200"/>
                  <a:gd name="T13" fmla="*/ 99 h 281"/>
                  <a:gd name="T14" fmla="*/ 19 w 200"/>
                  <a:gd name="T15" fmla="*/ 110 h 281"/>
                  <a:gd name="T16" fmla="*/ 15 w 200"/>
                  <a:gd name="T17" fmla="*/ 130 h 281"/>
                  <a:gd name="T18" fmla="*/ 19 w 200"/>
                  <a:gd name="T19" fmla="*/ 149 h 281"/>
                  <a:gd name="T20" fmla="*/ 29 w 200"/>
                  <a:gd name="T21" fmla="*/ 169 h 281"/>
                  <a:gd name="T22" fmla="*/ 67 w 200"/>
                  <a:gd name="T23" fmla="*/ 161 h 281"/>
                  <a:gd name="T24" fmla="*/ 26 w 200"/>
                  <a:gd name="T25" fmla="*/ 174 h 281"/>
                  <a:gd name="T26" fmla="*/ 26 w 200"/>
                  <a:gd name="T27" fmla="*/ 190 h 281"/>
                  <a:gd name="T28" fmla="*/ 31 w 200"/>
                  <a:gd name="T29" fmla="*/ 214 h 281"/>
                  <a:gd name="T30" fmla="*/ 46 w 200"/>
                  <a:gd name="T31" fmla="*/ 225 h 281"/>
                  <a:gd name="T32" fmla="*/ 67 w 200"/>
                  <a:gd name="T33" fmla="*/ 222 h 281"/>
                  <a:gd name="T34" fmla="*/ 43 w 200"/>
                  <a:gd name="T35" fmla="*/ 232 h 281"/>
                  <a:gd name="T36" fmla="*/ 39 w 200"/>
                  <a:gd name="T37" fmla="*/ 246 h 281"/>
                  <a:gd name="T38" fmla="*/ 42 w 200"/>
                  <a:gd name="T39" fmla="*/ 265 h 281"/>
                  <a:gd name="T40" fmla="*/ 69 w 200"/>
                  <a:gd name="T41" fmla="*/ 281 h 281"/>
                  <a:gd name="T42" fmla="*/ 106 w 200"/>
                  <a:gd name="T43" fmla="*/ 274 h 281"/>
                  <a:gd name="T44" fmla="*/ 144 w 200"/>
                  <a:gd name="T45" fmla="*/ 262 h 281"/>
                  <a:gd name="T46" fmla="*/ 169 w 200"/>
                  <a:gd name="T47" fmla="*/ 246 h 281"/>
                  <a:gd name="T48" fmla="*/ 192 w 200"/>
                  <a:gd name="T49" fmla="*/ 218 h 281"/>
                  <a:gd name="T50" fmla="*/ 189 w 200"/>
                  <a:gd name="T51" fmla="*/ 179 h 281"/>
                  <a:gd name="T52" fmla="*/ 200 w 200"/>
                  <a:gd name="T53" fmla="*/ 143 h 281"/>
                  <a:gd name="T54" fmla="*/ 177 w 200"/>
                  <a:gd name="T55" fmla="*/ 112 h 281"/>
                  <a:gd name="T56" fmla="*/ 180 w 200"/>
                  <a:gd name="T57" fmla="*/ 76 h 281"/>
                  <a:gd name="T58" fmla="*/ 164 w 200"/>
                  <a:gd name="T59" fmla="*/ 55 h 281"/>
                  <a:gd name="T60" fmla="*/ 168 w 200"/>
                  <a:gd name="T61" fmla="*/ 20 h 281"/>
                  <a:gd name="T62" fmla="*/ 142 w 200"/>
                  <a:gd name="T63" fmla="*/ 0 h 281"/>
                  <a:gd name="T64" fmla="*/ 89 w 200"/>
                  <a:gd name="T65" fmla="*/ 4 h 2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0"/>
                  <a:gd name="T100" fmla="*/ 0 h 281"/>
                  <a:gd name="T101" fmla="*/ 200 w 200"/>
                  <a:gd name="T102" fmla="*/ 281 h 2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0" h="281">
                    <a:moveTo>
                      <a:pt x="89" y="4"/>
                    </a:moveTo>
                    <a:lnTo>
                      <a:pt x="51" y="23"/>
                    </a:lnTo>
                    <a:lnTo>
                      <a:pt x="15" y="55"/>
                    </a:lnTo>
                    <a:lnTo>
                      <a:pt x="0" y="76"/>
                    </a:lnTo>
                    <a:lnTo>
                      <a:pt x="7" y="95"/>
                    </a:lnTo>
                    <a:lnTo>
                      <a:pt x="26" y="106"/>
                    </a:lnTo>
                    <a:lnTo>
                      <a:pt x="58" y="99"/>
                    </a:lnTo>
                    <a:lnTo>
                      <a:pt x="19" y="110"/>
                    </a:lnTo>
                    <a:lnTo>
                      <a:pt x="15" y="130"/>
                    </a:lnTo>
                    <a:lnTo>
                      <a:pt x="19" y="149"/>
                    </a:lnTo>
                    <a:lnTo>
                      <a:pt x="29" y="169"/>
                    </a:lnTo>
                    <a:lnTo>
                      <a:pt x="67" y="161"/>
                    </a:lnTo>
                    <a:lnTo>
                      <a:pt x="26" y="174"/>
                    </a:lnTo>
                    <a:lnTo>
                      <a:pt x="26" y="190"/>
                    </a:lnTo>
                    <a:lnTo>
                      <a:pt x="31" y="214"/>
                    </a:lnTo>
                    <a:lnTo>
                      <a:pt x="46" y="225"/>
                    </a:lnTo>
                    <a:lnTo>
                      <a:pt x="67" y="222"/>
                    </a:lnTo>
                    <a:lnTo>
                      <a:pt x="43" y="232"/>
                    </a:lnTo>
                    <a:lnTo>
                      <a:pt x="39" y="246"/>
                    </a:lnTo>
                    <a:lnTo>
                      <a:pt x="42" y="265"/>
                    </a:lnTo>
                    <a:lnTo>
                      <a:pt x="69" y="281"/>
                    </a:lnTo>
                    <a:lnTo>
                      <a:pt x="106" y="274"/>
                    </a:lnTo>
                    <a:lnTo>
                      <a:pt x="144" y="262"/>
                    </a:lnTo>
                    <a:lnTo>
                      <a:pt x="169" y="246"/>
                    </a:lnTo>
                    <a:lnTo>
                      <a:pt x="192" y="218"/>
                    </a:lnTo>
                    <a:lnTo>
                      <a:pt x="189" y="179"/>
                    </a:lnTo>
                    <a:lnTo>
                      <a:pt x="200" y="143"/>
                    </a:lnTo>
                    <a:lnTo>
                      <a:pt x="177" y="112"/>
                    </a:lnTo>
                    <a:lnTo>
                      <a:pt x="180" y="76"/>
                    </a:lnTo>
                    <a:lnTo>
                      <a:pt x="164" y="55"/>
                    </a:lnTo>
                    <a:lnTo>
                      <a:pt x="168" y="20"/>
                    </a:lnTo>
                    <a:lnTo>
                      <a:pt x="142" y="0"/>
                    </a:lnTo>
                    <a:lnTo>
                      <a:pt x="89" y="4"/>
                    </a:lnTo>
                    <a:close/>
                  </a:path>
                </a:pathLst>
              </a:custGeom>
              <a:solidFill>
                <a:srgbClr val="FFE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8705" name="Group 68"/>
            <p:cNvGrpSpPr>
              <a:grpSpLocks/>
            </p:cNvGrpSpPr>
            <p:nvPr/>
          </p:nvGrpSpPr>
          <p:grpSpPr bwMode="auto">
            <a:xfrm flipH="1">
              <a:off x="2269" y="5502"/>
              <a:ext cx="1659" cy="650"/>
              <a:chOff x="4448" y="1377"/>
              <a:chExt cx="934" cy="485"/>
            </a:xfrm>
          </p:grpSpPr>
          <p:sp>
            <p:nvSpPr>
              <p:cNvPr id="28710" name="Freeform 69"/>
              <p:cNvSpPr>
                <a:spLocks/>
              </p:cNvSpPr>
              <p:nvPr/>
            </p:nvSpPr>
            <p:spPr bwMode="auto">
              <a:xfrm>
                <a:off x="4448" y="1377"/>
                <a:ext cx="934" cy="485"/>
              </a:xfrm>
              <a:custGeom>
                <a:avLst/>
                <a:gdLst>
                  <a:gd name="T0" fmla="*/ 0 w 2801"/>
                  <a:gd name="T1" fmla="*/ 1455 h 1455"/>
                  <a:gd name="T2" fmla="*/ 129 w 2801"/>
                  <a:gd name="T3" fmla="*/ 1268 h 1455"/>
                  <a:gd name="T4" fmla="*/ 291 w 2801"/>
                  <a:gd name="T5" fmla="*/ 1124 h 1455"/>
                  <a:gd name="T6" fmla="*/ 471 w 2801"/>
                  <a:gd name="T7" fmla="*/ 1073 h 1455"/>
                  <a:gd name="T8" fmla="*/ 521 w 2801"/>
                  <a:gd name="T9" fmla="*/ 883 h 1455"/>
                  <a:gd name="T10" fmla="*/ 674 w 2801"/>
                  <a:gd name="T11" fmla="*/ 727 h 1455"/>
                  <a:gd name="T12" fmla="*/ 879 w 2801"/>
                  <a:gd name="T13" fmla="*/ 727 h 1455"/>
                  <a:gd name="T14" fmla="*/ 979 w 2801"/>
                  <a:gd name="T15" fmla="*/ 659 h 1455"/>
                  <a:gd name="T16" fmla="*/ 1048 w 2801"/>
                  <a:gd name="T17" fmla="*/ 488 h 1455"/>
                  <a:gd name="T18" fmla="*/ 1203 w 2801"/>
                  <a:gd name="T19" fmla="*/ 301 h 1455"/>
                  <a:gd name="T20" fmla="*/ 1286 w 2801"/>
                  <a:gd name="T21" fmla="*/ 43 h 1455"/>
                  <a:gd name="T22" fmla="*/ 1440 w 2801"/>
                  <a:gd name="T23" fmla="*/ 76 h 1455"/>
                  <a:gd name="T24" fmla="*/ 1620 w 2801"/>
                  <a:gd name="T25" fmla="*/ 0 h 1455"/>
                  <a:gd name="T26" fmla="*/ 1671 w 2801"/>
                  <a:gd name="T27" fmla="*/ 94 h 1455"/>
                  <a:gd name="T28" fmla="*/ 1768 w 2801"/>
                  <a:gd name="T29" fmla="*/ 165 h 1455"/>
                  <a:gd name="T30" fmla="*/ 1851 w 2801"/>
                  <a:gd name="T31" fmla="*/ 354 h 1455"/>
                  <a:gd name="T32" fmla="*/ 2019 w 2801"/>
                  <a:gd name="T33" fmla="*/ 459 h 1455"/>
                  <a:gd name="T34" fmla="*/ 2103 w 2801"/>
                  <a:gd name="T35" fmla="*/ 650 h 1455"/>
                  <a:gd name="T36" fmla="*/ 2289 w 2801"/>
                  <a:gd name="T37" fmla="*/ 753 h 1455"/>
                  <a:gd name="T38" fmla="*/ 2332 w 2801"/>
                  <a:gd name="T39" fmla="*/ 984 h 1455"/>
                  <a:gd name="T40" fmla="*/ 2675 w 2801"/>
                  <a:gd name="T41" fmla="*/ 1234 h 1455"/>
                  <a:gd name="T42" fmla="*/ 2801 w 2801"/>
                  <a:gd name="T43" fmla="*/ 1455 h 1455"/>
                  <a:gd name="T44" fmla="*/ 0 w 2801"/>
                  <a:gd name="T45" fmla="*/ 1455 h 145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801"/>
                  <a:gd name="T70" fmla="*/ 0 h 1455"/>
                  <a:gd name="T71" fmla="*/ 2801 w 2801"/>
                  <a:gd name="T72" fmla="*/ 1455 h 145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801" h="1455">
                    <a:moveTo>
                      <a:pt x="0" y="1455"/>
                    </a:moveTo>
                    <a:lnTo>
                      <a:pt x="129" y="1268"/>
                    </a:lnTo>
                    <a:lnTo>
                      <a:pt x="291" y="1124"/>
                    </a:lnTo>
                    <a:lnTo>
                      <a:pt x="471" y="1073"/>
                    </a:lnTo>
                    <a:lnTo>
                      <a:pt x="521" y="883"/>
                    </a:lnTo>
                    <a:lnTo>
                      <a:pt x="674" y="727"/>
                    </a:lnTo>
                    <a:lnTo>
                      <a:pt x="879" y="727"/>
                    </a:lnTo>
                    <a:lnTo>
                      <a:pt x="979" y="659"/>
                    </a:lnTo>
                    <a:lnTo>
                      <a:pt x="1048" y="488"/>
                    </a:lnTo>
                    <a:lnTo>
                      <a:pt x="1203" y="301"/>
                    </a:lnTo>
                    <a:lnTo>
                      <a:pt x="1286" y="43"/>
                    </a:lnTo>
                    <a:lnTo>
                      <a:pt x="1440" y="76"/>
                    </a:lnTo>
                    <a:lnTo>
                      <a:pt x="1620" y="0"/>
                    </a:lnTo>
                    <a:lnTo>
                      <a:pt x="1671" y="94"/>
                    </a:lnTo>
                    <a:lnTo>
                      <a:pt x="1768" y="165"/>
                    </a:lnTo>
                    <a:lnTo>
                      <a:pt x="1851" y="354"/>
                    </a:lnTo>
                    <a:lnTo>
                      <a:pt x="2019" y="459"/>
                    </a:lnTo>
                    <a:lnTo>
                      <a:pt x="2103" y="650"/>
                    </a:lnTo>
                    <a:lnTo>
                      <a:pt x="2289" y="753"/>
                    </a:lnTo>
                    <a:lnTo>
                      <a:pt x="2332" y="984"/>
                    </a:lnTo>
                    <a:lnTo>
                      <a:pt x="2675" y="1234"/>
                    </a:lnTo>
                    <a:lnTo>
                      <a:pt x="2801" y="1455"/>
                    </a:lnTo>
                    <a:lnTo>
                      <a:pt x="0" y="1455"/>
                    </a:lnTo>
                    <a:close/>
                  </a:path>
                </a:pathLst>
              </a:custGeom>
              <a:solidFill>
                <a:srgbClr val="A0A0A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8706" name="Group 70"/>
              <p:cNvGrpSpPr>
                <a:grpSpLocks/>
              </p:cNvGrpSpPr>
              <p:nvPr/>
            </p:nvGrpSpPr>
            <p:grpSpPr bwMode="auto">
              <a:xfrm>
                <a:off x="5009" y="1431"/>
                <a:ext cx="216" cy="337"/>
                <a:chOff x="5009" y="1431"/>
                <a:chExt cx="216" cy="337"/>
              </a:xfrm>
            </p:grpSpPr>
            <p:sp>
              <p:nvSpPr>
                <p:cNvPr id="28709" name="Freeform 71"/>
                <p:cNvSpPr>
                  <a:spLocks/>
                </p:cNvSpPr>
                <p:nvPr/>
              </p:nvSpPr>
              <p:spPr bwMode="auto">
                <a:xfrm>
                  <a:off x="5009" y="1431"/>
                  <a:ext cx="63" cy="113"/>
                </a:xfrm>
                <a:custGeom>
                  <a:avLst/>
                  <a:gdLst>
                    <a:gd name="T0" fmla="*/ 84 w 187"/>
                    <a:gd name="T1" fmla="*/ 0 h 338"/>
                    <a:gd name="T2" fmla="*/ 62 w 187"/>
                    <a:gd name="T3" fmla="*/ 127 h 338"/>
                    <a:gd name="T4" fmla="*/ 84 w 187"/>
                    <a:gd name="T5" fmla="*/ 190 h 338"/>
                    <a:gd name="T6" fmla="*/ 21 w 187"/>
                    <a:gd name="T7" fmla="*/ 253 h 338"/>
                    <a:gd name="T8" fmla="*/ 0 w 187"/>
                    <a:gd name="T9" fmla="*/ 338 h 338"/>
                    <a:gd name="T10" fmla="*/ 103 w 187"/>
                    <a:gd name="T11" fmla="*/ 315 h 338"/>
                    <a:gd name="T12" fmla="*/ 103 w 187"/>
                    <a:gd name="T13" fmla="*/ 275 h 338"/>
                    <a:gd name="T14" fmla="*/ 187 w 187"/>
                    <a:gd name="T15" fmla="*/ 315 h 338"/>
                    <a:gd name="T16" fmla="*/ 167 w 187"/>
                    <a:gd name="T17" fmla="*/ 190 h 338"/>
                    <a:gd name="T18" fmla="*/ 84 w 187"/>
                    <a:gd name="T19" fmla="*/ 0 h 33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7"/>
                    <a:gd name="T31" fmla="*/ 0 h 338"/>
                    <a:gd name="T32" fmla="*/ 187 w 187"/>
                    <a:gd name="T33" fmla="*/ 338 h 33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7" h="338">
                      <a:moveTo>
                        <a:pt x="84" y="0"/>
                      </a:moveTo>
                      <a:lnTo>
                        <a:pt x="62" y="127"/>
                      </a:lnTo>
                      <a:lnTo>
                        <a:pt x="84" y="190"/>
                      </a:lnTo>
                      <a:lnTo>
                        <a:pt x="21" y="253"/>
                      </a:lnTo>
                      <a:lnTo>
                        <a:pt x="0" y="338"/>
                      </a:lnTo>
                      <a:lnTo>
                        <a:pt x="103" y="315"/>
                      </a:lnTo>
                      <a:lnTo>
                        <a:pt x="103" y="275"/>
                      </a:lnTo>
                      <a:lnTo>
                        <a:pt x="187" y="315"/>
                      </a:lnTo>
                      <a:lnTo>
                        <a:pt x="167" y="190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08" name="Freeform 72"/>
                <p:cNvSpPr>
                  <a:spLocks/>
                </p:cNvSpPr>
                <p:nvPr/>
              </p:nvSpPr>
              <p:spPr bwMode="auto">
                <a:xfrm>
                  <a:off x="5051" y="1529"/>
                  <a:ext cx="98" cy="127"/>
                </a:xfrm>
                <a:custGeom>
                  <a:avLst/>
                  <a:gdLst>
                    <a:gd name="T0" fmla="*/ 209 w 293"/>
                    <a:gd name="T1" fmla="*/ 0 h 382"/>
                    <a:gd name="T2" fmla="*/ 293 w 293"/>
                    <a:gd name="T3" fmla="*/ 192 h 382"/>
                    <a:gd name="T4" fmla="*/ 209 w 293"/>
                    <a:gd name="T5" fmla="*/ 213 h 382"/>
                    <a:gd name="T6" fmla="*/ 126 w 293"/>
                    <a:gd name="T7" fmla="*/ 317 h 382"/>
                    <a:gd name="T8" fmla="*/ 61 w 293"/>
                    <a:gd name="T9" fmla="*/ 256 h 382"/>
                    <a:gd name="T10" fmla="*/ 0 w 293"/>
                    <a:gd name="T11" fmla="*/ 382 h 382"/>
                    <a:gd name="T12" fmla="*/ 0 w 293"/>
                    <a:gd name="T13" fmla="*/ 192 h 382"/>
                    <a:gd name="T14" fmla="*/ 126 w 293"/>
                    <a:gd name="T15" fmla="*/ 171 h 382"/>
                    <a:gd name="T16" fmla="*/ 146 w 293"/>
                    <a:gd name="T17" fmla="*/ 46 h 382"/>
                    <a:gd name="T18" fmla="*/ 209 w 293"/>
                    <a:gd name="T19" fmla="*/ 0 h 38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3"/>
                    <a:gd name="T31" fmla="*/ 0 h 382"/>
                    <a:gd name="T32" fmla="*/ 293 w 293"/>
                    <a:gd name="T33" fmla="*/ 382 h 38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3" h="382">
                      <a:moveTo>
                        <a:pt x="209" y="0"/>
                      </a:moveTo>
                      <a:lnTo>
                        <a:pt x="293" y="192"/>
                      </a:lnTo>
                      <a:lnTo>
                        <a:pt x="209" y="213"/>
                      </a:lnTo>
                      <a:lnTo>
                        <a:pt x="126" y="317"/>
                      </a:lnTo>
                      <a:lnTo>
                        <a:pt x="61" y="256"/>
                      </a:lnTo>
                      <a:lnTo>
                        <a:pt x="0" y="382"/>
                      </a:lnTo>
                      <a:lnTo>
                        <a:pt x="0" y="192"/>
                      </a:lnTo>
                      <a:lnTo>
                        <a:pt x="126" y="171"/>
                      </a:lnTo>
                      <a:lnTo>
                        <a:pt x="146" y="46"/>
                      </a:lnTo>
                      <a:lnTo>
                        <a:pt x="20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07" name="Freeform 73"/>
                <p:cNvSpPr>
                  <a:spLocks/>
                </p:cNvSpPr>
                <p:nvPr/>
              </p:nvSpPr>
              <p:spPr bwMode="auto">
                <a:xfrm>
                  <a:off x="5128" y="1628"/>
                  <a:ext cx="97" cy="140"/>
                </a:xfrm>
                <a:custGeom>
                  <a:avLst/>
                  <a:gdLst>
                    <a:gd name="T0" fmla="*/ 249 w 292"/>
                    <a:gd name="T1" fmla="*/ 0 h 421"/>
                    <a:gd name="T2" fmla="*/ 125 w 292"/>
                    <a:gd name="T3" fmla="*/ 42 h 421"/>
                    <a:gd name="T4" fmla="*/ 125 w 292"/>
                    <a:gd name="T5" fmla="*/ 191 h 421"/>
                    <a:gd name="T6" fmla="*/ 40 w 292"/>
                    <a:gd name="T7" fmla="*/ 169 h 421"/>
                    <a:gd name="T8" fmla="*/ 0 w 292"/>
                    <a:gd name="T9" fmla="*/ 294 h 421"/>
                    <a:gd name="T10" fmla="*/ 105 w 292"/>
                    <a:gd name="T11" fmla="*/ 316 h 421"/>
                    <a:gd name="T12" fmla="*/ 165 w 292"/>
                    <a:gd name="T13" fmla="*/ 421 h 421"/>
                    <a:gd name="T14" fmla="*/ 231 w 292"/>
                    <a:gd name="T15" fmla="*/ 294 h 421"/>
                    <a:gd name="T16" fmla="*/ 292 w 292"/>
                    <a:gd name="T17" fmla="*/ 341 h 421"/>
                    <a:gd name="T18" fmla="*/ 292 w 292"/>
                    <a:gd name="T19" fmla="*/ 233 h 421"/>
                    <a:gd name="T20" fmla="*/ 249 w 292"/>
                    <a:gd name="T21" fmla="*/ 0 h 42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92"/>
                    <a:gd name="T34" fmla="*/ 0 h 421"/>
                    <a:gd name="T35" fmla="*/ 292 w 292"/>
                    <a:gd name="T36" fmla="*/ 421 h 42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92" h="421">
                      <a:moveTo>
                        <a:pt x="249" y="0"/>
                      </a:moveTo>
                      <a:lnTo>
                        <a:pt x="125" y="42"/>
                      </a:lnTo>
                      <a:lnTo>
                        <a:pt x="125" y="191"/>
                      </a:lnTo>
                      <a:lnTo>
                        <a:pt x="40" y="169"/>
                      </a:lnTo>
                      <a:lnTo>
                        <a:pt x="0" y="294"/>
                      </a:lnTo>
                      <a:lnTo>
                        <a:pt x="105" y="316"/>
                      </a:lnTo>
                      <a:lnTo>
                        <a:pt x="165" y="421"/>
                      </a:lnTo>
                      <a:lnTo>
                        <a:pt x="231" y="294"/>
                      </a:lnTo>
                      <a:lnTo>
                        <a:pt x="292" y="341"/>
                      </a:lnTo>
                      <a:lnTo>
                        <a:pt x="292" y="233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8700" name="Group 74"/>
            <p:cNvGrpSpPr>
              <a:grpSpLocks/>
            </p:cNvGrpSpPr>
            <p:nvPr/>
          </p:nvGrpSpPr>
          <p:grpSpPr bwMode="auto">
            <a:xfrm flipH="1">
              <a:off x="2973" y="4984"/>
              <a:ext cx="678" cy="947"/>
              <a:chOff x="4604" y="991"/>
              <a:chExt cx="382" cy="706"/>
            </a:xfrm>
          </p:grpSpPr>
          <p:grpSp>
            <p:nvGrpSpPr>
              <p:cNvPr id="28702" name="Group 75"/>
              <p:cNvGrpSpPr>
                <a:grpSpLocks/>
              </p:cNvGrpSpPr>
              <p:nvPr/>
            </p:nvGrpSpPr>
            <p:grpSpPr bwMode="auto">
              <a:xfrm>
                <a:off x="4630" y="1447"/>
                <a:ext cx="335" cy="250"/>
                <a:chOff x="4630" y="1447"/>
                <a:chExt cx="335" cy="250"/>
              </a:xfrm>
            </p:grpSpPr>
            <p:sp>
              <p:nvSpPr>
                <p:cNvPr id="28704" name="Freeform 76"/>
                <p:cNvSpPr>
                  <a:spLocks/>
                </p:cNvSpPr>
                <p:nvPr/>
              </p:nvSpPr>
              <p:spPr bwMode="auto">
                <a:xfrm>
                  <a:off x="4786" y="1447"/>
                  <a:ext cx="179" cy="90"/>
                </a:xfrm>
                <a:custGeom>
                  <a:avLst/>
                  <a:gdLst>
                    <a:gd name="T0" fmla="*/ 25 w 537"/>
                    <a:gd name="T1" fmla="*/ 63 h 271"/>
                    <a:gd name="T2" fmla="*/ 13 w 537"/>
                    <a:gd name="T3" fmla="*/ 140 h 271"/>
                    <a:gd name="T4" fmla="*/ 0 w 537"/>
                    <a:gd name="T5" fmla="*/ 192 h 271"/>
                    <a:gd name="T6" fmla="*/ 8 w 537"/>
                    <a:gd name="T7" fmla="*/ 231 h 271"/>
                    <a:gd name="T8" fmla="*/ 25 w 537"/>
                    <a:gd name="T9" fmla="*/ 249 h 271"/>
                    <a:gd name="T10" fmla="*/ 87 w 537"/>
                    <a:gd name="T11" fmla="*/ 255 h 271"/>
                    <a:gd name="T12" fmla="*/ 166 w 537"/>
                    <a:gd name="T13" fmla="*/ 249 h 271"/>
                    <a:gd name="T14" fmla="*/ 187 w 537"/>
                    <a:gd name="T15" fmla="*/ 213 h 271"/>
                    <a:gd name="T16" fmla="*/ 297 w 537"/>
                    <a:gd name="T17" fmla="*/ 259 h 271"/>
                    <a:gd name="T18" fmla="*/ 374 w 537"/>
                    <a:gd name="T19" fmla="*/ 271 h 271"/>
                    <a:gd name="T20" fmla="*/ 424 w 537"/>
                    <a:gd name="T21" fmla="*/ 271 h 271"/>
                    <a:gd name="T22" fmla="*/ 490 w 537"/>
                    <a:gd name="T23" fmla="*/ 266 h 271"/>
                    <a:gd name="T24" fmla="*/ 520 w 537"/>
                    <a:gd name="T25" fmla="*/ 255 h 271"/>
                    <a:gd name="T26" fmla="*/ 537 w 537"/>
                    <a:gd name="T27" fmla="*/ 227 h 271"/>
                    <a:gd name="T28" fmla="*/ 529 w 537"/>
                    <a:gd name="T29" fmla="*/ 175 h 271"/>
                    <a:gd name="T30" fmla="*/ 499 w 537"/>
                    <a:gd name="T31" fmla="*/ 150 h 271"/>
                    <a:gd name="T32" fmla="*/ 424 w 537"/>
                    <a:gd name="T33" fmla="*/ 148 h 271"/>
                    <a:gd name="T34" fmla="*/ 343 w 537"/>
                    <a:gd name="T35" fmla="*/ 120 h 271"/>
                    <a:gd name="T36" fmla="*/ 274 w 537"/>
                    <a:gd name="T37" fmla="*/ 96 h 271"/>
                    <a:gd name="T38" fmla="*/ 274 w 537"/>
                    <a:gd name="T39" fmla="*/ 0 h 271"/>
                    <a:gd name="T40" fmla="*/ 25 w 537"/>
                    <a:gd name="T41" fmla="*/ 63 h 271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37"/>
                    <a:gd name="T64" fmla="*/ 0 h 271"/>
                    <a:gd name="T65" fmla="*/ 537 w 537"/>
                    <a:gd name="T66" fmla="*/ 271 h 271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37" h="271">
                      <a:moveTo>
                        <a:pt x="25" y="63"/>
                      </a:moveTo>
                      <a:lnTo>
                        <a:pt x="13" y="140"/>
                      </a:lnTo>
                      <a:lnTo>
                        <a:pt x="0" y="192"/>
                      </a:lnTo>
                      <a:lnTo>
                        <a:pt x="8" y="231"/>
                      </a:lnTo>
                      <a:lnTo>
                        <a:pt x="25" y="249"/>
                      </a:lnTo>
                      <a:lnTo>
                        <a:pt x="87" y="255"/>
                      </a:lnTo>
                      <a:lnTo>
                        <a:pt x="166" y="249"/>
                      </a:lnTo>
                      <a:lnTo>
                        <a:pt x="187" y="213"/>
                      </a:lnTo>
                      <a:lnTo>
                        <a:pt x="297" y="259"/>
                      </a:lnTo>
                      <a:lnTo>
                        <a:pt x="374" y="271"/>
                      </a:lnTo>
                      <a:lnTo>
                        <a:pt x="424" y="271"/>
                      </a:lnTo>
                      <a:lnTo>
                        <a:pt x="490" y="266"/>
                      </a:lnTo>
                      <a:lnTo>
                        <a:pt x="520" y="255"/>
                      </a:lnTo>
                      <a:lnTo>
                        <a:pt x="537" y="227"/>
                      </a:lnTo>
                      <a:lnTo>
                        <a:pt x="529" y="175"/>
                      </a:lnTo>
                      <a:lnTo>
                        <a:pt x="499" y="150"/>
                      </a:lnTo>
                      <a:lnTo>
                        <a:pt x="424" y="148"/>
                      </a:lnTo>
                      <a:lnTo>
                        <a:pt x="343" y="120"/>
                      </a:lnTo>
                      <a:lnTo>
                        <a:pt x="274" y="96"/>
                      </a:lnTo>
                      <a:lnTo>
                        <a:pt x="274" y="0"/>
                      </a:lnTo>
                      <a:lnTo>
                        <a:pt x="25" y="63"/>
                      </a:lnTo>
                      <a:close/>
                    </a:path>
                  </a:pathLst>
                </a:custGeom>
                <a:solidFill>
                  <a:srgbClr val="C06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03" name="Freeform 77"/>
                <p:cNvSpPr>
                  <a:spLocks/>
                </p:cNvSpPr>
                <p:nvPr/>
              </p:nvSpPr>
              <p:spPr bwMode="auto">
                <a:xfrm>
                  <a:off x="4630" y="1609"/>
                  <a:ext cx="119" cy="88"/>
                </a:xfrm>
                <a:custGeom>
                  <a:avLst/>
                  <a:gdLst>
                    <a:gd name="T0" fmla="*/ 34 w 358"/>
                    <a:gd name="T1" fmla="*/ 4 h 262"/>
                    <a:gd name="T2" fmla="*/ 0 w 358"/>
                    <a:gd name="T3" fmla="*/ 92 h 262"/>
                    <a:gd name="T4" fmla="*/ 5 w 358"/>
                    <a:gd name="T5" fmla="*/ 138 h 262"/>
                    <a:gd name="T6" fmla="*/ 44 w 358"/>
                    <a:gd name="T7" fmla="*/ 142 h 262"/>
                    <a:gd name="T8" fmla="*/ 72 w 358"/>
                    <a:gd name="T9" fmla="*/ 199 h 262"/>
                    <a:gd name="T10" fmla="*/ 128 w 358"/>
                    <a:gd name="T11" fmla="*/ 228 h 262"/>
                    <a:gd name="T12" fmla="*/ 212 w 358"/>
                    <a:gd name="T13" fmla="*/ 252 h 262"/>
                    <a:gd name="T14" fmla="*/ 251 w 358"/>
                    <a:gd name="T15" fmla="*/ 262 h 262"/>
                    <a:gd name="T16" fmla="*/ 298 w 358"/>
                    <a:gd name="T17" fmla="*/ 259 h 262"/>
                    <a:gd name="T18" fmla="*/ 344 w 358"/>
                    <a:gd name="T19" fmla="*/ 238 h 262"/>
                    <a:gd name="T20" fmla="*/ 358 w 358"/>
                    <a:gd name="T21" fmla="*/ 189 h 262"/>
                    <a:gd name="T22" fmla="*/ 346 w 358"/>
                    <a:gd name="T23" fmla="*/ 138 h 262"/>
                    <a:gd name="T24" fmla="*/ 312 w 358"/>
                    <a:gd name="T25" fmla="*/ 106 h 262"/>
                    <a:gd name="T26" fmla="*/ 258 w 358"/>
                    <a:gd name="T27" fmla="*/ 86 h 262"/>
                    <a:gd name="T28" fmla="*/ 249 w 358"/>
                    <a:gd name="T29" fmla="*/ 39 h 262"/>
                    <a:gd name="T30" fmla="*/ 238 w 358"/>
                    <a:gd name="T31" fmla="*/ 0 h 262"/>
                    <a:gd name="T32" fmla="*/ 34 w 358"/>
                    <a:gd name="T33" fmla="*/ 4 h 26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8"/>
                    <a:gd name="T52" fmla="*/ 0 h 262"/>
                    <a:gd name="T53" fmla="*/ 358 w 358"/>
                    <a:gd name="T54" fmla="*/ 262 h 26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8" h="262">
                      <a:moveTo>
                        <a:pt x="34" y="4"/>
                      </a:moveTo>
                      <a:lnTo>
                        <a:pt x="0" y="92"/>
                      </a:lnTo>
                      <a:lnTo>
                        <a:pt x="5" y="138"/>
                      </a:lnTo>
                      <a:lnTo>
                        <a:pt x="44" y="142"/>
                      </a:lnTo>
                      <a:lnTo>
                        <a:pt x="72" y="199"/>
                      </a:lnTo>
                      <a:lnTo>
                        <a:pt x="128" y="228"/>
                      </a:lnTo>
                      <a:lnTo>
                        <a:pt x="212" y="252"/>
                      </a:lnTo>
                      <a:lnTo>
                        <a:pt x="251" y="262"/>
                      </a:lnTo>
                      <a:lnTo>
                        <a:pt x="298" y="259"/>
                      </a:lnTo>
                      <a:lnTo>
                        <a:pt x="344" y="238"/>
                      </a:lnTo>
                      <a:lnTo>
                        <a:pt x="358" y="189"/>
                      </a:lnTo>
                      <a:lnTo>
                        <a:pt x="346" y="138"/>
                      </a:lnTo>
                      <a:lnTo>
                        <a:pt x="312" y="106"/>
                      </a:lnTo>
                      <a:lnTo>
                        <a:pt x="258" y="86"/>
                      </a:lnTo>
                      <a:lnTo>
                        <a:pt x="249" y="39"/>
                      </a:lnTo>
                      <a:lnTo>
                        <a:pt x="238" y="0"/>
                      </a:lnTo>
                      <a:lnTo>
                        <a:pt x="34" y="4"/>
                      </a:lnTo>
                      <a:close/>
                    </a:path>
                  </a:pathLst>
                </a:custGeom>
                <a:solidFill>
                  <a:srgbClr val="C06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701" name="Freeform 78"/>
              <p:cNvSpPr>
                <a:spLocks/>
              </p:cNvSpPr>
              <p:nvPr/>
            </p:nvSpPr>
            <p:spPr bwMode="auto">
              <a:xfrm>
                <a:off x="4604" y="991"/>
                <a:ext cx="382" cy="631"/>
              </a:xfrm>
              <a:custGeom>
                <a:avLst/>
                <a:gdLst>
                  <a:gd name="T0" fmla="*/ 10 w 1147"/>
                  <a:gd name="T1" fmla="*/ 161 h 1892"/>
                  <a:gd name="T2" fmla="*/ 182 w 1147"/>
                  <a:gd name="T3" fmla="*/ 153 h 1892"/>
                  <a:gd name="T4" fmla="*/ 259 w 1147"/>
                  <a:gd name="T5" fmla="*/ 136 h 1892"/>
                  <a:gd name="T6" fmla="*/ 419 w 1147"/>
                  <a:gd name="T7" fmla="*/ 81 h 1892"/>
                  <a:gd name="T8" fmla="*/ 512 w 1147"/>
                  <a:gd name="T9" fmla="*/ 0 h 1892"/>
                  <a:gd name="T10" fmla="*/ 709 w 1147"/>
                  <a:gd name="T11" fmla="*/ 171 h 1892"/>
                  <a:gd name="T12" fmla="*/ 882 w 1147"/>
                  <a:gd name="T13" fmla="*/ 303 h 1892"/>
                  <a:gd name="T14" fmla="*/ 976 w 1147"/>
                  <a:gd name="T15" fmla="*/ 389 h 1892"/>
                  <a:gd name="T16" fmla="*/ 1052 w 1147"/>
                  <a:gd name="T17" fmla="*/ 484 h 1892"/>
                  <a:gd name="T18" fmla="*/ 1110 w 1147"/>
                  <a:gd name="T19" fmla="*/ 551 h 1892"/>
                  <a:gd name="T20" fmla="*/ 1129 w 1147"/>
                  <a:gd name="T21" fmla="*/ 588 h 1892"/>
                  <a:gd name="T22" fmla="*/ 1147 w 1147"/>
                  <a:gd name="T23" fmla="*/ 646 h 1892"/>
                  <a:gd name="T24" fmla="*/ 1147 w 1147"/>
                  <a:gd name="T25" fmla="*/ 732 h 1892"/>
                  <a:gd name="T26" fmla="*/ 1076 w 1147"/>
                  <a:gd name="T27" fmla="*/ 844 h 1892"/>
                  <a:gd name="T28" fmla="*/ 995 w 1147"/>
                  <a:gd name="T29" fmla="*/ 1059 h 1892"/>
                  <a:gd name="T30" fmla="*/ 932 w 1147"/>
                  <a:gd name="T31" fmla="*/ 1237 h 1892"/>
                  <a:gd name="T32" fmla="*/ 906 w 1147"/>
                  <a:gd name="T33" fmla="*/ 1326 h 1892"/>
                  <a:gd name="T34" fmla="*/ 873 w 1147"/>
                  <a:gd name="T35" fmla="*/ 1474 h 1892"/>
                  <a:gd name="T36" fmla="*/ 787 w 1147"/>
                  <a:gd name="T37" fmla="*/ 1464 h 1892"/>
                  <a:gd name="T38" fmla="*/ 683 w 1147"/>
                  <a:gd name="T39" fmla="*/ 1474 h 1892"/>
                  <a:gd name="T40" fmla="*/ 578 w 1147"/>
                  <a:gd name="T41" fmla="*/ 1474 h 1892"/>
                  <a:gd name="T42" fmla="*/ 606 w 1147"/>
                  <a:gd name="T43" fmla="*/ 1330 h 1892"/>
                  <a:gd name="T44" fmla="*/ 684 w 1147"/>
                  <a:gd name="T45" fmla="*/ 1100 h 1892"/>
                  <a:gd name="T46" fmla="*/ 768 w 1147"/>
                  <a:gd name="T47" fmla="*/ 860 h 1892"/>
                  <a:gd name="T48" fmla="*/ 806 w 1147"/>
                  <a:gd name="T49" fmla="*/ 756 h 1892"/>
                  <a:gd name="T50" fmla="*/ 731 w 1147"/>
                  <a:gd name="T51" fmla="*/ 692 h 1892"/>
                  <a:gd name="T52" fmla="*/ 645 w 1147"/>
                  <a:gd name="T53" fmla="*/ 646 h 1892"/>
                  <a:gd name="T54" fmla="*/ 559 w 1147"/>
                  <a:gd name="T55" fmla="*/ 570 h 1892"/>
                  <a:gd name="T56" fmla="*/ 492 w 1147"/>
                  <a:gd name="T57" fmla="*/ 503 h 1892"/>
                  <a:gd name="T58" fmla="*/ 475 w 1147"/>
                  <a:gd name="T59" fmla="*/ 618 h 1892"/>
                  <a:gd name="T60" fmla="*/ 417 w 1147"/>
                  <a:gd name="T61" fmla="*/ 866 h 1892"/>
                  <a:gd name="T62" fmla="*/ 408 w 1147"/>
                  <a:gd name="T63" fmla="*/ 969 h 1892"/>
                  <a:gd name="T64" fmla="*/ 408 w 1147"/>
                  <a:gd name="T65" fmla="*/ 1064 h 1892"/>
                  <a:gd name="T66" fmla="*/ 368 w 1147"/>
                  <a:gd name="T67" fmla="*/ 1225 h 1892"/>
                  <a:gd name="T68" fmla="*/ 342 w 1147"/>
                  <a:gd name="T69" fmla="*/ 1585 h 1892"/>
                  <a:gd name="T70" fmla="*/ 341 w 1147"/>
                  <a:gd name="T71" fmla="*/ 1873 h 1892"/>
                  <a:gd name="T72" fmla="*/ 190 w 1147"/>
                  <a:gd name="T73" fmla="*/ 1873 h 1892"/>
                  <a:gd name="T74" fmla="*/ 132 w 1147"/>
                  <a:gd name="T75" fmla="*/ 1892 h 1892"/>
                  <a:gd name="T76" fmla="*/ 75 w 1147"/>
                  <a:gd name="T77" fmla="*/ 1862 h 1892"/>
                  <a:gd name="T78" fmla="*/ 79 w 1147"/>
                  <a:gd name="T79" fmla="*/ 1693 h 1892"/>
                  <a:gd name="T80" fmla="*/ 64 w 1147"/>
                  <a:gd name="T81" fmla="*/ 1513 h 1892"/>
                  <a:gd name="T82" fmla="*/ 88 w 1147"/>
                  <a:gd name="T83" fmla="*/ 1243 h 1892"/>
                  <a:gd name="T84" fmla="*/ 104 w 1147"/>
                  <a:gd name="T85" fmla="*/ 1053 h 1892"/>
                  <a:gd name="T86" fmla="*/ 88 w 1147"/>
                  <a:gd name="T87" fmla="*/ 775 h 1892"/>
                  <a:gd name="T88" fmla="*/ 38 w 1147"/>
                  <a:gd name="T89" fmla="*/ 475 h 1892"/>
                  <a:gd name="T90" fmla="*/ 0 w 1147"/>
                  <a:gd name="T91" fmla="*/ 294 h 1892"/>
                  <a:gd name="T92" fmla="*/ 10 w 1147"/>
                  <a:gd name="T93" fmla="*/ 161 h 189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147"/>
                  <a:gd name="T142" fmla="*/ 0 h 1892"/>
                  <a:gd name="T143" fmla="*/ 1147 w 1147"/>
                  <a:gd name="T144" fmla="*/ 1892 h 189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147" h="1892">
                    <a:moveTo>
                      <a:pt x="10" y="161"/>
                    </a:moveTo>
                    <a:lnTo>
                      <a:pt x="182" y="153"/>
                    </a:lnTo>
                    <a:lnTo>
                      <a:pt x="259" y="136"/>
                    </a:lnTo>
                    <a:lnTo>
                      <a:pt x="419" y="81"/>
                    </a:lnTo>
                    <a:lnTo>
                      <a:pt x="512" y="0"/>
                    </a:lnTo>
                    <a:lnTo>
                      <a:pt x="709" y="171"/>
                    </a:lnTo>
                    <a:lnTo>
                      <a:pt x="882" y="303"/>
                    </a:lnTo>
                    <a:lnTo>
                      <a:pt x="976" y="389"/>
                    </a:lnTo>
                    <a:lnTo>
                      <a:pt x="1052" y="484"/>
                    </a:lnTo>
                    <a:lnTo>
                      <a:pt x="1110" y="551"/>
                    </a:lnTo>
                    <a:lnTo>
                      <a:pt x="1129" y="588"/>
                    </a:lnTo>
                    <a:lnTo>
                      <a:pt x="1147" y="646"/>
                    </a:lnTo>
                    <a:lnTo>
                      <a:pt x="1147" y="732"/>
                    </a:lnTo>
                    <a:lnTo>
                      <a:pt x="1076" y="844"/>
                    </a:lnTo>
                    <a:lnTo>
                      <a:pt x="995" y="1059"/>
                    </a:lnTo>
                    <a:lnTo>
                      <a:pt x="932" y="1237"/>
                    </a:lnTo>
                    <a:lnTo>
                      <a:pt x="906" y="1326"/>
                    </a:lnTo>
                    <a:lnTo>
                      <a:pt x="873" y="1474"/>
                    </a:lnTo>
                    <a:lnTo>
                      <a:pt x="787" y="1464"/>
                    </a:lnTo>
                    <a:lnTo>
                      <a:pt x="683" y="1474"/>
                    </a:lnTo>
                    <a:lnTo>
                      <a:pt x="578" y="1474"/>
                    </a:lnTo>
                    <a:lnTo>
                      <a:pt x="606" y="1330"/>
                    </a:lnTo>
                    <a:lnTo>
                      <a:pt x="684" y="1100"/>
                    </a:lnTo>
                    <a:lnTo>
                      <a:pt x="768" y="860"/>
                    </a:lnTo>
                    <a:lnTo>
                      <a:pt x="806" y="756"/>
                    </a:lnTo>
                    <a:lnTo>
                      <a:pt x="731" y="692"/>
                    </a:lnTo>
                    <a:lnTo>
                      <a:pt x="645" y="646"/>
                    </a:lnTo>
                    <a:lnTo>
                      <a:pt x="559" y="570"/>
                    </a:lnTo>
                    <a:lnTo>
                      <a:pt x="492" y="503"/>
                    </a:lnTo>
                    <a:lnTo>
                      <a:pt x="475" y="618"/>
                    </a:lnTo>
                    <a:lnTo>
                      <a:pt x="417" y="866"/>
                    </a:lnTo>
                    <a:lnTo>
                      <a:pt x="408" y="969"/>
                    </a:lnTo>
                    <a:lnTo>
                      <a:pt x="408" y="1064"/>
                    </a:lnTo>
                    <a:lnTo>
                      <a:pt x="368" y="1225"/>
                    </a:lnTo>
                    <a:lnTo>
                      <a:pt x="342" y="1585"/>
                    </a:lnTo>
                    <a:lnTo>
                      <a:pt x="341" y="1873"/>
                    </a:lnTo>
                    <a:lnTo>
                      <a:pt x="190" y="1873"/>
                    </a:lnTo>
                    <a:lnTo>
                      <a:pt x="132" y="1892"/>
                    </a:lnTo>
                    <a:lnTo>
                      <a:pt x="75" y="1862"/>
                    </a:lnTo>
                    <a:lnTo>
                      <a:pt x="79" y="1693"/>
                    </a:lnTo>
                    <a:lnTo>
                      <a:pt x="64" y="1513"/>
                    </a:lnTo>
                    <a:lnTo>
                      <a:pt x="88" y="1243"/>
                    </a:lnTo>
                    <a:lnTo>
                      <a:pt x="104" y="1053"/>
                    </a:lnTo>
                    <a:lnTo>
                      <a:pt x="88" y="775"/>
                    </a:lnTo>
                    <a:lnTo>
                      <a:pt x="38" y="475"/>
                    </a:lnTo>
                    <a:lnTo>
                      <a:pt x="0" y="294"/>
                    </a:lnTo>
                    <a:lnTo>
                      <a:pt x="10" y="161"/>
                    </a:lnTo>
                    <a:close/>
                  </a:path>
                </a:pathLst>
              </a:cu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8692" name="Group 79"/>
            <p:cNvGrpSpPr>
              <a:grpSpLocks/>
            </p:cNvGrpSpPr>
            <p:nvPr/>
          </p:nvGrpSpPr>
          <p:grpSpPr bwMode="auto">
            <a:xfrm flipH="1">
              <a:off x="3477" y="4605"/>
              <a:ext cx="499" cy="659"/>
              <a:chOff x="4421" y="709"/>
              <a:chExt cx="281" cy="491"/>
            </a:xfrm>
          </p:grpSpPr>
          <p:grpSp>
            <p:nvGrpSpPr>
              <p:cNvPr id="28697" name="Group 80"/>
              <p:cNvGrpSpPr>
                <a:grpSpLocks/>
              </p:cNvGrpSpPr>
              <p:nvPr/>
            </p:nvGrpSpPr>
            <p:grpSpPr bwMode="auto">
              <a:xfrm>
                <a:off x="4496" y="709"/>
                <a:ext cx="206" cy="491"/>
                <a:chOff x="4496" y="709"/>
                <a:chExt cx="206" cy="491"/>
              </a:xfrm>
            </p:grpSpPr>
            <p:sp>
              <p:nvSpPr>
                <p:cNvPr id="28699" name="Freeform 81"/>
                <p:cNvSpPr>
                  <a:spLocks/>
                </p:cNvSpPr>
                <p:nvPr/>
              </p:nvSpPr>
              <p:spPr bwMode="auto">
                <a:xfrm>
                  <a:off x="4496" y="709"/>
                  <a:ext cx="206" cy="491"/>
                </a:xfrm>
                <a:custGeom>
                  <a:avLst/>
                  <a:gdLst>
                    <a:gd name="T0" fmla="*/ 431 w 617"/>
                    <a:gd name="T1" fmla="*/ 1426 h 1474"/>
                    <a:gd name="T2" fmla="*/ 533 w 617"/>
                    <a:gd name="T3" fmla="*/ 1364 h 1474"/>
                    <a:gd name="T4" fmla="*/ 576 w 617"/>
                    <a:gd name="T5" fmla="*/ 1227 h 1474"/>
                    <a:gd name="T6" fmla="*/ 608 w 617"/>
                    <a:gd name="T7" fmla="*/ 1102 h 1474"/>
                    <a:gd name="T8" fmla="*/ 617 w 617"/>
                    <a:gd name="T9" fmla="*/ 964 h 1474"/>
                    <a:gd name="T10" fmla="*/ 581 w 617"/>
                    <a:gd name="T11" fmla="*/ 814 h 1474"/>
                    <a:gd name="T12" fmla="*/ 557 w 617"/>
                    <a:gd name="T13" fmla="*/ 691 h 1474"/>
                    <a:gd name="T14" fmla="*/ 525 w 617"/>
                    <a:gd name="T15" fmla="*/ 549 h 1474"/>
                    <a:gd name="T16" fmla="*/ 486 w 617"/>
                    <a:gd name="T17" fmla="*/ 443 h 1474"/>
                    <a:gd name="T18" fmla="*/ 422 w 617"/>
                    <a:gd name="T19" fmla="*/ 316 h 1474"/>
                    <a:gd name="T20" fmla="*/ 370 w 617"/>
                    <a:gd name="T21" fmla="*/ 199 h 1474"/>
                    <a:gd name="T22" fmla="*/ 277 w 617"/>
                    <a:gd name="T23" fmla="*/ 60 h 1474"/>
                    <a:gd name="T24" fmla="*/ 226 w 617"/>
                    <a:gd name="T25" fmla="*/ 0 h 1474"/>
                    <a:gd name="T26" fmla="*/ 166 w 617"/>
                    <a:gd name="T27" fmla="*/ 44 h 1474"/>
                    <a:gd name="T28" fmla="*/ 103 w 617"/>
                    <a:gd name="T29" fmla="*/ 101 h 1474"/>
                    <a:gd name="T30" fmla="*/ 17 w 617"/>
                    <a:gd name="T31" fmla="*/ 179 h 1474"/>
                    <a:gd name="T32" fmla="*/ 9 w 617"/>
                    <a:gd name="T33" fmla="*/ 205 h 1474"/>
                    <a:gd name="T34" fmla="*/ 0 w 617"/>
                    <a:gd name="T35" fmla="*/ 250 h 1474"/>
                    <a:gd name="T36" fmla="*/ 26 w 617"/>
                    <a:gd name="T37" fmla="*/ 330 h 1474"/>
                    <a:gd name="T38" fmla="*/ 60 w 617"/>
                    <a:gd name="T39" fmla="*/ 430 h 1474"/>
                    <a:gd name="T40" fmla="*/ 154 w 617"/>
                    <a:gd name="T41" fmla="*/ 612 h 1474"/>
                    <a:gd name="T42" fmla="*/ 189 w 617"/>
                    <a:gd name="T43" fmla="*/ 767 h 1474"/>
                    <a:gd name="T44" fmla="*/ 201 w 617"/>
                    <a:gd name="T45" fmla="*/ 885 h 1474"/>
                    <a:gd name="T46" fmla="*/ 205 w 617"/>
                    <a:gd name="T47" fmla="*/ 975 h 1474"/>
                    <a:gd name="T48" fmla="*/ 205 w 617"/>
                    <a:gd name="T49" fmla="*/ 1129 h 1474"/>
                    <a:gd name="T50" fmla="*/ 189 w 617"/>
                    <a:gd name="T51" fmla="*/ 1371 h 1474"/>
                    <a:gd name="T52" fmla="*/ 189 w 617"/>
                    <a:gd name="T53" fmla="*/ 1454 h 1474"/>
                    <a:gd name="T54" fmla="*/ 217 w 617"/>
                    <a:gd name="T55" fmla="*/ 1466 h 1474"/>
                    <a:gd name="T56" fmla="*/ 300 w 617"/>
                    <a:gd name="T57" fmla="*/ 1474 h 1474"/>
                    <a:gd name="T58" fmla="*/ 360 w 617"/>
                    <a:gd name="T59" fmla="*/ 1457 h 1474"/>
                    <a:gd name="T60" fmla="*/ 431 w 617"/>
                    <a:gd name="T61" fmla="*/ 1426 h 147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617"/>
                    <a:gd name="T94" fmla="*/ 0 h 1474"/>
                    <a:gd name="T95" fmla="*/ 617 w 617"/>
                    <a:gd name="T96" fmla="*/ 1474 h 147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617" h="1474">
                      <a:moveTo>
                        <a:pt x="431" y="1426"/>
                      </a:moveTo>
                      <a:lnTo>
                        <a:pt x="533" y="1364"/>
                      </a:lnTo>
                      <a:lnTo>
                        <a:pt x="576" y="1227"/>
                      </a:lnTo>
                      <a:lnTo>
                        <a:pt x="608" y="1102"/>
                      </a:lnTo>
                      <a:lnTo>
                        <a:pt x="617" y="964"/>
                      </a:lnTo>
                      <a:lnTo>
                        <a:pt x="581" y="814"/>
                      </a:lnTo>
                      <a:lnTo>
                        <a:pt x="557" y="691"/>
                      </a:lnTo>
                      <a:lnTo>
                        <a:pt x="525" y="549"/>
                      </a:lnTo>
                      <a:lnTo>
                        <a:pt x="486" y="443"/>
                      </a:lnTo>
                      <a:lnTo>
                        <a:pt x="422" y="316"/>
                      </a:lnTo>
                      <a:lnTo>
                        <a:pt x="370" y="199"/>
                      </a:lnTo>
                      <a:lnTo>
                        <a:pt x="277" y="60"/>
                      </a:lnTo>
                      <a:lnTo>
                        <a:pt x="226" y="0"/>
                      </a:lnTo>
                      <a:lnTo>
                        <a:pt x="166" y="44"/>
                      </a:lnTo>
                      <a:lnTo>
                        <a:pt x="103" y="101"/>
                      </a:lnTo>
                      <a:lnTo>
                        <a:pt x="17" y="179"/>
                      </a:lnTo>
                      <a:lnTo>
                        <a:pt x="9" y="205"/>
                      </a:lnTo>
                      <a:lnTo>
                        <a:pt x="0" y="250"/>
                      </a:lnTo>
                      <a:lnTo>
                        <a:pt x="26" y="330"/>
                      </a:lnTo>
                      <a:lnTo>
                        <a:pt x="60" y="430"/>
                      </a:lnTo>
                      <a:lnTo>
                        <a:pt x="154" y="612"/>
                      </a:lnTo>
                      <a:lnTo>
                        <a:pt x="189" y="767"/>
                      </a:lnTo>
                      <a:lnTo>
                        <a:pt x="201" y="885"/>
                      </a:lnTo>
                      <a:lnTo>
                        <a:pt x="205" y="975"/>
                      </a:lnTo>
                      <a:lnTo>
                        <a:pt x="205" y="1129"/>
                      </a:lnTo>
                      <a:lnTo>
                        <a:pt x="189" y="1371"/>
                      </a:lnTo>
                      <a:lnTo>
                        <a:pt x="189" y="1454"/>
                      </a:lnTo>
                      <a:lnTo>
                        <a:pt x="217" y="1466"/>
                      </a:lnTo>
                      <a:lnTo>
                        <a:pt x="300" y="1474"/>
                      </a:lnTo>
                      <a:lnTo>
                        <a:pt x="360" y="1457"/>
                      </a:lnTo>
                      <a:lnTo>
                        <a:pt x="431" y="142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98" name="Freeform 82"/>
                <p:cNvSpPr>
                  <a:spLocks/>
                </p:cNvSpPr>
                <p:nvPr/>
              </p:nvSpPr>
              <p:spPr bwMode="auto">
                <a:xfrm>
                  <a:off x="4549" y="728"/>
                  <a:ext cx="145" cy="277"/>
                </a:xfrm>
                <a:custGeom>
                  <a:avLst/>
                  <a:gdLst>
                    <a:gd name="T0" fmla="*/ 0 w 435"/>
                    <a:gd name="T1" fmla="*/ 0 h 831"/>
                    <a:gd name="T2" fmla="*/ 59 w 435"/>
                    <a:gd name="T3" fmla="*/ 193 h 831"/>
                    <a:gd name="T4" fmla="*/ 159 w 435"/>
                    <a:gd name="T5" fmla="*/ 168 h 831"/>
                    <a:gd name="T6" fmla="*/ 95 w 435"/>
                    <a:gd name="T7" fmla="*/ 268 h 831"/>
                    <a:gd name="T8" fmla="*/ 159 w 435"/>
                    <a:gd name="T9" fmla="*/ 342 h 831"/>
                    <a:gd name="T10" fmla="*/ 230 w 435"/>
                    <a:gd name="T11" fmla="*/ 457 h 831"/>
                    <a:gd name="T12" fmla="*/ 315 w 435"/>
                    <a:gd name="T13" fmla="*/ 590 h 831"/>
                    <a:gd name="T14" fmla="*/ 387 w 435"/>
                    <a:gd name="T15" fmla="*/ 717 h 831"/>
                    <a:gd name="T16" fmla="*/ 435 w 435"/>
                    <a:gd name="T17" fmla="*/ 831 h 83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35"/>
                    <a:gd name="T28" fmla="*/ 0 h 831"/>
                    <a:gd name="T29" fmla="*/ 435 w 435"/>
                    <a:gd name="T30" fmla="*/ 831 h 83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35" h="831">
                      <a:moveTo>
                        <a:pt x="0" y="0"/>
                      </a:moveTo>
                      <a:lnTo>
                        <a:pt x="59" y="193"/>
                      </a:lnTo>
                      <a:lnTo>
                        <a:pt x="159" y="168"/>
                      </a:lnTo>
                      <a:lnTo>
                        <a:pt x="95" y="268"/>
                      </a:lnTo>
                      <a:lnTo>
                        <a:pt x="159" y="342"/>
                      </a:lnTo>
                      <a:lnTo>
                        <a:pt x="230" y="457"/>
                      </a:lnTo>
                      <a:lnTo>
                        <a:pt x="315" y="590"/>
                      </a:lnTo>
                      <a:lnTo>
                        <a:pt x="387" y="717"/>
                      </a:lnTo>
                      <a:lnTo>
                        <a:pt x="435" y="831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693" name="Group 83"/>
              <p:cNvGrpSpPr>
                <a:grpSpLocks/>
              </p:cNvGrpSpPr>
              <p:nvPr/>
            </p:nvGrpSpPr>
            <p:grpSpPr bwMode="auto">
              <a:xfrm>
                <a:off x="4421" y="760"/>
                <a:ext cx="245" cy="412"/>
                <a:chOff x="4421" y="760"/>
                <a:chExt cx="245" cy="412"/>
              </a:xfrm>
            </p:grpSpPr>
            <p:sp>
              <p:nvSpPr>
                <p:cNvPr id="28696" name="Freeform 84"/>
                <p:cNvSpPr>
                  <a:spLocks/>
                </p:cNvSpPr>
                <p:nvPr/>
              </p:nvSpPr>
              <p:spPr bwMode="auto">
                <a:xfrm>
                  <a:off x="4575" y="1076"/>
                  <a:ext cx="91" cy="96"/>
                </a:xfrm>
                <a:custGeom>
                  <a:avLst/>
                  <a:gdLst>
                    <a:gd name="T0" fmla="*/ 84 w 273"/>
                    <a:gd name="T1" fmla="*/ 0 h 287"/>
                    <a:gd name="T2" fmla="*/ 136 w 273"/>
                    <a:gd name="T3" fmla="*/ 38 h 287"/>
                    <a:gd name="T4" fmla="*/ 190 w 273"/>
                    <a:gd name="T5" fmla="*/ 39 h 287"/>
                    <a:gd name="T6" fmla="*/ 236 w 273"/>
                    <a:gd name="T7" fmla="*/ 50 h 287"/>
                    <a:gd name="T8" fmla="*/ 257 w 273"/>
                    <a:gd name="T9" fmla="*/ 67 h 287"/>
                    <a:gd name="T10" fmla="*/ 262 w 273"/>
                    <a:gd name="T11" fmla="*/ 89 h 287"/>
                    <a:gd name="T12" fmla="*/ 253 w 273"/>
                    <a:gd name="T13" fmla="*/ 128 h 287"/>
                    <a:gd name="T14" fmla="*/ 273 w 273"/>
                    <a:gd name="T15" fmla="*/ 154 h 287"/>
                    <a:gd name="T16" fmla="*/ 272 w 273"/>
                    <a:gd name="T17" fmla="*/ 192 h 287"/>
                    <a:gd name="T18" fmla="*/ 250 w 273"/>
                    <a:gd name="T19" fmla="*/ 215 h 287"/>
                    <a:gd name="T20" fmla="*/ 234 w 273"/>
                    <a:gd name="T21" fmla="*/ 243 h 287"/>
                    <a:gd name="T22" fmla="*/ 197 w 273"/>
                    <a:gd name="T23" fmla="*/ 256 h 287"/>
                    <a:gd name="T24" fmla="*/ 173 w 273"/>
                    <a:gd name="T25" fmla="*/ 287 h 287"/>
                    <a:gd name="T26" fmla="*/ 127 w 273"/>
                    <a:gd name="T27" fmla="*/ 282 h 287"/>
                    <a:gd name="T28" fmla="*/ 100 w 273"/>
                    <a:gd name="T29" fmla="*/ 264 h 287"/>
                    <a:gd name="T30" fmla="*/ 75 w 273"/>
                    <a:gd name="T31" fmla="*/ 236 h 287"/>
                    <a:gd name="T32" fmla="*/ 59 w 273"/>
                    <a:gd name="T33" fmla="*/ 170 h 287"/>
                    <a:gd name="T34" fmla="*/ 0 w 273"/>
                    <a:gd name="T35" fmla="*/ 111 h 287"/>
                    <a:gd name="T36" fmla="*/ 84 w 273"/>
                    <a:gd name="T37" fmla="*/ 0 h 28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3"/>
                    <a:gd name="T58" fmla="*/ 0 h 287"/>
                    <a:gd name="T59" fmla="*/ 273 w 273"/>
                    <a:gd name="T60" fmla="*/ 287 h 28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3" h="287">
                      <a:moveTo>
                        <a:pt x="84" y="0"/>
                      </a:moveTo>
                      <a:lnTo>
                        <a:pt x="136" y="38"/>
                      </a:lnTo>
                      <a:lnTo>
                        <a:pt x="190" y="39"/>
                      </a:lnTo>
                      <a:lnTo>
                        <a:pt x="236" y="50"/>
                      </a:lnTo>
                      <a:lnTo>
                        <a:pt x="257" y="67"/>
                      </a:lnTo>
                      <a:lnTo>
                        <a:pt x="262" y="89"/>
                      </a:lnTo>
                      <a:lnTo>
                        <a:pt x="253" y="128"/>
                      </a:lnTo>
                      <a:lnTo>
                        <a:pt x="273" y="154"/>
                      </a:lnTo>
                      <a:lnTo>
                        <a:pt x="272" y="192"/>
                      </a:lnTo>
                      <a:lnTo>
                        <a:pt x="250" y="215"/>
                      </a:lnTo>
                      <a:lnTo>
                        <a:pt x="234" y="243"/>
                      </a:lnTo>
                      <a:lnTo>
                        <a:pt x="197" y="256"/>
                      </a:lnTo>
                      <a:lnTo>
                        <a:pt x="173" y="287"/>
                      </a:lnTo>
                      <a:lnTo>
                        <a:pt x="127" y="282"/>
                      </a:lnTo>
                      <a:lnTo>
                        <a:pt x="100" y="264"/>
                      </a:lnTo>
                      <a:lnTo>
                        <a:pt x="75" y="236"/>
                      </a:lnTo>
                      <a:lnTo>
                        <a:pt x="59" y="170"/>
                      </a:lnTo>
                      <a:lnTo>
                        <a:pt x="0" y="111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95" name="Freeform 85"/>
                <p:cNvSpPr>
                  <a:spLocks/>
                </p:cNvSpPr>
                <p:nvPr/>
              </p:nvSpPr>
              <p:spPr bwMode="auto">
                <a:xfrm>
                  <a:off x="4562" y="1072"/>
                  <a:ext cx="54" cy="61"/>
                </a:xfrm>
                <a:custGeom>
                  <a:avLst/>
                  <a:gdLst>
                    <a:gd name="T0" fmla="*/ 122 w 162"/>
                    <a:gd name="T1" fmla="*/ 0 h 183"/>
                    <a:gd name="T2" fmla="*/ 162 w 162"/>
                    <a:gd name="T3" fmla="*/ 27 h 183"/>
                    <a:gd name="T4" fmla="*/ 141 w 162"/>
                    <a:gd name="T5" fmla="*/ 70 h 183"/>
                    <a:gd name="T6" fmla="*/ 101 w 162"/>
                    <a:gd name="T7" fmla="*/ 123 h 183"/>
                    <a:gd name="T8" fmla="*/ 44 w 162"/>
                    <a:gd name="T9" fmla="*/ 183 h 183"/>
                    <a:gd name="T10" fmla="*/ 0 w 162"/>
                    <a:gd name="T11" fmla="*/ 130 h 183"/>
                    <a:gd name="T12" fmla="*/ 122 w 162"/>
                    <a:gd name="T13" fmla="*/ 0 h 18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2"/>
                    <a:gd name="T22" fmla="*/ 0 h 183"/>
                    <a:gd name="T23" fmla="*/ 162 w 162"/>
                    <a:gd name="T24" fmla="*/ 183 h 18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2" h="183">
                      <a:moveTo>
                        <a:pt x="122" y="0"/>
                      </a:moveTo>
                      <a:lnTo>
                        <a:pt x="162" y="27"/>
                      </a:lnTo>
                      <a:lnTo>
                        <a:pt x="141" y="70"/>
                      </a:lnTo>
                      <a:lnTo>
                        <a:pt x="101" y="123"/>
                      </a:lnTo>
                      <a:lnTo>
                        <a:pt x="44" y="183"/>
                      </a:lnTo>
                      <a:lnTo>
                        <a:pt x="0" y="130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94" name="Freeform 86"/>
                <p:cNvSpPr>
                  <a:spLocks/>
                </p:cNvSpPr>
                <p:nvPr/>
              </p:nvSpPr>
              <p:spPr bwMode="auto">
                <a:xfrm>
                  <a:off x="4421" y="760"/>
                  <a:ext cx="198" cy="375"/>
                </a:xfrm>
                <a:custGeom>
                  <a:avLst/>
                  <a:gdLst>
                    <a:gd name="T0" fmla="*/ 178 w 594"/>
                    <a:gd name="T1" fmla="*/ 86 h 1125"/>
                    <a:gd name="T2" fmla="*/ 143 w 594"/>
                    <a:gd name="T3" fmla="*/ 158 h 1125"/>
                    <a:gd name="T4" fmla="*/ 81 w 594"/>
                    <a:gd name="T5" fmla="*/ 263 h 1125"/>
                    <a:gd name="T6" fmla="*/ 61 w 594"/>
                    <a:gd name="T7" fmla="*/ 346 h 1125"/>
                    <a:gd name="T8" fmla="*/ 29 w 594"/>
                    <a:gd name="T9" fmla="*/ 441 h 1125"/>
                    <a:gd name="T10" fmla="*/ 6 w 594"/>
                    <a:gd name="T11" fmla="*/ 599 h 1125"/>
                    <a:gd name="T12" fmla="*/ 0 w 594"/>
                    <a:gd name="T13" fmla="*/ 683 h 1125"/>
                    <a:gd name="T14" fmla="*/ 18 w 594"/>
                    <a:gd name="T15" fmla="*/ 705 h 1125"/>
                    <a:gd name="T16" fmla="*/ 75 w 594"/>
                    <a:gd name="T17" fmla="*/ 781 h 1125"/>
                    <a:gd name="T18" fmla="*/ 142 w 594"/>
                    <a:gd name="T19" fmla="*/ 863 h 1125"/>
                    <a:gd name="T20" fmla="*/ 218 w 594"/>
                    <a:gd name="T21" fmla="*/ 935 h 1125"/>
                    <a:gd name="T22" fmla="*/ 426 w 594"/>
                    <a:gd name="T23" fmla="*/ 1125 h 1125"/>
                    <a:gd name="T24" fmla="*/ 521 w 594"/>
                    <a:gd name="T25" fmla="*/ 1009 h 1125"/>
                    <a:gd name="T26" fmla="*/ 594 w 594"/>
                    <a:gd name="T27" fmla="*/ 915 h 1125"/>
                    <a:gd name="T28" fmla="*/ 398 w 594"/>
                    <a:gd name="T29" fmla="*/ 745 h 1125"/>
                    <a:gd name="T30" fmla="*/ 332 w 594"/>
                    <a:gd name="T31" fmla="*/ 695 h 1125"/>
                    <a:gd name="T32" fmla="*/ 292 w 594"/>
                    <a:gd name="T33" fmla="*/ 651 h 1125"/>
                    <a:gd name="T34" fmla="*/ 258 w 594"/>
                    <a:gd name="T35" fmla="*/ 631 h 1125"/>
                    <a:gd name="T36" fmla="*/ 310 w 594"/>
                    <a:gd name="T37" fmla="*/ 493 h 1125"/>
                    <a:gd name="T38" fmla="*/ 341 w 594"/>
                    <a:gd name="T39" fmla="*/ 386 h 1125"/>
                    <a:gd name="T40" fmla="*/ 357 w 594"/>
                    <a:gd name="T41" fmla="*/ 338 h 1125"/>
                    <a:gd name="T42" fmla="*/ 375 w 594"/>
                    <a:gd name="T43" fmla="*/ 285 h 1125"/>
                    <a:gd name="T44" fmla="*/ 383 w 594"/>
                    <a:gd name="T45" fmla="*/ 224 h 1125"/>
                    <a:gd name="T46" fmla="*/ 383 w 594"/>
                    <a:gd name="T47" fmla="*/ 165 h 1125"/>
                    <a:gd name="T48" fmla="*/ 383 w 594"/>
                    <a:gd name="T49" fmla="*/ 118 h 1125"/>
                    <a:gd name="T50" fmla="*/ 375 w 594"/>
                    <a:gd name="T51" fmla="*/ 70 h 1125"/>
                    <a:gd name="T52" fmla="*/ 345 w 594"/>
                    <a:gd name="T53" fmla="*/ 32 h 1125"/>
                    <a:gd name="T54" fmla="*/ 306 w 594"/>
                    <a:gd name="T55" fmla="*/ 7 h 1125"/>
                    <a:gd name="T56" fmla="*/ 278 w 594"/>
                    <a:gd name="T57" fmla="*/ 0 h 1125"/>
                    <a:gd name="T58" fmla="*/ 226 w 594"/>
                    <a:gd name="T59" fmla="*/ 34 h 1125"/>
                    <a:gd name="T60" fmla="*/ 178 w 594"/>
                    <a:gd name="T61" fmla="*/ 86 h 112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594"/>
                    <a:gd name="T94" fmla="*/ 0 h 1125"/>
                    <a:gd name="T95" fmla="*/ 594 w 594"/>
                    <a:gd name="T96" fmla="*/ 1125 h 112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594" h="1125">
                      <a:moveTo>
                        <a:pt x="178" y="86"/>
                      </a:moveTo>
                      <a:lnTo>
                        <a:pt x="143" y="158"/>
                      </a:lnTo>
                      <a:lnTo>
                        <a:pt x="81" y="263"/>
                      </a:lnTo>
                      <a:lnTo>
                        <a:pt x="61" y="346"/>
                      </a:lnTo>
                      <a:lnTo>
                        <a:pt x="29" y="441"/>
                      </a:lnTo>
                      <a:lnTo>
                        <a:pt x="6" y="599"/>
                      </a:lnTo>
                      <a:lnTo>
                        <a:pt x="0" y="683"/>
                      </a:lnTo>
                      <a:lnTo>
                        <a:pt x="18" y="705"/>
                      </a:lnTo>
                      <a:lnTo>
                        <a:pt x="75" y="781"/>
                      </a:lnTo>
                      <a:lnTo>
                        <a:pt x="142" y="863"/>
                      </a:lnTo>
                      <a:lnTo>
                        <a:pt x="218" y="935"/>
                      </a:lnTo>
                      <a:lnTo>
                        <a:pt x="426" y="1125"/>
                      </a:lnTo>
                      <a:lnTo>
                        <a:pt x="521" y="1009"/>
                      </a:lnTo>
                      <a:lnTo>
                        <a:pt x="594" y="915"/>
                      </a:lnTo>
                      <a:lnTo>
                        <a:pt x="398" y="745"/>
                      </a:lnTo>
                      <a:lnTo>
                        <a:pt x="332" y="695"/>
                      </a:lnTo>
                      <a:lnTo>
                        <a:pt x="292" y="651"/>
                      </a:lnTo>
                      <a:lnTo>
                        <a:pt x="258" y="631"/>
                      </a:lnTo>
                      <a:lnTo>
                        <a:pt x="310" y="493"/>
                      </a:lnTo>
                      <a:lnTo>
                        <a:pt x="341" y="386"/>
                      </a:lnTo>
                      <a:lnTo>
                        <a:pt x="357" y="338"/>
                      </a:lnTo>
                      <a:lnTo>
                        <a:pt x="375" y="285"/>
                      </a:lnTo>
                      <a:lnTo>
                        <a:pt x="383" y="224"/>
                      </a:lnTo>
                      <a:lnTo>
                        <a:pt x="383" y="165"/>
                      </a:lnTo>
                      <a:lnTo>
                        <a:pt x="383" y="118"/>
                      </a:lnTo>
                      <a:lnTo>
                        <a:pt x="375" y="70"/>
                      </a:lnTo>
                      <a:lnTo>
                        <a:pt x="345" y="32"/>
                      </a:lnTo>
                      <a:lnTo>
                        <a:pt x="306" y="7"/>
                      </a:lnTo>
                      <a:lnTo>
                        <a:pt x="278" y="0"/>
                      </a:lnTo>
                      <a:lnTo>
                        <a:pt x="226" y="34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8675" name="Group 87"/>
            <p:cNvGrpSpPr>
              <a:grpSpLocks/>
            </p:cNvGrpSpPr>
            <p:nvPr/>
          </p:nvGrpSpPr>
          <p:grpSpPr bwMode="auto">
            <a:xfrm flipH="1">
              <a:off x="3578" y="4330"/>
              <a:ext cx="281" cy="277"/>
              <a:chOff x="4487" y="504"/>
              <a:chExt cx="158" cy="206"/>
            </a:xfrm>
          </p:grpSpPr>
          <p:grpSp>
            <p:nvGrpSpPr>
              <p:cNvPr id="28689" name="Group 88"/>
              <p:cNvGrpSpPr>
                <a:grpSpLocks/>
              </p:cNvGrpSpPr>
              <p:nvPr/>
            </p:nvGrpSpPr>
            <p:grpSpPr bwMode="auto">
              <a:xfrm>
                <a:off x="4503" y="564"/>
                <a:ext cx="136" cy="99"/>
                <a:chOff x="4503" y="564"/>
                <a:chExt cx="136" cy="99"/>
              </a:xfrm>
            </p:grpSpPr>
            <p:sp>
              <p:nvSpPr>
                <p:cNvPr id="28691" name="Freeform 89"/>
                <p:cNvSpPr>
                  <a:spLocks/>
                </p:cNvSpPr>
                <p:nvPr/>
              </p:nvSpPr>
              <p:spPr bwMode="auto">
                <a:xfrm>
                  <a:off x="4620" y="564"/>
                  <a:ext cx="19" cy="45"/>
                </a:xfrm>
                <a:custGeom>
                  <a:avLst/>
                  <a:gdLst>
                    <a:gd name="T0" fmla="*/ 0 w 57"/>
                    <a:gd name="T1" fmla="*/ 15 h 134"/>
                    <a:gd name="T2" fmla="*/ 9 w 57"/>
                    <a:gd name="T3" fmla="*/ 0 h 134"/>
                    <a:gd name="T4" fmla="*/ 28 w 57"/>
                    <a:gd name="T5" fmla="*/ 0 h 134"/>
                    <a:gd name="T6" fmla="*/ 36 w 57"/>
                    <a:gd name="T7" fmla="*/ 9 h 134"/>
                    <a:gd name="T8" fmla="*/ 44 w 57"/>
                    <a:gd name="T9" fmla="*/ 26 h 134"/>
                    <a:gd name="T10" fmla="*/ 51 w 57"/>
                    <a:gd name="T11" fmla="*/ 59 h 134"/>
                    <a:gd name="T12" fmla="*/ 57 w 57"/>
                    <a:gd name="T13" fmla="*/ 102 h 134"/>
                    <a:gd name="T14" fmla="*/ 57 w 57"/>
                    <a:gd name="T15" fmla="*/ 134 h 134"/>
                    <a:gd name="T16" fmla="*/ 43 w 57"/>
                    <a:gd name="T17" fmla="*/ 134 h 134"/>
                    <a:gd name="T18" fmla="*/ 0 w 57"/>
                    <a:gd name="T19" fmla="*/ 15 h 13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"/>
                    <a:gd name="T31" fmla="*/ 0 h 134"/>
                    <a:gd name="T32" fmla="*/ 57 w 57"/>
                    <a:gd name="T33" fmla="*/ 134 h 13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" h="134">
                      <a:moveTo>
                        <a:pt x="0" y="15"/>
                      </a:moveTo>
                      <a:lnTo>
                        <a:pt x="9" y="0"/>
                      </a:lnTo>
                      <a:lnTo>
                        <a:pt x="28" y="0"/>
                      </a:lnTo>
                      <a:lnTo>
                        <a:pt x="36" y="9"/>
                      </a:lnTo>
                      <a:lnTo>
                        <a:pt x="44" y="26"/>
                      </a:lnTo>
                      <a:lnTo>
                        <a:pt x="51" y="59"/>
                      </a:lnTo>
                      <a:lnTo>
                        <a:pt x="57" y="102"/>
                      </a:lnTo>
                      <a:lnTo>
                        <a:pt x="57" y="134"/>
                      </a:lnTo>
                      <a:lnTo>
                        <a:pt x="43" y="13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90" name="Freeform 90"/>
                <p:cNvSpPr>
                  <a:spLocks/>
                </p:cNvSpPr>
                <p:nvPr/>
              </p:nvSpPr>
              <p:spPr bwMode="auto">
                <a:xfrm>
                  <a:off x="4503" y="626"/>
                  <a:ext cx="32" cy="37"/>
                </a:xfrm>
                <a:custGeom>
                  <a:avLst/>
                  <a:gdLst>
                    <a:gd name="T0" fmla="*/ 23 w 98"/>
                    <a:gd name="T1" fmla="*/ 0 h 110"/>
                    <a:gd name="T2" fmla="*/ 5 w 98"/>
                    <a:gd name="T3" fmla="*/ 9 h 110"/>
                    <a:gd name="T4" fmla="*/ 0 w 98"/>
                    <a:gd name="T5" fmla="*/ 21 h 110"/>
                    <a:gd name="T6" fmla="*/ 5 w 98"/>
                    <a:gd name="T7" fmla="*/ 39 h 110"/>
                    <a:gd name="T8" fmla="*/ 19 w 98"/>
                    <a:gd name="T9" fmla="*/ 57 h 110"/>
                    <a:gd name="T10" fmla="*/ 33 w 98"/>
                    <a:gd name="T11" fmla="*/ 75 h 110"/>
                    <a:gd name="T12" fmla="*/ 61 w 98"/>
                    <a:gd name="T13" fmla="*/ 103 h 110"/>
                    <a:gd name="T14" fmla="*/ 80 w 98"/>
                    <a:gd name="T15" fmla="*/ 110 h 110"/>
                    <a:gd name="T16" fmla="*/ 98 w 98"/>
                    <a:gd name="T17" fmla="*/ 96 h 110"/>
                    <a:gd name="T18" fmla="*/ 23 w 98"/>
                    <a:gd name="T19" fmla="*/ 0 h 11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98"/>
                    <a:gd name="T31" fmla="*/ 0 h 110"/>
                    <a:gd name="T32" fmla="*/ 98 w 98"/>
                    <a:gd name="T33" fmla="*/ 110 h 11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98" h="110">
                      <a:moveTo>
                        <a:pt x="23" y="0"/>
                      </a:moveTo>
                      <a:lnTo>
                        <a:pt x="5" y="9"/>
                      </a:lnTo>
                      <a:lnTo>
                        <a:pt x="0" y="21"/>
                      </a:lnTo>
                      <a:lnTo>
                        <a:pt x="5" y="39"/>
                      </a:lnTo>
                      <a:lnTo>
                        <a:pt x="19" y="57"/>
                      </a:lnTo>
                      <a:lnTo>
                        <a:pt x="33" y="75"/>
                      </a:lnTo>
                      <a:lnTo>
                        <a:pt x="61" y="103"/>
                      </a:lnTo>
                      <a:lnTo>
                        <a:pt x="80" y="110"/>
                      </a:lnTo>
                      <a:lnTo>
                        <a:pt x="98" y="96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688" name="Freeform 91"/>
              <p:cNvSpPr>
                <a:spLocks/>
              </p:cNvSpPr>
              <p:nvPr/>
            </p:nvSpPr>
            <p:spPr bwMode="auto">
              <a:xfrm>
                <a:off x="4494" y="526"/>
                <a:ext cx="151" cy="184"/>
              </a:xfrm>
              <a:custGeom>
                <a:avLst/>
                <a:gdLst>
                  <a:gd name="T0" fmla="*/ 40 w 455"/>
                  <a:gd name="T1" fmla="*/ 79 h 553"/>
                  <a:gd name="T2" fmla="*/ 17 w 455"/>
                  <a:gd name="T3" fmla="*/ 110 h 553"/>
                  <a:gd name="T4" fmla="*/ 5 w 455"/>
                  <a:gd name="T5" fmla="*/ 149 h 553"/>
                  <a:gd name="T6" fmla="*/ 0 w 455"/>
                  <a:gd name="T7" fmla="*/ 194 h 553"/>
                  <a:gd name="T8" fmla="*/ 7 w 455"/>
                  <a:gd name="T9" fmla="*/ 232 h 553"/>
                  <a:gd name="T10" fmla="*/ 23 w 455"/>
                  <a:gd name="T11" fmla="*/ 266 h 553"/>
                  <a:gd name="T12" fmla="*/ 50 w 455"/>
                  <a:gd name="T13" fmla="*/ 297 h 553"/>
                  <a:gd name="T14" fmla="*/ 72 w 455"/>
                  <a:gd name="T15" fmla="*/ 331 h 553"/>
                  <a:gd name="T16" fmla="*/ 95 w 455"/>
                  <a:gd name="T17" fmla="*/ 378 h 553"/>
                  <a:gd name="T18" fmla="*/ 121 w 455"/>
                  <a:gd name="T19" fmla="*/ 432 h 553"/>
                  <a:gd name="T20" fmla="*/ 146 w 455"/>
                  <a:gd name="T21" fmla="*/ 477 h 553"/>
                  <a:gd name="T22" fmla="*/ 171 w 455"/>
                  <a:gd name="T23" fmla="*/ 502 h 553"/>
                  <a:gd name="T24" fmla="*/ 200 w 455"/>
                  <a:gd name="T25" fmla="*/ 518 h 553"/>
                  <a:gd name="T26" fmla="*/ 248 w 455"/>
                  <a:gd name="T27" fmla="*/ 540 h 553"/>
                  <a:gd name="T28" fmla="*/ 297 w 455"/>
                  <a:gd name="T29" fmla="*/ 553 h 553"/>
                  <a:gd name="T30" fmla="*/ 331 w 455"/>
                  <a:gd name="T31" fmla="*/ 549 h 553"/>
                  <a:gd name="T32" fmla="*/ 359 w 455"/>
                  <a:gd name="T33" fmla="*/ 544 h 553"/>
                  <a:gd name="T34" fmla="*/ 407 w 455"/>
                  <a:gd name="T35" fmla="*/ 526 h 553"/>
                  <a:gd name="T36" fmla="*/ 427 w 455"/>
                  <a:gd name="T37" fmla="*/ 507 h 553"/>
                  <a:gd name="T38" fmla="*/ 437 w 455"/>
                  <a:gd name="T39" fmla="*/ 482 h 553"/>
                  <a:gd name="T40" fmla="*/ 451 w 455"/>
                  <a:gd name="T41" fmla="*/ 427 h 553"/>
                  <a:gd name="T42" fmla="*/ 455 w 455"/>
                  <a:gd name="T43" fmla="*/ 386 h 553"/>
                  <a:gd name="T44" fmla="*/ 455 w 455"/>
                  <a:gd name="T45" fmla="*/ 336 h 553"/>
                  <a:gd name="T46" fmla="*/ 449 w 455"/>
                  <a:gd name="T47" fmla="*/ 300 h 553"/>
                  <a:gd name="T48" fmla="*/ 437 w 455"/>
                  <a:gd name="T49" fmla="*/ 260 h 553"/>
                  <a:gd name="T50" fmla="*/ 415 w 455"/>
                  <a:gd name="T51" fmla="*/ 203 h 553"/>
                  <a:gd name="T52" fmla="*/ 390 w 455"/>
                  <a:gd name="T53" fmla="*/ 162 h 553"/>
                  <a:gd name="T54" fmla="*/ 378 w 455"/>
                  <a:gd name="T55" fmla="*/ 115 h 553"/>
                  <a:gd name="T56" fmla="*/ 354 w 455"/>
                  <a:gd name="T57" fmla="*/ 61 h 553"/>
                  <a:gd name="T58" fmla="*/ 327 w 455"/>
                  <a:gd name="T59" fmla="*/ 33 h 553"/>
                  <a:gd name="T60" fmla="*/ 300 w 455"/>
                  <a:gd name="T61" fmla="*/ 17 h 553"/>
                  <a:gd name="T62" fmla="*/ 249 w 455"/>
                  <a:gd name="T63" fmla="*/ 1 h 553"/>
                  <a:gd name="T64" fmla="*/ 214 w 455"/>
                  <a:gd name="T65" fmla="*/ 0 h 553"/>
                  <a:gd name="T66" fmla="*/ 163 w 455"/>
                  <a:gd name="T67" fmla="*/ 9 h 553"/>
                  <a:gd name="T68" fmla="*/ 117 w 455"/>
                  <a:gd name="T69" fmla="*/ 25 h 553"/>
                  <a:gd name="T70" fmla="*/ 70 w 455"/>
                  <a:gd name="T71" fmla="*/ 55 h 553"/>
                  <a:gd name="T72" fmla="*/ 40 w 455"/>
                  <a:gd name="T73" fmla="*/ 79 h 55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55"/>
                  <a:gd name="T112" fmla="*/ 0 h 553"/>
                  <a:gd name="T113" fmla="*/ 455 w 455"/>
                  <a:gd name="T114" fmla="*/ 553 h 55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55" h="553">
                    <a:moveTo>
                      <a:pt x="40" y="79"/>
                    </a:moveTo>
                    <a:lnTo>
                      <a:pt x="17" y="110"/>
                    </a:lnTo>
                    <a:lnTo>
                      <a:pt x="5" y="149"/>
                    </a:lnTo>
                    <a:lnTo>
                      <a:pt x="0" y="194"/>
                    </a:lnTo>
                    <a:lnTo>
                      <a:pt x="7" y="232"/>
                    </a:lnTo>
                    <a:lnTo>
                      <a:pt x="23" y="266"/>
                    </a:lnTo>
                    <a:lnTo>
                      <a:pt x="50" y="297"/>
                    </a:lnTo>
                    <a:lnTo>
                      <a:pt x="72" y="331"/>
                    </a:lnTo>
                    <a:lnTo>
                      <a:pt x="95" y="378"/>
                    </a:lnTo>
                    <a:lnTo>
                      <a:pt x="121" y="432"/>
                    </a:lnTo>
                    <a:lnTo>
                      <a:pt x="146" y="477"/>
                    </a:lnTo>
                    <a:lnTo>
                      <a:pt x="171" y="502"/>
                    </a:lnTo>
                    <a:lnTo>
                      <a:pt x="200" y="518"/>
                    </a:lnTo>
                    <a:lnTo>
                      <a:pt x="248" y="540"/>
                    </a:lnTo>
                    <a:lnTo>
                      <a:pt x="297" y="553"/>
                    </a:lnTo>
                    <a:lnTo>
                      <a:pt x="331" y="549"/>
                    </a:lnTo>
                    <a:lnTo>
                      <a:pt x="359" y="544"/>
                    </a:lnTo>
                    <a:lnTo>
                      <a:pt x="407" y="526"/>
                    </a:lnTo>
                    <a:lnTo>
                      <a:pt x="427" y="507"/>
                    </a:lnTo>
                    <a:lnTo>
                      <a:pt x="437" y="482"/>
                    </a:lnTo>
                    <a:lnTo>
                      <a:pt x="451" y="427"/>
                    </a:lnTo>
                    <a:lnTo>
                      <a:pt x="455" y="386"/>
                    </a:lnTo>
                    <a:lnTo>
                      <a:pt x="455" y="336"/>
                    </a:lnTo>
                    <a:lnTo>
                      <a:pt x="449" y="300"/>
                    </a:lnTo>
                    <a:lnTo>
                      <a:pt x="437" y="260"/>
                    </a:lnTo>
                    <a:lnTo>
                      <a:pt x="415" y="203"/>
                    </a:lnTo>
                    <a:lnTo>
                      <a:pt x="390" y="162"/>
                    </a:lnTo>
                    <a:lnTo>
                      <a:pt x="378" y="115"/>
                    </a:lnTo>
                    <a:lnTo>
                      <a:pt x="354" y="61"/>
                    </a:lnTo>
                    <a:lnTo>
                      <a:pt x="327" y="33"/>
                    </a:lnTo>
                    <a:lnTo>
                      <a:pt x="300" y="17"/>
                    </a:lnTo>
                    <a:lnTo>
                      <a:pt x="249" y="1"/>
                    </a:lnTo>
                    <a:lnTo>
                      <a:pt x="214" y="0"/>
                    </a:lnTo>
                    <a:lnTo>
                      <a:pt x="163" y="9"/>
                    </a:lnTo>
                    <a:lnTo>
                      <a:pt x="117" y="25"/>
                    </a:lnTo>
                    <a:lnTo>
                      <a:pt x="70" y="55"/>
                    </a:lnTo>
                    <a:lnTo>
                      <a:pt x="40" y="79"/>
                    </a:lnTo>
                    <a:close/>
                  </a:path>
                </a:pathLst>
              </a:custGeom>
              <a:solidFill>
                <a:srgbClr val="FFE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8684" name="Group 92"/>
              <p:cNvGrpSpPr>
                <a:grpSpLocks/>
              </p:cNvGrpSpPr>
              <p:nvPr/>
            </p:nvGrpSpPr>
            <p:grpSpPr bwMode="auto">
              <a:xfrm>
                <a:off x="4509" y="566"/>
                <a:ext cx="115" cy="64"/>
                <a:chOff x="4509" y="566"/>
                <a:chExt cx="115" cy="64"/>
              </a:xfrm>
            </p:grpSpPr>
            <p:sp>
              <p:nvSpPr>
                <p:cNvPr id="28687" name="Freeform 93"/>
                <p:cNvSpPr>
                  <a:spLocks/>
                </p:cNvSpPr>
                <p:nvPr/>
              </p:nvSpPr>
              <p:spPr bwMode="auto">
                <a:xfrm>
                  <a:off x="4565" y="595"/>
                  <a:ext cx="9" cy="10"/>
                </a:xfrm>
                <a:custGeom>
                  <a:avLst/>
                  <a:gdLst>
                    <a:gd name="T0" fmla="*/ 0 w 26"/>
                    <a:gd name="T1" fmla="*/ 17 h 29"/>
                    <a:gd name="T2" fmla="*/ 8 w 26"/>
                    <a:gd name="T3" fmla="*/ 6 h 29"/>
                    <a:gd name="T4" fmla="*/ 23 w 26"/>
                    <a:gd name="T5" fmla="*/ 0 h 29"/>
                    <a:gd name="T6" fmla="*/ 26 w 26"/>
                    <a:gd name="T7" fmla="*/ 15 h 29"/>
                    <a:gd name="T8" fmla="*/ 14 w 26"/>
                    <a:gd name="T9" fmla="*/ 15 h 29"/>
                    <a:gd name="T10" fmla="*/ 4 w 26"/>
                    <a:gd name="T11" fmla="*/ 29 h 29"/>
                    <a:gd name="T12" fmla="*/ 0 w 26"/>
                    <a:gd name="T13" fmla="*/ 17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6"/>
                    <a:gd name="T22" fmla="*/ 0 h 29"/>
                    <a:gd name="T23" fmla="*/ 26 w 26"/>
                    <a:gd name="T24" fmla="*/ 29 h 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6" h="29">
                      <a:moveTo>
                        <a:pt x="0" y="17"/>
                      </a:moveTo>
                      <a:lnTo>
                        <a:pt x="8" y="6"/>
                      </a:lnTo>
                      <a:lnTo>
                        <a:pt x="23" y="0"/>
                      </a:lnTo>
                      <a:lnTo>
                        <a:pt x="26" y="15"/>
                      </a:lnTo>
                      <a:lnTo>
                        <a:pt x="14" y="15"/>
                      </a:lnTo>
                      <a:lnTo>
                        <a:pt x="4" y="29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86" name="Freeform 94"/>
                <p:cNvSpPr>
                  <a:spLocks/>
                </p:cNvSpPr>
                <p:nvPr/>
              </p:nvSpPr>
              <p:spPr bwMode="auto">
                <a:xfrm>
                  <a:off x="4509" y="619"/>
                  <a:ext cx="17" cy="11"/>
                </a:xfrm>
                <a:custGeom>
                  <a:avLst/>
                  <a:gdLst>
                    <a:gd name="T0" fmla="*/ 41 w 49"/>
                    <a:gd name="T1" fmla="*/ 0 h 32"/>
                    <a:gd name="T2" fmla="*/ 49 w 49"/>
                    <a:gd name="T3" fmla="*/ 17 h 32"/>
                    <a:gd name="T4" fmla="*/ 8 w 49"/>
                    <a:gd name="T5" fmla="*/ 32 h 32"/>
                    <a:gd name="T6" fmla="*/ 0 w 49"/>
                    <a:gd name="T7" fmla="*/ 24 h 32"/>
                    <a:gd name="T8" fmla="*/ 41 w 49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2"/>
                    <a:gd name="T17" fmla="*/ 49 w 49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2">
                      <a:moveTo>
                        <a:pt x="41" y="0"/>
                      </a:moveTo>
                      <a:lnTo>
                        <a:pt x="49" y="17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85" name="Freeform 95"/>
                <p:cNvSpPr>
                  <a:spLocks/>
                </p:cNvSpPr>
                <p:nvPr/>
              </p:nvSpPr>
              <p:spPr bwMode="auto">
                <a:xfrm>
                  <a:off x="4609" y="566"/>
                  <a:ext cx="15" cy="11"/>
                </a:xfrm>
                <a:custGeom>
                  <a:avLst/>
                  <a:gdLst>
                    <a:gd name="T0" fmla="*/ 0 w 44"/>
                    <a:gd name="T1" fmla="*/ 18 h 33"/>
                    <a:gd name="T2" fmla="*/ 9 w 44"/>
                    <a:gd name="T3" fmla="*/ 33 h 33"/>
                    <a:gd name="T4" fmla="*/ 44 w 44"/>
                    <a:gd name="T5" fmla="*/ 8 h 33"/>
                    <a:gd name="T6" fmla="*/ 40 w 44"/>
                    <a:gd name="T7" fmla="*/ 0 h 33"/>
                    <a:gd name="T8" fmla="*/ 0 w 44"/>
                    <a:gd name="T9" fmla="*/ 1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3"/>
                    <a:gd name="T17" fmla="*/ 44 w 44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3">
                      <a:moveTo>
                        <a:pt x="0" y="18"/>
                      </a:moveTo>
                      <a:lnTo>
                        <a:pt x="9" y="33"/>
                      </a:lnTo>
                      <a:lnTo>
                        <a:pt x="44" y="8"/>
                      </a:lnTo>
                      <a:lnTo>
                        <a:pt x="40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679" name="Group 96"/>
              <p:cNvGrpSpPr>
                <a:grpSpLocks/>
              </p:cNvGrpSpPr>
              <p:nvPr/>
            </p:nvGrpSpPr>
            <p:grpSpPr bwMode="auto">
              <a:xfrm>
                <a:off x="4523" y="571"/>
                <a:ext cx="97" cy="70"/>
                <a:chOff x="4523" y="571"/>
                <a:chExt cx="97" cy="70"/>
              </a:xfrm>
            </p:grpSpPr>
            <p:sp>
              <p:nvSpPr>
                <p:cNvPr id="28683" name="Freeform 97"/>
                <p:cNvSpPr>
                  <a:spLocks/>
                </p:cNvSpPr>
                <p:nvPr/>
              </p:nvSpPr>
              <p:spPr bwMode="auto">
                <a:xfrm>
                  <a:off x="4523" y="596"/>
                  <a:ext cx="49" cy="45"/>
                </a:xfrm>
                <a:custGeom>
                  <a:avLst/>
                  <a:gdLst>
                    <a:gd name="T0" fmla="*/ 0 w 147"/>
                    <a:gd name="T1" fmla="*/ 69 h 134"/>
                    <a:gd name="T2" fmla="*/ 121 w 147"/>
                    <a:gd name="T3" fmla="*/ 0 h 134"/>
                    <a:gd name="T4" fmla="*/ 141 w 147"/>
                    <a:gd name="T5" fmla="*/ 35 h 134"/>
                    <a:gd name="T6" fmla="*/ 147 w 147"/>
                    <a:gd name="T7" fmla="*/ 59 h 134"/>
                    <a:gd name="T8" fmla="*/ 146 w 147"/>
                    <a:gd name="T9" fmla="*/ 85 h 134"/>
                    <a:gd name="T10" fmla="*/ 135 w 147"/>
                    <a:gd name="T11" fmla="*/ 101 h 134"/>
                    <a:gd name="T12" fmla="*/ 119 w 147"/>
                    <a:gd name="T13" fmla="*/ 114 h 134"/>
                    <a:gd name="T14" fmla="*/ 95 w 147"/>
                    <a:gd name="T15" fmla="*/ 124 h 134"/>
                    <a:gd name="T16" fmla="*/ 80 w 147"/>
                    <a:gd name="T17" fmla="*/ 133 h 134"/>
                    <a:gd name="T18" fmla="*/ 66 w 147"/>
                    <a:gd name="T19" fmla="*/ 134 h 134"/>
                    <a:gd name="T20" fmla="*/ 47 w 147"/>
                    <a:gd name="T21" fmla="*/ 132 h 134"/>
                    <a:gd name="T22" fmla="*/ 34 w 147"/>
                    <a:gd name="T23" fmla="*/ 122 h 134"/>
                    <a:gd name="T24" fmla="*/ 24 w 147"/>
                    <a:gd name="T25" fmla="*/ 112 h 134"/>
                    <a:gd name="T26" fmla="*/ 19 w 147"/>
                    <a:gd name="T27" fmla="*/ 101 h 134"/>
                    <a:gd name="T28" fmla="*/ 8 w 147"/>
                    <a:gd name="T29" fmla="*/ 81 h 134"/>
                    <a:gd name="T30" fmla="*/ 0 w 147"/>
                    <a:gd name="T31" fmla="*/ 69 h 134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7"/>
                    <a:gd name="T49" fmla="*/ 0 h 134"/>
                    <a:gd name="T50" fmla="*/ 147 w 147"/>
                    <a:gd name="T51" fmla="*/ 134 h 134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7" h="134">
                      <a:moveTo>
                        <a:pt x="0" y="69"/>
                      </a:moveTo>
                      <a:lnTo>
                        <a:pt x="121" y="0"/>
                      </a:lnTo>
                      <a:lnTo>
                        <a:pt x="141" y="35"/>
                      </a:lnTo>
                      <a:lnTo>
                        <a:pt x="147" y="59"/>
                      </a:lnTo>
                      <a:lnTo>
                        <a:pt x="146" y="85"/>
                      </a:lnTo>
                      <a:lnTo>
                        <a:pt x="135" y="101"/>
                      </a:lnTo>
                      <a:lnTo>
                        <a:pt x="119" y="114"/>
                      </a:lnTo>
                      <a:lnTo>
                        <a:pt x="95" y="124"/>
                      </a:lnTo>
                      <a:lnTo>
                        <a:pt x="80" y="133"/>
                      </a:lnTo>
                      <a:lnTo>
                        <a:pt x="66" y="134"/>
                      </a:lnTo>
                      <a:lnTo>
                        <a:pt x="47" y="132"/>
                      </a:lnTo>
                      <a:lnTo>
                        <a:pt x="34" y="122"/>
                      </a:lnTo>
                      <a:lnTo>
                        <a:pt x="24" y="112"/>
                      </a:lnTo>
                      <a:lnTo>
                        <a:pt x="19" y="101"/>
                      </a:lnTo>
                      <a:lnTo>
                        <a:pt x="8" y="81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80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82" name="Oval 98"/>
                <p:cNvSpPr>
                  <a:spLocks noChangeArrowheads="1"/>
                </p:cNvSpPr>
                <p:nvPr/>
              </p:nvSpPr>
              <p:spPr bwMode="auto">
                <a:xfrm>
                  <a:off x="4545" y="617"/>
                  <a:ext cx="8" cy="7"/>
                </a:xfrm>
                <a:prstGeom prst="ellipse">
                  <a:avLst/>
                </a:prstGeom>
                <a:solidFill>
                  <a:srgbClr val="00A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81" name="Freeform 99"/>
                <p:cNvSpPr>
                  <a:spLocks/>
                </p:cNvSpPr>
                <p:nvPr/>
              </p:nvSpPr>
              <p:spPr bwMode="auto">
                <a:xfrm>
                  <a:off x="4570" y="571"/>
                  <a:ext cx="50" cy="44"/>
                </a:xfrm>
                <a:custGeom>
                  <a:avLst/>
                  <a:gdLst>
                    <a:gd name="T0" fmla="*/ 0 w 149"/>
                    <a:gd name="T1" fmla="*/ 67 h 132"/>
                    <a:gd name="T2" fmla="*/ 124 w 149"/>
                    <a:gd name="T3" fmla="*/ 0 h 132"/>
                    <a:gd name="T4" fmla="*/ 141 w 149"/>
                    <a:gd name="T5" fmla="*/ 37 h 132"/>
                    <a:gd name="T6" fmla="*/ 149 w 149"/>
                    <a:gd name="T7" fmla="*/ 60 h 132"/>
                    <a:gd name="T8" fmla="*/ 145 w 149"/>
                    <a:gd name="T9" fmla="*/ 83 h 132"/>
                    <a:gd name="T10" fmla="*/ 136 w 149"/>
                    <a:gd name="T11" fmla="*/ 98 h 132"/>
                    <a:gd name="T12" fmla="*/ 118 w 149"/>
                    <a:gd name="T13" fmla="*/ 112 h 132"/>
                    <a:gd name="T14" fmla="*/ 98 w 149"/>
                    <a:gd name="T15" fmla="*/ 123 h 132"/>
                    <a:gd name="T16" fmla="*/ 82 w 149"/>
                    <a:gd name="T17" fmla="*/ 130 h 132"/>
                    <a:gd name="T18" fmla="*/ 65 w 149"/>
                    <a:gd name="T19" fmla="*/ 132 h 132"/>
                    <a:gd name="T20" fmla="*/ 49 w 149"/>
                    <a:gd name="T21" fmla="*/ 130 h 132"/>
                    <a:gd name="T22" fmla="*/ 34 w 149"/>
                    <a:gd name="T23" fmla="*/ 120 h 132"/>
                    <a:gd name="T24" fmla="*/ 26 w 149"/>
                    <a:gd name="T25" fmla="*/ 112 h 132"/>
                    <a:gd name="T26" fmla="*/ 19 w 149"/>
                    <a:gd name="T27" fmla="*/ 99 h 132"/>
                    <a:gd name="T28" fmla="*/ 8 w 149"/>
                    <a:gd name="T29" fmla="*/ 80 h 132"/>
                    <a:gd name="T30" fmla="*/ 0 w 149"/>
                    <a:gd name="T31" fmla="*/ 67 h 1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9"/>
                    <a:gd name="T49" fmla="*/ 0 h 132"/>
                    <a:gd name="T50" fmla="*/ 149 w 149"/>
                    <a:gd name="T51" fmla="*/ 132 h 1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9" h="132">
                      <a:moveTo>
                        <a:pt x="0" y="67"/>
                      </a:moveTo>
                      <a:lnTo>
                        <a:pt x="124" y="0"/>
                      </a:lnTo>
                      <a:lnTo>
                        <a:pt x="141" y="37"/>
                      </a:lnTo>
                      <a:lnTo>
                        <a:pt x="149" y="60"/>
                      </a:lnTo>
                      <a:lnTo>
                        <a:pt x="145" y="83"/>
                      </a:lnTo>
                      <a:lnTo>
                        <a:pt x="136" y="98"/>
                      </a:lnTo>
                      <a:lnTo>
                        <a:pt x="118" y="112"/>
                      </a:lnTo>
                      <a:lnTo>
                        <a:pt x="98" y="123"/>
                      </a:lnTo>
                      <a:lnTo>
                        <a:pt x="82" y="130"/>
                      </a:lnTo>
                      <a:lnTo>
                        <a:pt x="65" y="132"/>
                      </a:lnTo>
                      <a:lnTo>
                        <a:pt x="49" y="130"/>
                      </a:lnTo>
                      <a:lnTo>
                        <a:pt x="34" y="120"/>
                      </a:lnTo>
                      <a:lnTo>
                        <a:pt x="26" y="112"/>
                      </a:lnTo>
                      <a:lnTo>
                        <a:pt x="19" y="99"/>
                      </a:lnTo>
                      <a:lnTo>
                        <a:pt x="8" y="8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80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80" name="Oval 100"/>
                <p:cNvSpPr>
                  <a:spLocks noChangeArrowheads="1"/>
                </p:cNvSpPr>
                <p:nvPr/>
              </p:nvSpPr>
              <p:spPr bwMode="auto">
                <a:xfrm>
                  <a:off x="4593" y="591"/>
                  <a:ext cx="8" cy="8"/>
                </a:xfrm>
                <a:prstGeom prst="ellipse">
                  <a:avLst/>
                </a:prstGeom>
                <a:solidFill>
                  <a:srgbClr val="00A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678" name="Freeform 101"/>
              <p:cNvSpPr>
                <a:spLocks/>
              </p:cNvSpPr>
              <p:nvPr/>
            </p:nvSpPr>
            <p:spPr bwMode="auto">
              <a:xfrm>
                <a:off x="4574" y="643"/>
                <a:ext cx="49" cy="40"/>
              </a:xfrm>
              <a:custGeom>
                <a:avLst/>
                <a:gdLst>
                  <a:gd name="T0" fmla="*/ 0 w 147"/>
                  <a:gd name="T1" fmla="*/ 62 h 119"/>
                  <a:gd name="T2" fmla="*/ 23 w 147"/>
                  <a:gd name="T3" fmla="*/ 62 h 119"/>
                  <a:gd name="T4" fmla="*/ 43 w 147"/>
                  <a:gd name="T5" fmla="*/ 58 h 119"/>
                  <a:gd name="T6" fmla="*/ 67 w 147"/>
                  <a:gd name="T7" fmla="*/ 51 h 119"/>
                  <a:gd name="T8" fmla="*/ 88 w 147"/>
                  <a:gd name="T9" fmla="*/ 44 h 119"/>
                  <a:gd name="T10" fmla="*/ 111 w 147"/>
                  <a:gd name="T11" fmla="*/ 28 h 119"/>
                  <a:gd name="T12" fmla="*/ 124 w 147"/>
                  <a:gd name="T13" fmla="*/ 16 h 119"/>
                  <a:gd name="T14" fmla="*/ 138 w 147"/>
                  <a:gd name="T15" fmla="*/ 0 h 119"/>
                  <a:gd name="T16" fmla="*/ 146 w 147"/>
                  <a:gd name="T17" fmla="*/ 32 h 119"/>
                  <a:gd name="T18" fmla="*/ 147 w 147"/>
                  <a:gd name="T19" fmla="*/ 44 h 119"/>
                  <a:gd name="T20" fmla="*/ 147 w 147"/>
                  <a:gd name="T21" fmla="*/ 68 h 119"/>
                  <a:gd name="T22" fmla="*/ 142 w 147"/>
                  <a:gd name="T23" fmla="*/ 84 h 119"/>
                  <a:gd name="T24" fmla="*/ 131 w 147"/>
                  <a:gd name="T25" fmla="*/ 102 h 119"/>
                  <a:gd name="T26" fmla="*/ 118 w 147"/>
                  <a:gd name="T27" fmla="*/ 113 h 119"/>
                  <a:gd name="T28" fmla="*/ 102 w 147"/>
                  <a:gd name="T29" fmla="*/ 118 h 119"/>
                  <a:gd name="T30" fmla="*/ 83 w 147"/>
                  <a:gd name="T31" fmla="*/ 119 h 119"/>
                  <a:gd name="T32" fmla="*/ 65 w 147"/>
                  <a:gd name="T33" fmla="*/ 118 h 119"/>
                  <a:gd name="T34" fmla="*/ 49 w 147"/>
                  <a:gd name="T35" fmla="*/ 110 h 119"/>
                  <a:gd name="T36" fmla="*/ 41 w 147"/>
                  <a:gd name="T37" fmla="*/ 107 h 119"/>
                  <a:gd name="T38" fmla="*/ 25 w 147"/>
                  <a:gd name="T39" fmla="*/ 97 h 119"/>
                  <a:gd name="T40" fmla="*/ 15 w 147"/>
                  <a:gd name="T41" fmla="*/ 76 h 119"/>
                  <a:gd name="T42" fmla="*/ 0 w 147"/>
                  <a:gd name="T43" fmla="*/ 62 h 11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7"/>
                  <a:gd name="T67" fmla="*/ 0 h 119"/>
                  <a:gd name="T68" fmla="*/ 147 w 147"/>
                  <a:gd name="T69" fmla="*/ 119 h 11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7" h="119">
                    <a:moveTo>
                      <a:pt x="0" y="62"/>
                    </a:moveTo>
                    <a:lnTo>
                      <a:pt x="23" y="62"/>
                    </a:lnTo>
                    <a:lnTo>
                      <a:pt x="43" y="58"/>
                    </a:lnTo>
                    <a:lnTo>
                      <a:pt x="67" y="51"/>
                    </a:lnTo>
                    <a:lnTo>
                      <a:pt x="88" y="44"/>
                    </a:lnTo>
                    <a:lnTo>
                      <a:pt x="111" y="28"/>
                    </a:lnTo>
                    <a:lnTo>
                      <a:pt x="124" y="16"/>
                    </a:lnTo>
                    <a:lnTo>
                      <a:pt x="138" y="0"/>
                    </a:lnTo>
                    <a:lnTo>
                      <a:pt x="146" y="32"/>
                    </a:lnTo>
                    <a:lnTo>
                      <a:pt x="147" y="44"/>
                    </a:lnTo>
                    <a:lnTo>
                      <a:pt x="147" y="68"/>
                    </a:lnTo>
                    <a:lnTo>
                      <a:pt x="142" y="84"/>
                    </a:lnTo>
                    <a:lnTo>
                      <a:pt x="131" y="102"/>
                    </a:lnTo>
                    <a:lnTo>
                      <a:pt x="118" y="113"/>
                    </a:lnTo>
                    <a:lnTo>
                      <a:pt x="102" y="118"/>
                    </a:lnTo>
                    <a:lnTo>
                      <a:pt x="83" y="119"/>
                    </a:lnTo>
                    <a:lnTo>
                      <a:pt x="65" y="118"/>
                    </a:lnTo>
                    <a:lnTo>
                      <a:pt x="49" y="110"/>
                    </a:lnTo>
                    <a:lnTo>
                      <a:pt x="41" y="107"/>
                    </a:lnTo>
                    <a:lnTo>
                      <a:pt x="25" y="97"/>
                    </a:lnTo>
                    <a:lnTo>
                      <a:pt x="15" y="76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77" name="Freeform 102"/>
              <p:cNvSpPr>
                <a:spLocks/>
              </p:cNvSpPr>
              <p:nvPr/>
            </p:nvSpPr>
            <p:spPr bwMode="auto">
              <a:xfrm>
                <a:off x="4577" y="630"/>
                <a:ext cx="26" cy="14"/>
              </a:xfrm>
              <a:custGeom>
                <a:avLst/>
                <a:gdLst>
                  <a:gd name="T0" fmla="*/ 0 w 77"/>
                  <a:gd name="T1" fmla="*/ 43 h 43"/>
                  <a:gd name="T2" fmla="*/ 23 w 77"/>
                  <a:gd name="T3" fmla="*/ 41 h 43"/>
                  <a:gd name="T4" fmla="*/ 33 w 77"/>
                  <a:gd name="T5" fmla="*/ 37 h 43"/>
                  <a:gd name="T6" fmla="*/ 45 w 77"/>
                  <a:gd name="T7" fmla="*/ 33 h 43"/>
                  <a:gd name="T8" fmla="*/ 58 w 77"/>
                  <a:gd name="T9" fmla="*/ 25 h 43"/>
                  <a:gd name="T10" fmla="*/ 66 w 77"/>
                  <a:gd name="T11" fmla="*/ 13 h 43"/>
                  <a:gd name="T12" fmla="*/ 77 w 77"/>
                  <a:gd name="T13" fmla="*/ 0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7"/>
                  <a:gd name="T22" fmla="*/ 0 h 43"/>
                  <a:gd name="T23" fmla="*/ 77 w 77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7" h="43">
                    <a:moveTo>
                      <a:pt x="0" y="43"/>
                    </a:moveTo>
                    <a:lnTo>
                      <a:pt x="23" y="41"/>
                    </a:lnTo>
                    <a:lnTo>
                      <a:pt x="33" y="37"/>
                    </a:lnTo>
                    <a:lnTo>
                      <a:pt x="45" y="33"/>
                    </a:lnTo>
                    <a:lnTo>
                      <a:pt x="58" y="25"/>
                    </a:lnTo>
                    <a:lnTo>
                      <a:pt x="66" y="13"/>
                    </a:lnTo>
                    <a:lnTo>
                      <a:pt x="7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76" name="Freeform 103"/>
              <p:cNvSpPr>
                <a:spLocks/>
              </p:cNvSpPr>
              <p:nvPr/>
            </p:nvSpPr>
            <p:spPr bwMode="auto">
              <a:xfrm>
                <a:off x="4487" y="504"/>
                <a:ext cx="137" cy="126"/>
              </a:xfrm>
              <a:custGeom>
                <a:avLst/>
                <a:gdLst>
                  <a:gd name="T0" fmla="*/ 70 w 411"/>
                  <a:gd name="T1" fmla="*/ 378 h 378"/>
                  <a:gd name="T2" fmla="*/ 87 w 411"/>
                  <a:gd name="T3" fmla="*/ 370 h 378"/>
                  <a:gd name="T4" fmla="*/ 91 w 411"/>
                  <a:gd name="T5" fmla="*/ 345 h 378"/>
                  <a:gd name="T6" fmla="*/ 94 w 411"/>
                  <a:gd name="T7" fmla="*/ 312 h 378"/>
                  <a:gd name="T8" fmla="*/ 78 w 411"/>
                  <a:gd name="T9" fmla="*/ 245 h 378"/>
                  <a:gd name="T10" fmla="*/ 68 w 411"/>
                  <a:gd name="T11" fmla="*/ 206 h 378"/>
                  <a:gd name="T12" fmla="*/ 119 w 411"/>
                  <a:gd name="T13" fmla="*/ 208 h 378"/>
                  <a:gd name="T14" fmla="*/ 186 w 411"/>
                  <a:gd name="T15" fmla="*/ 205 h 378"/>
                  <a:gd name="T16" fmla="*/ 208 w 411"/>
                  <a:gd name="T17" fmla="*/ 183 h 378"/>
                  <a:gd name="T18" fmla="*/ 242 w 411"/>
                  <a:gd name="T19" fmla="*/ 158 h 378"/>
                  <a:gd name="T20" fmla="*/ 296 w 411"/>
                  <a:gd name="T21" fmla="*/ 163 h 378"/>
                  <a:gd name="T22" fmla="*/ 348 w 411"/>
                  <a:gd name="T23" fmla="*/ 135 h 378"/>
                  <a:gd name="T24" fmla="*/ 355 w 411"/>
                  <a:gd name="T25" fmla="*/ 165 h 378"/>
                  <a:gd name="T26" fmla="*/ 376 w 411"/>
                  <a:gd name="T27" fmla="*/ 177 h 378"/>
                  <a:gd name="T28" fmla="*/ 399 w 411"/>
                  <a:gd name="T29" fmla="*/ 214 h 378"/>
                  <a:gd name="T30" fmla="*/ 411 w 411"/>
                  <a:gd name="T31" fmla="*/ 206 h 378"/>
                  <a:gd name="T32" fmla="*/ 411 w 411"/>
                  <a:gd name="T33" fmla="*/ 181 h 378"/>
                  <a:gd name="T34" fmla="*/ 406 w 411"/>
                  <a:gd name="T35" fmla="*/ 142 h 378"/>
                  <a:gd name="T36" fmla="*/ 395 w 411"/>
                  <a:gd name="T37" fmla="*/ 110 h 378"/>
                  <a:gd name="T38" fmla="*/ 375 w 411"/>
                  <a:gd name="T39" fmla="*/ 86 h 378"/>
                  <a:gd name="T40" fmla="*/ 378 w 411"/>
                  <a:gd name="T41" fmla="*/ 44 h 378"/>
                  <a:gd name="T42" fmla="*/ 378 w 411"/>
                  <a:gd name="T43" fmla="*/ 21 h 378"/>
                  <a:gd name="T44" fmla="*/ 350 w 411"/>
                  <a:gd name="T45" fmla="*/ 25 h 378"/>
                  <a:gd name="T46" fmla="*/ 319 w 411"/>
                  <a:gd name="T47" fmla="*/ 25 h 378"/>
                  <a:gd name="T48" fmla="*/ 301 w 411"/>
                  <a:gd name="T49" fmla="*/ 19 h 378"/>
                  <a:gd name="T50" fmla="*/ 280 w 411"/>
                  <a:gd name="T51" fmla="*/ 0 h 378"/>
                  <a:gd name="T52" fmla="*/ 261 w 411"/>
                  <a:gd name="T53" fmla="*/ 17 h 378"/>
                  <a:gd name="T54" fmla="*/ 244 w 411"/>
                  <a:gd name="T55" fmla="*/ 25 h 378"/>
                  <a:gd name="T56" fmla="*/ 209 w 411"/>
                  <a:gd name="T57" fmla="*/ 28 h 378"/>
                  <a:gd name="T58" fmla="*/ 177 w 411"/>
                  <a:gd name="T59" fmla="*/ 35 h 378"/>
                  <a:gd name="T60" fmla="*/ 142 w 411"/>
                  <a:gd name="T61" fmla="*/ 47 h 378"/>
                  <a:gd name="T62" fmla="*/ 112 w 411"/>
                  <a:gd name="T63" fmla="*/ 66 h 378"/>
                  <a:gd name="T64" fmla="*/ 78 w 411"/>
                  <a:gd name="T65" fmla="*/ 98 h 378"/>
                  <a:gd name="T66" fmla="*/ 56 w 411"/>
                  <a:gd name="T67" fmla="*/ 104 h 378"/>
                  <a:gd name="T68" fmla="*/ 37 w 411"/>
                  <a:gd name="T69" fmla="*/ 122 h 378"/>
                  <a:gd name="T70" fmla="*/ 21 w 411"/>
                  <a:gd name="T71" fmla="*/ 138 h 378"/>
                  <a:gd name="T72" fmla="*/ 13 w 411"/>
                  <a:gd name="T73" fmla="*/ 163 h 378"/>
                  <a:gd name="T74" fmla="*/ 3 w 411"/>
                  <a:gd name="T75" fmla="*/ 191 h 378"/>
                  <a:gd name="T76" fmla="*/ 0 w 411"/>
                  <a:gd name="T77" fmla="*/ 216 h 378"/>
                  <a:gd name="T78" fmla="*/ 0 w 411"/>
                  <a:gd name="T79" fmla="*/ 268 h 378"/>
                  <a:gd name="T80" fmla="*/ 13 w 411"/>
                  <a:gd name="T81" fmla="*/ 323 h 378"/>
                  <a:gd name="T82" fmla="*/ 70 w 411"/>
                  <a:gd name="T83" fmla="*/ 378 h 37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1"/>
                  <a:gd name="T127" fmla="*/ 0 h 378"/>
                  <a:gd name="T128" fmla="*/ 411 w 411"/>
                  <a:gd name="T129" fmla="*/ 378 h 37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1" h="378">
                    <a:moveTo>
                      <a:pt x="70" y="378"/>
                    </a:moveTo>
                    <a:lnTo>
                      <a:pt x="87" y="370"/>
                    </a:lnTo>
                    <a:lnTo>
                      <a:pt x="91" y="345"/>
                    </a:lnTo>
                    <a:lnTo>
                      <a:pt x="94" y="312"/>
                    </a:lnTo>
                    <a:lnTo>
                      <a:pt x="78" y="245"/>
                    </a:lnTo>
                    <a:lnTo>
                      <a:pt x="68" y="206"/>
                    </a:lnTo>
                    <a:lnTo>
                      <a:pt x="119" y="208"/>
                    </a:lnTo>
                    <a:lnTo>
                      <a:pt x="186" y="205"/>
                    </a:lnTo>
                    <a:lnTo>
                      <a:pt x="208" y="183"/>
                    </a:lnTo>
                    <a:lnTo>
                      <a:pt x="242" y="158"/>
                    </a:lnTo>
                    <a:lnTo>
                      <a:pt x="296" y="163"/>
                    </a:lnTo>
                    <a:lnTo>
                      <a:pt x="348" y="135"/>
                    </a:lnTo>
                    <a:lnTo>
                      <a:pt x="355" y="165"/>
                    </a:lnTo>
                    <a:lnTo>
                      <a:pt x="376" y="177"/>
                    </a:lnTo>
                    <a:lnTo>
                      <a:pt x="399" y="214"/>
                    </a:lnTo>
                    <a:lnTo>
                      <a:pt x="411" y="206"/>
                    </a:lnTo>
                    <a:lnTo>
                      <a:pt x="411" y="181"/>
                    </a:lnTo>
                    <a:lnTo>
                      <a:pt x="406" y="142"/>
                    </a:lnTo>
                    <a:lnTo>
                      <a:pt x="395" y="110"/>
                    </a:lnTo>
                    <a:lnTo>
                      <a:pt x="375" y="86"/>
                    </a:lnTo>
                    <a:lnTo>
                      <a:pt x="378" y="44"/>
                    </a:lnTo>
                    <a:lnTo>
                      <a:pt x="378" y="21"/>
                    </a:lnTo>
                    <a:lnTo>
                      <a:pt x="350" y="25"/>
                    </a:lnTo>
                    <a:lnTo>
                      <a:pt x="319" y="25"/>
                    </a:lnTo>
                    <a:lnTo>
                      <a:pt x="301" y="19"/>
                    </a:lnTo>
                    <a:lnTo>
                      <a:pt x="280" y="0"/>
                    </a:lnTo>
                    <a:lnTo>
                      <a:pt x="261" y="17"/>
                    </a:lnTo>
                    <a:lnTo>
                      <a:pt x="244" y="25"/>
                    </a:lnTo>
                    <a:lnTo>
                      <a:pt x="209" y="28"/>
                    </a:lnTo>
                    <a:lnTo>
                      <a:pt x="177" y="35"/>
                    </a:lnTo>
                    <a:lnTo>
                      <a:pt x="142" y="47"/>
                    </a:lnTo>
                    <a:lnTo>
                      <a:pt x="112" y="66"/>
                    </a:lnTo>
                    <a:lnTo>
                      <a:pt x="78" y="98"/>
                    </a:lnTo>
                    <a:lnTo>
                      <a:pt x="56" y="104"/>
                    </a:lnTo>
                    <a:lnTo>
                      <a:pt x="37" y="122"/>
                    </a:lnTo>
                    <a:lnTo>
                      <a:pt x="21" y="138"/>
                    </a:lnTo>
                    <a:lnTo>
                      <a:pt x="13" y="163"/>
                    </a:lnTo>
                    <a:lnTo>
                      <a:pt x="3" y="191"/>
                    </a:lnTo>
                    <a:lnTo>
                      <a:pt x="0" y="216"/>
                    </a:lnTo>
                    <a:lnTo>
                      <a:pt x="0" y="268"/>
                    </a:lnTo>
                    <a:lnTo>
                      <a:pt x="13" y="323"/>
                    </a:lnTo>
                    <a:lnTo>
                      <a:pt x="70" y="378"/>
                    </a:lnTo>
                    <a:close/>
                  </a:path>
                </a:pathLst>
              </a:custGeom>
              <a:solidFill>
                <a:srgbClr val="C06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674" name="Freeform 104"/>
            <p:cNvSpPr>
              <a:spLocks/>
            </p:cNvSpPr>
            <p:nvPr/>
          </p:nvSpPr>
          <p:spPr bwMode="auto">
            <a:xfrm flipH="1">
              <a:off x="3388" y="4604"/>
              <a:ext cx="241" cy="457"/>
            </a:xfrm>
            <a:custGeom>
              <a:avLst/>
              <a:gdLst>
                <a:gd name="T0" fmla="*/ 20 w 407"/>
                <a:gd name="T1" fmla="*/ 8 h 1024"/>
                <a:gd name="T2" fmla="*/ 46 w 407"/>
                <a:gd name="T3" fmla="*/ 0 h 1024"/>
                <a:gd name="T4" fmla="*/ 101 w 407"/>
                <a:gd name="T5" fmla="*/ 35 h 1024"/>
                <a:gd name="T6" fmla="*/ 101 w 407"/>
                <a:gd name="T7" fmla="*/ 95 h 1024"/>
                <a:gd name="T8" fmla="*/ 148 w 407"/>
                <a:gd name="T9" fmla="*/ 153 h 1024"/>
                <a:gd name="T10" fmla="*/ 193 w 407"/>
                <a:gd name="T11" fmla="*/ 215 h 1024"/>
                <a:gd name="T12" fmla="*/ 241 w 407"/>
                <a:gd name="T13" fmla="*/ 295 h 1024"/>
                <a:gd name="T14" fmla="*/ 279 w 407"/>
                <a:gd name="T15" fmla="*/ 370 h 1024"/>
                <a:gd name="T16" fmla="*/ 318 w 407"/>
                <a:gd name="T17" fmla="*/ 478 h 1024"/>
                <a:gd name="T18" fmla="*/ 350 w 407"/>
                <a:gd name="T19" fmla="*/ 574 h 1024"/>
                <a:gd name="T20" fmla="*/ 390 w 407"/>
                <a:gd name="T21" fmla="*/ 764 h 1024"/>
                <a:gd name="T22" fmla="*/ 407 w 407"/>
                <a:gd name="T23" fmla="*/ 882 h 1024"/>
                <a:gd name="T24" fmla="*/ 355 w 407"/>
                <a:gd name="T25" fmla="*/ 1024 h 1024"/>
                <a:gd name="T26" fmla="*/ 253 w 407"/>
                <a:gd name="T27" fmla="*/ 910 h 1024"/>
                <a:gd name="T28" fmla="*/ 225 w 407"/>
                <a:gd name="T29" fmla="*/ 718 h 1024"/>
                <a:gd name="T30" fmla="*/ 204 w 407"/>
                <a:gd name="T31" fmla="*/ 602 h 1024"/>
                <a:gd name="T32" fmla="*/ 173 w 407"/>
                <a:gd name="T33" fmla="*/ 491 h 1024"/>
                <a:gd name="T34" fmla="*/ 138 w 407"/>
                <a:gd name="T35" fmla="*/ 410 h 1024"/>
                <a:gd name="T36" fmla="*/ 93 w 407"/>
                <a:gd name="T37" fmla="*/ 294 h 1024"/>
                <a:gd name="T38" fmla="*/ 66 w 407"/>
                <a:gd name="T39" fmla="*/ 209 h 1024"/>
                <a:gd name="T40" fmla="*/ 41 w 407"/>
                <a:gd name="T41" fmla="*/ 113 h 1024"/>
                <a:gd name="T42" fmla="*/ 0 w 407"/>
                <a:gd name="T43" fmla="*/ 89 h 1024"/>
                <a:gd name="T44" fmla="*/ 20 w 407"/>
                <a:gd name="T45" fmla="*/ 8 h 10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7"/>
                <a:gd name="T70" fmla="*/ 0 h 1024"/>
                <a:gd name="T71" fmla="*/ 407 w 407"/>
                <a:gd name="T72" fmla="*/ 1024 h 10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7" h="1024">
                  <a:moveTo>
                    <a:pt x="20" y="8"/>
                  </a:moveTo>
                  <a:lnTo>
                    <a:pt x="46" y="0"/>
                  </a:lnTo>
                  <a:lnTo>
                    <a:pt x="101" y="35"/>
                  </a:lnTo>
                  <a:lnTo>
                    <a:pt x="101" y="95"/>
                  </a:lnTo>
                  <a:lnTo>
                    <a:pt x="148" y="153"/>
                  </a:lnTo>
                  <a:lnTo>
                    <a:pt x="193" y="215"/>
                  </a:lnTo>
                  <a:lnTo>
                    <a:pt x="241" y="295"/>
                  </a:lnTo>
                  <a:lnTo>
                    <a:pt x="279" y="370"/>
                  </a:lnTo>
                  <a:lnTo>
                    <a:pt x="318" y="478"/>
                  </a:lnTo>
                  <a:lnTo>
                    <a:pt x="350" y="574"/>
                  </a:lnTo>
                  <a:lnTo>
                    <a:pt x="390" y="764"/>
                  </a:lnTo>
                  <a:lnTo>
                    <a:pt x="407" y="882"/>
                  </a:lnTo>
                  <a:lnTo>
                    <a:pt x="355" y="1024"/>
                  </a:lnTo>
                  <a:lnTo>
                    <a:pt x="253" y="910"/>
                  </a:lnTo>
                  <a:lnTo>
                    <a:pt x="225" y="718"/>
                  </a:lnTo>
                  <a:lnTo>
                    <a:pt x="204" y="602"/>
                  </a:lnTo>
                  <a:lnTo>
                    <a:pt x="173" y="491"/>
                  </a:lnTo>
                  <a:lnTo>
                    <a:pt x="138" y="410"/>
                  </a:lnTo>
                  <a:lnTo>
                    <a:pt x="93" y="294"/>
                  </a:lnTo>
                  <a:lnTo>
                    <a:pt x="66" y="209"/>
                  </a:lnTo>
                  <a:lnTo>
                    <a:pt x="41" y="113"/>
                  </a:lnTo>
                  <a:lnTo>
                    <a:pt x="0" y="89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install\Pictures\цветы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8715436" cy="47474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57224" y="1714488"/>
            <a:ext cx="800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r"/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Расскажи </a:t>
            </a:r>
            <a:r>
              <a:rPr lang="ru-RU" sz="2000" b="1" i="1" dirty="0">
                <a:solidFill>
                  <a:srgbClr val="FF0000"/>
                </a:solidFill>
              </a:rPr>
              <a:t>мне, и я забуду,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покажи мне, и я запомню, </a:t>
            </a:r>
            <a:r>
              <a:rPr lang="ru-RU" sz="2000" b="1" i="1" dirty="0" smtClean="0">
                <a:solidFill>
                  <a:srgbClr val="FF0000"/>
                </a:solidFill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дай </a:t>
            </a:r>
            <a:r>
              <a:rPr lang="ru-RU" sz="2000" b="1" i="1" dirty="0">
                <a:solidFill>
                  <a:srgbClr val="FF0000"/>
                </a:solidFill>
              </a:rPr>
              <a:t>мне действовать </a:t>
            </a:r>
            <a:r>
              <a:rPr lang="ru-RU" sz="2000" b="1" i="1" dirty="0" smtClean="0">
                <a:solidFill>
                  <a:srgbClr val="FF0000"/>
                </a:solidFill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самому</a:t>
            </a:r>
            <a:r>
              <a:rPr lang="ru-RU" sz="2000" b="1" i="1" dirty="0">
                <a:solidFill>
                  <a:srgbClr val="FF0000"/>
                </a:solidFill>
              </a:rPr>
              <a:t>, и я пойму!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1400" b="1" i="1" dirty="0">
                <a:solidFill>
                  <a:srgbClr val="FF0000"/>
                </a:solidFill>
              </a:rPr>
              <a:t>Восточная мудрость</a:t>
            </a: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3076" name="Picture 4" descr="C:\Users\install\Desktop\Психолого-медико-педагогическая служба сайт школы\фото психолога\Стенд соц.псих служба\фото мудр\DSCN04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5419">
            <a:off x="724008" y="1941115"/>
            <a:ext cx="1571635" cy="2095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Users\install\Desktop\Психолого-медико-педагогическая служба сайт школы\p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43118">
            <a:off x="3571868" y="1785926"/>
            <a:ext cx="4776794" cy="4776794"/>
          </a:xfrm>
          <a:prstGeom prst="rect">
            <a:avLst/>
          </a:prstGeom>
          <a:noFill/>
        </p:spPr>
      </p:pic>
      <p:pic>
        <p:nvPicPr>
          <p:cNvPr id="3078" name="Picture 6" descr="C:\Users\install\Desktop\Психолого-медико-педагогическая служба сайт школы\фото психолога\о класс\_DSC44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44928">
            <a:off x="285720" y="4572008"/>
            <a:ext cx="225432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stall\Pictures\imagesCA57FDA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58397">
            <a:off x="102843" y="287252"/>
            <a:ext cx="1956395" cy="1465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Сотрудничество </a:t>
            </a:r>
            <a:endParaRPr lang="ru-RU" dirty="0">
              <a:solidFill>
                <a:srgbClr val="003366"/>
              </a:solidFill>
            </a:endParaRP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714348" y="2428875"/>
            <a:ext cx="3238500" cy="1654175"/>
            <a:chOff x="521" y="1525"/>
            <a:chExt cx="2040" cy="1042"/>
          </a:xfrm>
          <a:solidFill>
            <a:srgbClr val="FFFF00"/>
          </a:solidFill>
        </p:grpSpPr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521" y="1525"/>
              <a:ext cx="2041" cy="1043"/>
            </a:xfrm>
            <a:custGeom>
              <a:avLst/>
              <a:gdLst>
                <a:gd name="T0" fmla="*/ 149 w 21600"/>
                <a:gd name="T1" fmla="*/ 49 h 21600"/>
                <a:gd name="T2" fmla="*/ 152 w 21600"/>
                <a:gd name="T3" fmla="*/ 1 h 21600"/>
                <a:gd name="T4" fmla="*/ 42 w 21600"/>
                <a:gd name="T5" fmla="*/ 2 h 21600"/>
                <a:gd name="T6" fmla="*/ 45 w 21600"/>
                <a:gd name="T7" fmla="*/ 49 h 21600"/>
                <a:gd name="T8" fmla="*/ 97 w 21600"/>
                <a:gd name="T9" fmla="*/ 30 h 21600"/>
                <a:gd name="T10" fmla="*/ 97 w 21600"/>
                <a:gd name="T11" fmla="*/ 20 h 21600"/>
                <a:gd name="T12" fmla="*/ 193 w 21600"/>
                <a:gd name="T13" fmla="*/ 23 h 21600"/>
                <a:gd name="T14" fmla="*/ 0 w 21600"/>
                <a:gd name="T15" fmla="*/ 2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5 w 21600"/>
                <a:gd name="T25" fmla="*/ 2568 h 21600"/>
                <a:gd name="T26" fmla="*/ 16129 w 21600"/>
                <a:gd name="T27" fmla="*/ 195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pFill/>
            <a:ln w="1584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148" y="1864"/>
              <a:ext cx="946" cy="192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3203548" y="1700213"/>
            <a:ext cx="1943100" cy="2374900"/>
            <a:chOff x="2063" y="1071"/>
            <a:chExt cx="1224" cy="1496"/>
          </a:xfrm>
          <a:solidFill>
            <a:srgbClr val="B638E8"/>
          </a:solidFill>
        </p:grpSpPr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2063" y="1071"/>
              <a:ext cx="1225" cy="1497"/>
            </a:xfrm>
            <a:custGeom>
              <a:avLst/>
              <a:gdLst>
                <a:gd name="T0" fmla="*/ 33 w 21600"/>
                <a:gd name="T1" fmla="*/ 76 h 21600"/>
                <a:gd name="T2" fmla="*/ 66 w 21600"/>
                <a:gd name="T3" fmla="*/ 101 h 21600"/>
                <a:gd name="T4" fmla="*/ 42 w 21600"/>
                <a:gd name="T5" fmla="*/ 66 h 21600"/>
                <a:gd name="T6" fmla="*/ 66 w 21600"/>
                <a:gd name="T7" fmla="*/ 34 h 21600"/>
                <a:gd name="T8" fmla="*/ 34 w 21600"/>
                <a:gd name="T9" fmla="*/ 0 h 21600"/>
                <a:gd name="T10" fmla="*/ 2 w 21600"/>
                <a:gd name="T11" fmla="*/ 33 h 21600"/>
                <a:gd name="T12" fmla="*/ 26 w 21600"/>
                <a:gd name="T13" fmla="*/ 65 h 21600"/>
                <a:gd name="T14" fmla="*/ 2 w 21600"/>
                <a:gd name="T15" fmla="*/ 10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75 w 21600"/>
                <a:gd name="T25" fmla="*/ 7719 h 21600"/>
                <a:gd name="T26" fmla="*/ 19149 w 21600"/>
                <a:gd name="T27" fmla="*/ 2024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pFill/>
            <a:ln w="1584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2289" y="1562"/>
              <a:ext cx="917" cy="18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1476348" y="3429000"/>
            <a:ext cx="1798637" cy="2662238"/>
            <a:chOff x="975" y="2160"/>
            <a:chExt cx="1133" cy="1677"/>
          </a:xfrm>
          <a:solidFill>
            <a:srgbClr val="00B0F0"/>
          </a:solidFill>
        </p:grpSpPr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975" y="2160"/>
              <a:ext cx="1134" cy="1678"/>
            </a:xfrm>
            <a:custGeom>
              <a:avLst/>
              <a:gdLst>
                <a:gd name="T0" fmla="*/ 23 w 21600"/>
                <a:gd name="T1" fmla="*/ 70 h 21600"/>
                <a:gd name="T2" fmla="*/ 1 w 21600"/>
                <a:gd name="T3" fmla="*/ 102 h 21600"/>
                <a:gd name="T4" fmla="*/ 32 w 21600"/>
                <a:gd name="T5" fmla="*/ 130 h 21600"/>
                <a:gd name="T6" fmla="*/ 58 w 21600"/>
                <a:gd name="T7" fmla="*/ 101 h 21600"/>
                <a:gd name="T8" fmla="*/ 39 w 21600"/>
                <a:gd name="T9" fmla="*/ 66 h 21600"/>
                <a:gd name="T10" fmla="*/ 58 w 21600"/>
                <a:gd name="T11" fmla="*/ 28 h 21600"/>
                <a:gd name="T12" fmla="*/ 31 w 21600"/>
                <a:gd name="T13" fmla="*/ 0 h 21600"/>
                <a:gd name="T14" fmla="*/ 1 w 21600"/>
                <a:gd name="T15" fmla="*/ 2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6 w 21600"/>
                <a:gd name="T25" fmla="*/ 5664 h 21600"/>
                <a:gd name="T26" fmla="*/ 20210 w 21600"/>
                <a:gd name="T27" fmla="*/ 1597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pFill/>
            <a:ln w="1584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1170" y="2580"/>
              <a:ext cx="882" cy="193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scene3d>
              <a:camera prst="legacyPerspectiveFront">
                <a:rot lat="0" lon="300000" rev="0"/>
              </a:camera>
              <a:lightRig rig="legacyFlat4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2628873" y="3355975"/>
            <a:ext cx="3094037" cy="2303463"/>
            <a:chOff x="1701" y="2114"/>
            <a:chExt cx="1949" cy="1451"/>
          </a:xfrm>
          <a:solidFill>
            <a:srgbClr val="FF0000"/>
          </a:solidFill>
        </p:grpSpPr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1701" y="2114"/>
              <a:ext cx="1950" cy="1452"/>
            </a:xfrm>
            <a:custGeom>
              <a:avLst/>
              <a:gdLst>
                <a:gd name="T0" fmla="*/ 0 w 21600"/>
                <a:gd name="T1" fmla="*/ 60 h 21600"/>
                <a:gd name="T2" fmla="*/ 34 w 21600"/>
                <a:gd name="T3" fmla="*/ 96 h 21600"/>
                <a:gd name="T4" fmla="*/ 85 w 21600"/>
                <a:gd name="T5" fmla="*/ 63 h 21600"/>
                <a:gd name="T6" fmla="*/ 137 w 21600"/>
                <a:gd name="T7" fmla="*/ 96 h 21600"/>
                <a:gd name="T8" fmla="*/ 176 w 21600"/>
                <a:gd name="T9" fmla="*/ 68 h 21600"/>
                <a:gd name="T10" fmla="*/ 138 w 21600"/>
                <a:gd name="T11" fmla="*/ 26 h 21600"/>
                <a:gd name="T12" fmla="*/ 88 w 21600"/>
                <a:gd name="T13" fmla="*/ 0 h 21600"/>
                <a:gd name="T14" fmla="*/ 34 w 21600"/>
                <a:gd name="T15" fmla="*/ 2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83 w 21600"/>
                <a:gd name="T25" fmla="*/ 6739 h 21600"/>
                <a:gd name="T26" fmla="*/ 16172 w 21600"/>
                <a:gd name="T27" fmla="*/ 20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pFill/>
            <a:ln w="1584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2283" y="2560"/>
              <a:ext cx="914" cy="192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71604" y="285749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Педагог-                         психолог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500430" y="2428868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14480" y="407194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Учитель-</a:t>
            </a:r>
          </a:p>
          <a:p>
            <a:pPr algn="ctr"/>
            <a:r>
              <a:rPr lang="ru-RU" dirty="0" smtClean="0"/>
              <a:t>логопед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500430" y="407194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Родители </a:t>
            </a:r>
            <a:endParaRPr lang="ru-RU" dirty="0"/>
          </a:p>
        </p:txBody>
      </p:sp>
      <p:pic>
        <p:nvPicPr>
          <p:cNvPr id="8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357430"/>
            <a:ext cx="3478615" cy="25003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составления общего представления об уровне готовности ребенка к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школьному обучению используются сл. методики:</a:t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400" dirty="0">
              <a:solidFill>
                <a:srgbClr val="0033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Опросник 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№3 (для родителей) «Особенности поведенческих проявлений у детей в период адаптации к 1-му классу».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Л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А. </a:t>
            </a:r>
            <a:r>
              <a:rPr lang="ru-RU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Ясюковой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(часть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«Методика определения готовности к школе».  Прогноз и профилактика проблем обучения в школе. (Таблица №1,приложение): 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Тулуз-Пьерона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Равена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Гештальт-тест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Бендер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проективные тесты «Дерево» и «Рисунок семьи».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индивидуальная диагностика.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наблюдения №3 «Поведение детей на уроках».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наблюдения №2 «Особенности поведения детей во внеурочной деятельности».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наблюдения №5 «Оценка формования педагогом позиции ученика у детей» (на основе опросника М.Р.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Битяновой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install\Pictures\man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5624" y="2428868"/>
            <a:ext cx="2138376" cy="2138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000"/>
                            </p:stCondLst>
                            <p:childTnLst>
                              <p:par>
                                <p:cTn id="6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000"/>
                            </p:stCondLst>
                            <p:childTnLst>
                              <p:par>
                                <p:cTn id="7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53365">
            <a:off x="5572132" y="3786190"/>
            <a:ext cx="3178175" cy="266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Цикл 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интегрированных занятий педагога-психолога и учителя-логопеда для обучающихся 1 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класса в рамках реализации ФГОС НОО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714488"/>
            <a:ext cx="821537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Цель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создание социально-психологических условий для развития личности и проявления познавательной активности учащихся и их успешного обучения.</a:t>
            </a:r>
          </a:p>
          <a:p>
            <a:pPr>
              <a:buNone/>
            </a:pPr>
            <a:endParaRPr lang="ru-RU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Значимость цикла интегрированных занятий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заключается в том,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мы имеем возможность расширить и углубить знания об особенностях младших школьников.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Активизация и развитие: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познавательной;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речевой;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эмоционально-волевая сфер.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install\Pictures\Рисунки\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59451">
            <a:off x="6572264" y="3143248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Цикл интегрированных занятий под общей темой 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"Страна хорошего настроения</a:t>
            </a:r>
            <a:r>
              <a:rPr lang="ru-RU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"</a:t>
            </a:r>
            <a:endParaRPr lang="ru-RU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2000240"/>
          <a:ext cx="7572428" cy="407205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85818"/>
                <a:gridCol w="1285884"/>
                <a:gridCol w="1500198"/>
                <a:gridCol w="1187684"/>
                <a:gridCol w="1306461"/>
                <a:gridCol w="564561"/>
                <a:gridCol w="941822"/>
              </a:tblGrid>
              <a:tr h="1847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№</a:t>
                      </a:r>
                      <a:endParaRPr lang="ru-RU" sz="1000" b="1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занятия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Тема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Направления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ИКТ средства ЦОРы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Кол-во часов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Срок проведения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5541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Учитель-логопед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Педагог-психолог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8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Знакомство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Звуки и буквы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Мотивация, учебные навыки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Компьютер, мультимедийное оборудование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октябрь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</a:tr>
              <a:tr h="738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2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Хорошее настроение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Дифференциация</a:t>
                      </a:r>
                      <a:endParaRPr lang="ru-RU" sz="1000" b="1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звуков и букв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Эмоционально- волевая сфера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Компьютер, </a:t>
                      </a:r>
                      <a:r>
                        <a:rPr lang="ru-RU" sz="1100" b="1" dirty="0" err="1"/>
                        <a:t>мультимедийное</a:t>
                      </a:r>
                      <a:r>
                        <a:rPr lang="ru-RU" sz="1100" b="1" dirty="0"/>
                        <a:t> оборудование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декабрь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</a:tr>
              <a:tr h="1108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3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Ладошки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Лексика, грамматика, связная речь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Личность и самосознание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Компьютер, </a:t>
                      </a:r>
                      <a:r>
                        <a:rPr lang="ru-RU" sz="1100" b="1" dirty="0" err="1"/>
                        <a:t>мультимедийное</a:t>
                      </a:r>
                      <a:r>
                        <a:rPr lang="ru-RU" sz="1100" b="1" dirty="0"/>
                        <a:t> оборудование, музыкальный центр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февраль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</a:tr>
              <a:tr h="738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4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Наши достижения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Лексика, связная речь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Я и другие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Компьютер, мультимедийное оборудование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апрель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nstall\Pictures\Рисунки\6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500306"/>
            <a:ext cx="2428860" cy="2191006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Этапы интегрированного занятия: </a:t>
            </a:r>
            <a:endParaRPr lang="ru-RU" sz="2400" dirty="0">
              <a:solidFill>
                <a:srgbClr val="0033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вход, установление контакта, создание мотивационного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поля («хочу» - «надо» - «могу»);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сообщение темы занятия, обсуждение плана совместной работы;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разминка или подготовительная работа (1-2 мин.);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актуализация имеющихся знаний;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понимание, закрепление, объяснение, усвоение знаний: первичное, в расчете на самого слабого ученика, системное, серия заданий на отработку и понимание нового знания;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рефлексия, самооценка деятельности.</a:t>
            </a:r>
          </a:p>
          <a:p>
            <a:endParaRPr lang="ru-RU" sz="2000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install\Desktop\Психолого-медико-педагогическая служба сайт школы\фото психолога\о класс\_DSC4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43952">
            <a:off x="322840" y="483586"/>
            <a:ext cx="4320000" cy="3160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 descr="C:\Users\install\Desktop\Психолого-медико-педагогическая служба сайт школы\фото психолога\неделя психологии  23-28 04.12г\DSC07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78014">
            <a:off x="4613911" y="3198693"/>
            <a:ext cx="4320000" cy="287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5" descr="pe0182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28604"/>
            <a:ext cx="1862142" cy="2114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3" name="Picture 3" descr="AG00317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3143248"/>
            <a:ext cx="2286000" cy="320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ры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Шары</Template>
  <TotalTime>292</TotalTime>
  <Words>398</Words>
  <Application>Microsoft Office PowerPoint</Application>
  <PresentationFormat>Экран (4:3)</PresentationFormat>
  <Paragraphs>90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Шары</vt:lpstr>
      <vt:lpstr>Интегрированные  занятия педагога-психолога и учителя-логопеда  с обучающимися 1-х классов в рамках реализации ФГОС НОО </vt:lpstr>
      <vt:lpstr>  Расскажи мне, и я забуду, покажи мне, и я запомню,  дай мне действовать  самому, и я пойму! Восточная мудрость </vt:lpstr>
      <vt:lpstr>Сотрудничество </vt:lpstr>
      <vt:lpstr>Для составления общего представления об уровне готовности ребенка к школьному обучению используются сл. методики: </vt:lpstr>
      <vt:lpstr>Цикл интегрированных занятий педагога-психолога и учителя-логопеда для обучающихся 1 класса в рамках реализации ФГОС НОО </vt:lpstr>
      <vt:lpstr>Значимость цикла интегрированных занятий </vt:lpstr>
      <vt:lpstr>Цикл интегрированных занятий под общей темой  "Страна хорошего настроения"</vt:lpstr>
      <vt:lpstr>Этапы интегрированного занятия: </vt:lpstr>
      <vt:lpstr>Слайд 9</vt:lpstr>
      <vt:lpstr>Слайд 10</vt:lpstr>
      <vt:lpstr>Слайд 11</vt:lpstr>
      <vt:lpstr>Слайд 12</vt:lpstr>
      <vt:lpstr>Эффективность цикла занятий</vt:lpstr>
      <vt:lpstr>Интегративные качества личности: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Интегрированные  занятия педагога-психолога и учителя-логопеда  с обучающимися 1-х классов</dc:title>
  <dc:creator>install</dc:creator>
  <cp:lastModifiedBy>install</cp:lastModifiedBy>
  <cp:revision>32</cp:revision>
  <dcterms:created xsi:type="dcterms:W3CDTF">2013-02-25T05:50:29Z</dcterms:created>
  <dcterms:modified xsi:type="dcterms:W3CDTF">2013-03-04T06:36:37Z</dcterms:modified>
</cp:coreProperties>
</file>