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89" r:id="rId2"/>
    <p:sldId id="280" r:id="rId3"/>
    <p:sldId id="275" r:id="rId4"/>
    <p:sldId id="276" r:id="rId5"/>
    <p:sldId id="290" r:id="rId6"/>
    <p:sldId id="299" r:id="rId7"/>
    <p:sldId id="300" r:id="rId8"/>
    <p:sldId id="311" r:id="rId9"/>
    <p:sldId id="297" r:id="rId10"/>
    <p:sldId id="301" r:id="rId11"/>
    <p:sldId id="259" r:id="rId12"/>
    <p:sldId id="302" r:id="rId13"/>
    <p:sldId id="262" r:id="rId14"/>
    <p:sldId id="304" r:id="rId15"/>
    <p:sldId id="263" r:id="rId16"/>
    <p:sldId id="312" r:id="rId17"/>
    <p:sldId id="264" r:id="rId18"/>
    <p:sldId id="265" r:id="rId19"/>
    <p:sldId id="266" r:id="rId20"/>
    <p:sldId id="267" r:id="rId21"/>
    <p:sldId id="307" r:id="rId22"/>
    <p:sldId id="310" r:id="rId23"/>
    <p:sldId id="308" r:id="rId24"/>
    <p:sldId id="306" r:id="rId25"/>
    <p:sldId id="281" r:id="rId26"/>
    <p:sldId id="282" r:id="rId27"/>
    <p:sldId id="292" r:id="rId28"/>
    <p:sldId id="315" r:id="rId29"/>
    <p:sldId id="313" r:id="rId30"/>
    <p:sldId id="314" r:id="rId31"/>
    <p:sldId id="271" r:id="rId32"/>
    <p:sldId id="269" r:id="rId33"/>
    <p:sldId id="270" r:id="rId34"/>
    <p:sldId id="272" r:id="rId35"/>
    <p:sldId id="273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00CCFF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EED45D-3541-404F-8161-A790550BC5B5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04F5A3-606D-47B3-AF9F-D15DC06DB3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8514ED-184A-4958-BA2E-55EA483329FF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77F1D2-342A-4DA1-B790-3F2203A5A7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24E466-4515-4915-9F94-2C3642000FDE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C27CEB-723F-4F11-85C0-2140FBD597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4FA17-FA1E-4F9A-81CE-2EEE91D91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C664BD-CBC2-4041-AD52-EBC269464380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F2315-0EFE-4046-9A67-1BD7B78E27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0617C8-AAA7-4EAD-B698-39778F5D6522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309B62-3258-4691-9A08-AF79557ADE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CD14B4-92EA-4079-926A-644B7F09CB90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755EE5-E0D7-4688-8B5A-D0B2EB3213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634F8E-0211-42F2-ABC2-24056A113A73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1CF2D1-ECBF-4F9D-B239-6F77C0A63B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4CAD41-7C89-49CE-8DC3-43D5B1CF240A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7BC7A-2363-4E7C-B977-45A7A33868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2B9BF3-FF2C-4097-B49B-622DFEBB0313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7C37F4-7E2C-4E60-BC13-D9AAB3DB6D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734913-3E8C-45C1-B8A0-B7A10F683289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571A01-A5BB-4FB3-8C9D-0E5E2AC5DF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3CA5E4-870F-4E50-85E3-9F20855DF748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C773384D-A0EF-46EC-B058-9385B4734A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C7E223D-FC98-43BE-8779-54066EB3887F}" type="datetimeFigureOut">
              <a:rPr lang="ru-RU" smtClean="0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51290C2-F531-4352-BE69-F2E44A87F3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7;&#1074;&#1077;&#1090;&#1083;&#1072;&#1085;&#1072;\Desktop\&#1086;&#1090;&#1082;&#1088;%20&#1091;&#1088;&#1086;&#1082;\&#1057;&#1086;&#1083;&#1085;&#1077;&#1095;&#1085;&#1072;&#1103;%20&#1088;&#1072;&#1076;&#1080;&#1072;&#1094;&#1080;&#1103;.mpg" TargetMode="Externa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6;&#1090;&#1082;&#1088;%20&#1091;&#1088;&#1086;&#1082;\NF1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7;&#1074;&#1077;&#1090;&#1083;&#1072;&#1085;&#1072;\Desktop\Klimat%20Rossii\&#1061;&#1086;&#1083;&#1086;&#1076;&#1085;&#1099;&#1081;%20&#1092;&#1088;&#1086;&#1085;&#1090;.mpg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714356"/>
            <a:ext cx="50153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Климат России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4357694"/>
            <a:ext cx="5691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Constantia"/>
              </a:rPr>
              <a:t>Учитель географии </a:t>
            </a:r>
            <a:r>
              <a:rPr lang="ru-RU" sz="2800" dirty="0" err="1">
                <a:solidFill>
                  <a:prstClr val="black"/>
                </a:solidFill>
                <a:latin typeface="Constantia"/>
              </a:rPr>
              <a:t>Дзгоева</a:t>
            </a:r>
            <a:r>
              <a:rPr lang="ru-RU" sz="2800" dirty="0">
                <a:solidFill>
                  <a:prstClr val="black"/>
                </a:solidFill>
                <a:latin typeface="Constantia"/>
              </a:rPr>
              <a:t> Б.Б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928688" y="254000"/>
            <a:ext cx="7758112" cy="1143000"/>
          </a:xfrm>
        </p:spPr>
        <p:txBody>
          <a:bodyPr/>
          <a:lstStyle/>
          <a:p>
            <a:pPr marL="53975" algn="l"/>
            <a:r>
              <a:rPr lang="ru-RU" sz="3600" smtClean="0"/>
              <a:t>Влияние географической широты на  климат.</a:t>
            </a:r>
          </a:p>
        </p:txBody>
      </p:sp>
      <p:pic>
        <p:nvPicPr>
          <p:cNvPr id="12291" name="Picture 2" descr="M:\Alena\презентации\6 класс\картинки\{A5D6CA23-2745-40AD-BFD9-E10DD50A97F0}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357313"/>
            <a:ext cx="8297863" cy="5500687"/>
          </a:xfrm>
          <a:noFill/>
        </p:spPr>
      </p:pic>
      <p:pic>
        <p:nvPicPr>
          <p:cNvPr id="5" name="Picture 3" descr="M:\Alena\презентации\6 класс\картинки\{44784639-7109-4DD7-A129-4E6C92184D89}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357313"/>
            <a:ext cx="8224838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M:\Alena\презентации\6 класс\картинки\{C2620093-B8AE-4E49-AE03-391762B9D5B7}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4750" y="1357313"/>
            <a:ext cx="796925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TextBox 3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1113" y="0"/>
            <a:ext cx="84407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7000875" y="1143000"/>
            <a:ext cx="19288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Book Antiqua" pitchFamily="18" charset="0"/>
              </a:rPr>
              <a:t>(ккал/см  )</a:t>
            </a: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8286750" y="1071563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Book Antiqua" pitchFamily="18" charset="0"/>
              </a:rPr>
              <a:t>2</a:t>
            </a:r>
          </a:p>
        </p:txBody>
      </p:sp>
      <p:pic>
        <p:nvPicPr>
          <p:cNvPr id="7" name="Солнечная радиация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587375" y="1792288"/>
            <a:ext cx="6469063" cy="4851400"/>
          </a:xfrm>
        </p:spPr>
      </p:pic>
    </p:spTree>
  </p:cSld>
  <p:clrMapOvr>
    <a:masterClrMapping/>
  </p:clrMapOvr>
  <p:transition spd="slow" advTm="7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 rot="8123747" flipV="1">
            <a:off x="1212850" y="4700588"/>
            <a:ext cx="1944688" cy="1555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7772400" cy="762000"/>
          </a:xfrm>
        </p:spPr>
        <p:txBody>
          <a:bodyPr/>
          <a:lstStyle/>
          <a:p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Солнечная радиация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867400" y="908050"/>
            <a:ext cx="3009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303042"/>
                </a:solidFill>
                <a:latin typeface="Times New Roman" pitchFamily="18" charset="0"/>
                <a:cs typeface="Times New Roman" pitchFamily="18" charset="0"/>
              </a:rPr>
              <a:t>Количество тепла и света, приходящееся на единицу поверхности.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600200" y="3530600"/>
            <a:ext cx="882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1E1E28"/>
                </a:solidFill>
                <a:latin typeface="Times New Roman" pitchFamily="18" charset="0"/>
                <a:cs typeface="Times New Roman" pitchFamily="18" charset="0"/>
              </a:rPr>
              <a:t>прямая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352800" y="4673600"/>
            <a:ext cx="1331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1E1E28"/>
                </a:solidFill>
                <a:latin typeface="Times New Roman" pitchFamily="18" charset="0"/>
                <a:cs typeface="Times New Roman" pitchFamily="18" charset="0"/>
              </a:rPr>
              <a:t>отраженная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429000" y="4064000"/>
            <a:ext cx="12874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1E1E28"/>
                </a:solidFill>
                <a:latin typeface="Times New Roman" pitchFamily="18" charset="0"/>
                <a:cs typeface="Times New Roman" pitchFamily="18" charset="0"/>
              </a:rPr>
              <a:t>Рассеянная</a:t>
            </a:r>
          </a:p>
          <a:p>
            <a:r>
              <a:rPr lang="ru-RU">
                <a:solidFill>
                  <a:srgbClr val="1E1E28"/>
                </a:solidFill>
                <a:latin typeface="Times New Roman" pitchFamily="18" charset="0"/>
                <a:cs typeface="Times New Roman" pitchFamily="18" charset="0"/>
              </a:rPr>
              <a:t>25%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2667000" y="3073400"/>
            <a:ext cx="381000" cy="2803525"/>
          </a:xfrm>
          <a:prstGeom prst="downArrow">
            <a:avLst>
              <a:gd name="adj1" fmla="val 50000"/>
              <a:gd name="adj2" fmla="val 194962"/>
            </a:avLst>
          </a:prstGeom>
          <a:solidFill>
            <a:srgbClr val="FFFF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2590800" y="1916113"/>
            <a:ext cx="533400" cy="928687"/>
          </a:xfrm>
          <a:prstGeom prst="downArrow">
            <a:avLst>
              <a:gd name="adj1" fmla="val 50000"/>
              <a:gd name="adj2" fmla="val 3217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 rot="-2329922">
            <a:off x="2932113" y="2511425"/>
            <a:ext cx="804862" cy="2444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995738" y="1700213"/>
            <a:ext cx="13684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303042"/>
                </a:solidFill>
                <a:latin typeface="Times New Roman" pitchFamily="18" charset="0"/>
                <a:cs typeface="Times New Roman" pitchFamily="18" charset="0"/>
              </a:rPr>
              <a:t>Отражение от верхней </a:t>
            </a:r>
          </a:p>
          <a:p>
            <a:pPr algn="just"/>
            <a:r>
              <a:rPr lang="ru-RU">
                <a:solidFill>
                  <a:srgbClr val="303042"/>
                </a:solidFill>
                <a:latin typeface="Times New Roman" pitchFamily="18" charset="0"/>
                <a:cs typeface="Times New Roman" pitchFamily="18" charset="0"/>
              </a:rPr>
              <a:t>границы атмосферы 5 %</a:t>
            </a: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1676400" y="2997200"/>
            <a:ext cx="2362200" cy="0"/>
          </a:xfrm>
          <a:prstGeom prst="line">
            <a:avLst/>
          </a:prstGeom>
          <a:noFill/>
          <a:ln w="1905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2411413" y="981075"/>
            <a:ext cx="8382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0" name="Freeform 14"/>
          <p:cNvSpPr>
            <a:spLocks/>
          </p:cNvSpPr>
          <p:nvPr/>
        </p:nvSpPr>
        <p:spPr bwMode="auto">
          <a:xfrm>
            <a:off x="179388" y="5497513"/>
            <a:ext cx="5257800" cy="1360487"/>
          </a:xfrm>
          <a:custGeom>
            <a:avLst/>
            <a:gdLst>
              <a:gd name="T0" fmla="*/ 2147483647 w 2688"/>
              <a:gd name="T1" fmla="*/ 2147483647 h 857"/>
              <a:gd name="T2" fmla="*/ 2147483647 w 2688"/>
              <a:gd name="T3" fmla="*/ 2147483647 h 857"/>
              <a:gd name="T4" fmla="*/ 2147483647 w 2688"/>
              <a:gd name="T5" fmla="*/ 2147483647 h 857"/>
              <a:gd name="T6" fmla="*/ 2147483647 w 2688"/>
              <a:gd name="T7" fmla="*/ 2147483647 h 857"/>
              <a:gd name="T8" fmla="*/ 2147483647 w 2688"/>
              <a:gd name="T9" fmla="*/ 2147483647 h 857"/>
              <a:gd name="T10" fmla="*/ 2147483647 w 2688"/>
              <a:gd name="T11" fmla="*/ 2147483647 h 857"/>
              <a:gd name="T12" fmla="*/ 2147483647 w 2688"/>
              <a:gd name="T13" fmla="*/ 2147483647 h 857"/>
              <a:gd name="T14" fmla="*/ 2147483647 w 2688"/>
              <a:gd name="T15" fmla="*/ 2147483647 h 857"/>
              <a:gd name="T16" fmla="*/ 2147483647 w 2688"/>
              <a:gd name="T17" fmla="*/ 2147483647 h 857"/>
              <a:gd name="T18" fmla="*/ 2147483647 w 2688"/>
              <a:gd name="T19" fmla="*/ 2147483647 h 857"/>
              <a:gd name="T20" fmla="*/ 2147483647 w 2688"/>
              <a:gd name="T21" fmla="*/ 2147483647 h 85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688"/>
              <a:gd name="T34" fmla="*/ 0 h 857"/>
              <a:gd name="T35" fmla="*/ 2688 w 2688"/>
              <a:gd name="T36" fmla="*/ 857 h 85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688" h="857">
                <a:moveTo>
                  <a:pt x="2688" y="326"/>
                </a:moveTo>
                <a:cubicBezTo>
                  <a:pt x="2466" y="258"/>
                  <a:pt x="2204" y="307"/>
                  <a:pt x="1967" y="296"/>
                </a:cubicBezTo>
                <a:cubicBezTo>
                  <a:pt x="1730" y="285"/>
                  <a:pt x="1433" y="303"/>
                  <a:pt x="1264" y="258"/>
                </a:cubicBezTo>
                <a:cubicBezTo>
                  <a:pt x="1094" y="213"/>
                  <a:pt x="1019" y="46"/>
                  <a:pt x="952" y="23"/>
                </a:cubicBezTo>
                <a:cubicBezTo>
                  <a:pt x="885" y="0"/>
                  <a:pt x="900" y="107"/>
                  <a:pt x="864" y="120"/>
                </a:cubicBezTo>
                <a:cubicBezTo>
                  <a:pt x="828" y="133"/>
                  <a:pt x="812" y="72"/>
                  <a:pt x="739" y="99"/>
                </a:cubicBezTo>
                <a:cubicBezTo>
                  <a:pt x="666" y="126"/>
                  <a:pt x="550" y="237"/>
                  <a:pt x="427" y="281"/>
                </a:cubicBezTo>
                <a:cubicBezTo>
                  <a:pt x="305" y="325"/>
                  <a:pt x="79" y="273"/>
                  <a:pt x="9" y="364"/>
                </a:cubicBezTo>
                <a:cubicBezTo>
                  <a:pt x="18" y="508"/>
                  <a:pt x="0" y="667"/>
                  <a:pt x="9" y="827"/>
                </a:cubicBezTo>
                <a:cubicBezTo>
                  <a:pt x="399" y="857"/>
                  <a:pt x="2235" y="842"/>
                  <a:pt x="2679" y="834"/>
                </a:cubicBezTo>
                <a:cubicBezTo>
                  <a:pt x="2688" y="486"/>
                  <a:pt x="2681" y="430"/>
                  <a:pt x="2688" y="326"/>
                </a:cubicBezTo>
                <a:close/>
              </a:path>
            </a:pathLst>
          </a:custGeom>
          <a:gradFill rotWithShape="0">
            <a:gsLst>
              <a:gs pos="0">
                <a:srgbClr val="FFCC99"/>
              </a:gs>
              <a:gs pos="100000">
                <a:srgbClr val="765E4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762000" y="6045200"/>
            <a:ext cx="1516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1E1E28"/>
                </a:solidFill>
                <a:latin typeface="Times New Roman" pitchFamily="18" charset="0"/>
                <a:cs typeface="Times New Roman" pitchFamily="18" charset="0"/>
              </a:rPr>
              <a:t>Поглощенная</a:t>
            </a:r>
          </a:p>
          <a:p>
            <a:r>
              <a:rPr lang="ru-RU">
                <a:solidFill>
                  <a:srgbClr val="1E1E28"/>
                </a:solidFill>
                <a:latin typeface="Times New Roman" pitchFamily="18" charset="0"/>
                <a:cs typeface="Times New Roman" pitchFamily="18" charset="0"/>
              </a:rPr>
              <a:t> 45 %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895600" y="3225800"/>
            <a:ext cx="1958975" cy="658813"/>
            <a:chOff x="1824" y="2112"/>
            <a:chExt cx="1234" cy="415"/>
          </a:xfrm>
        </p:grpSpPr>
        <p:grpSp>
          <p:nvGrpSpPr>
            <p:cNvPr id="14367" name="Group 17"/>
            <p:cNvGrpSpPr>
              <a:grpSpLocks/>
            </p:cNvGrpSpPr>
            <p:nvPr/>
          </p:nvGrpSpPr>
          <p:grpSpPr bwMode="auto">
            <a:xfrm>
              <a:off x="1824" y="2112"/>
              <a:ext cx="850" cy="271"/>
              <a:chOff x="2592" y="2561"/>
              <a:chExt cx="1282" cy="519"/>
            </a:xfrm>
          </p:grpSpPr>
          <p:sp>
            <p:nvSpPr>
              <p:cNvPr id="14375" name="Freeform 18"/>
              <p:cNvSpPr>
                <a:spLocks/>
              </p:cNvSpPr>
              <p:nvPr/>
            </p:nvSpPr>
            <p:spPr bwMode="auto">
              <a:xfrm>
                <a:off x="2592" y="2561"/>
                <a:ext cx="1282" cy="519"/>
              </a:xfrm>
              <a:custGeom>
                <a:avLst/>
                <a:gdLst>
                  <a:gd name="T0" fmla="*/ 8 w 1282"/>
                  <a:gd name="T1" fmla="*/ 266 h 519"/>
                  <a:gd name="T2" fmla="*/ 159 w 1282"/>
                  <a:gd name="T3" fmla="*/ 107 h 519"/>
                  <a:gd name="T4" fmla="*/ 280 w 1282"/>
                  <a:gd name="T5" fmla="*/ 130 h 519"/>
                  <a:gd name="T6" fmla="*/ 409 w 1282"/>
                  <a:gd name="T7" fmla="*/ 54 h 519"/>
                  <a:gd name="T8" fmla="*/ 606 w 1282"/>
                  <a:gd name="T9" fmla="*/ 99 h 519"/>
                  <a:gd name="T10" fmla="*/ 758 w 1282"/>
                  <a:gd name="T11" fmla="*/ 23 h 519"/>
                  <a:gd name="T12" fmla="*/ 978 w 1282"/>
                  <a:gd name="T13" fmla="*/ 137 h 519"/>
                  <a:gd name="T14" fmla="*/ 1137 w 1282"/>
                  <a:gd name="T15" fmla="*/ 152 h 519"/>
                  <a:gd name="T16" fmla="*/ 1205 w 1282"/>
                  <a:gd name="T17" fmla="*/ 334 h 519"/>
                  <a:gd name="T18" fmla="*/ 675 w 1282"/>
                  <a:gd name="T19" fmla="*/ 501 h 519"/>
                  <a:gd name="T20" fmla="*/ 212 w 1282"/>
                  <a:gd name="T21" fmla="*/ 440 h 519"/>
                  <a:gd name="T22" fmla="*/ 8 w 1282"/>
                  <a:gd name="T23" fmla="*/ 266 h 5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2"/>
                  <a:gd name="T37" fmla="*/ 0 h 519"/>
                  <a:gd name="T38" fmla="*/ 1282 w 1282"/>
                  <a:gd name="T39" fmla="*/ 519 h 51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2" h="519">
                    <a:moveTo>
                      <a:pt x="8" y="266"/>
                    </a:moveTo>
                    <a:cubicBezTo>
                      <a:pt x="0" y="145"/>
                      <a:pt x="120" y="114"/>
                      <a:pt x="159" y="107"/>
                    </a:cubicBezTo>
                    <a:cubicBezTo>
                      <a:pt x="318" y="107"/>
                      <a:pt x="237" y="143"/>
                      <a:pt x="280" y="130"/>
                    </a:cubicBezTo>
                    <a:cubicBezTo>
                      <a:pt x="322" y="121"/>
                      <a:pt x="355" y="59"/>
                      <a:pt x="409" y="54"/>
                    </a:cubicBezTo>
                    <a:cubicBezTo>
                      <a:pt x="538" y="54"/>
                      <a:pt x="548" y="104"/>
                      <a:pt x="606" y="99"/>
                    </a:cubicBezTo>
                    <a:cubicBezTo>
                      <a:pt x="664" y="94"/>
                      <a:pt x="696" y="17"/>
                      <a:pt x="758" y="23"/>
                    </a:cubicBezTo>
                    <a:cubicBezTo>
                      <a:pt x="887" y="0"/>
                      <a:pt x="915" y="121"/>
                      <a:pt x="978" y="137"/>
                    </a:cubicBezTo>
                    <a:cubicBezTo>
                      <a:pt x="1041" y="159"/>
                      <a:pt x="1099" y="119"/>
                      <a:pt x="1137" y="152"/>
                    </a:cubicBezTo>
                    <a:cubicBezTo>
                      <a:pt x="1243" y="198"/>
                      <a:pt x="1282" y="276"/>
                      <a:pt x="1205" y="334"/>
                    </a:cubicBezTo>
                    <a:cubicBezTo>
                      <a:pt x="1128" y="392"/>
                      <a:pt x="840" y="483"/>
                      <a:pt x="675" y="501"/>
                    </a:cubicBezTo>
                    <a:cubicBezTo>
                      <a:pt x="510" y="519"/>
                      <a:pt x="323" y="479"/>
                      <a:pt x="212" y="440"/>
                    </a:cubicBezTo>
                    <a:cubicBezTo>
                      <a:pt x="101" y="401"/>
                      <a:pt x="16" y="387"/>
                      <a:pt x="8" y="26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B1D8FF"/>
                  </a:gs>
                  <a:gs pos="100000">
                    <a:srgbClr val="758FA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6" name="Freeform 19"/>
              <p:cNvSpPr>
                <a:spLocks/>
              </p:cNvSpPr>
              <p:nvPr/>
            </p:nvSpPr>
            <p:spPr bwMode="auto">
              <a:xfrm>
                <a:off x="2608" y="2832"/>
                <a:ext cx="336" cy="144"/>
              </a:xfrm>
              <a:custGeom>
                <a:avLst/>
                <a:gdLst>
                  <a:gd name="T0" fmla="*/ 22 w 416"/>
                  <a:gd name="T1" fmla="*/ 11 h 184"/>
                  <a:gd name="T2" fmla="*/ 3 w 416"/>
                  <a:gd name="T3" fmla="*/ 2 h 184"/>
                  <a:gd name="T4" fmla="*/ 4 w 416"/>
                  <a:gd name="T5" fmla="*/ 14 h 184"/>
                  <a:gd name="T6" fmla="*/ 29 w 416"/>
                  <a:gd name="T7" fmla="*/ 18 h 184"/>
                  <a:gd name="T8" fmla="*/ 60 w 416"/>
                  <a:gd name="T9" fmla="*/ 3 h 184"/>
                  <a:gd name="T10" fmla="*/ 22 w 416"/>
                  <a:gd name="T11" fmla="*/ 11 h 1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6"/>
                  <a:gd name="T19" fmla="*/ 0 h 184"/>
                  <a:gd name="T20" fmla="*/ 416 w 416"/>
                  <a:gd name="T21" fmla="*/ 184 h 1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6" h="184">
                    <a:moveTo>
                      <a:pt x="150" y="100"/>
                    </a:moveTo>
                    <a:cubicBezTo>
                      <a:pt x="37" y="93"/>
                      <a:pt x="40" y="0"/>
                      <a:pt x="21" y="9"/>
                    </a:cubicBezTo>
                    <a:cubicBezTo>
                      <a:pt x="2" y="17"/>
                      <a:pt x="0" y="105"/>
                      <a:pt x="29" y="131"/>
                    </a:cubicBezTo>
                    <a:cubicBezTo>
                      <a:pt x="58" y="157"/>
                      <a:pt x="133" y="184"/>
                      <a:pt x="196" y="166"/>
                    </a:cubicBezTo>
                    <a:cubicBezTo>
                      <a:pt x="259" y="148"/>
                      <a:pt x="416" y="36"/>
                      <a:pt x="408" y="25"/>
                    </a:cubicBezTo>
                    <a:cubicBezTo>
                      <a:pt x="400" y="14"/>
                      <a:pt x="263" y="107"/>
                      <a:pt x="150" y="1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58FA9"/>
                  </a:gs>
                  <a:gs pos="100000">
                    <a:srgbClr val="B1D8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7" name="Freeform 20"/>
              <p:cNvSpPr>
                <a:spLocks/>
              </p:cNvSpPr>
              <p:nvPr/>
            </p:nvSpPr>
            <p:spPr bwMode="auto">
              <a:xfrm>
                <a:off x="2880" y="2688"/>
                <a:ext cx="336" cy="144"/>
              </a:xfrm>
              <a:custGeom>
                <a:avLst/>
                <a:gdLst>
                  <a:gd name="T0" fmla="*/ 22 w 416"/>
                  <a:gd name="T1" fmla="*/ 11 h 184"/>
                  <a:gd name="T2" fmla="*/ 3 w 416"/>
                  <a:gd name="T3" fmla="*/ 2 h 184"/>
                  <a:gd name="T4" fmla="*/ 4 w 416"/>
                  <a:gd name="T5" fmla="*/ 14 h 184"/>
                  <a:gd name="T6" fmla="*/ 29 w 416"/>
                  <a:gd name="T7" fmla="*/ 18 h 184"/>
                  <a:gd name="T8" fmla="*/ 60 w 416"/>
                  <a:gd name="T9" fmla="*/ 3 h 184"/>
                  <a:gd name="T10" fmla="*/ 22 w 416"/>
                  <a:gd name="T11" fmla="*/ 11 h 1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6"/>
                  <a:gd name="T19" fmla="*/ 0 h 184"/>
                  <a:gd name="T20" fmla="*/ 416 w 416"/>
                  <a:gd name="T21" fmla="*/ 184 h 1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6" h="184">
                    <a:moveTo>
                      <a:pt x="150" y="100"/>
                    </a:moveTo>
                    <a:cubicBezTo>
                      <a:pt x="37" y="93"/>
                      <a:pt x="40" y="0"/>
                      <a:pt x="21" y="9"/>
                    </a:cubicBezTo>
                    <a:cubicBezTo>
                      <a:pt x="2" y="17"/>
                      <a:pt x="0" y="105"/>
                      <a:pt x="29" y="131"/>
                    </a:cubicBezTo>
                    <a:cubicBezTo>
                      <a:pt x="58" y="157"/>
                      <a:pt x="133" y="184"/>
                      <a:pt x="196" y="166"/>
                    </a:cubicBezTo>
                    <a:cubicBezTo>
                      <a:pt x="259" y="148"/>
                      <a:pt x="416" y="36"/>
                      <a:pt x="408" y="25"/>
                    </a:cubicBezTo>
                    <a:cubicBezTo>
                      <a:pt x="400" y="14"/>
                      <a:pt x="263" y="107"/>
                      <a:pt x="150" y="1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58FA9"/>
                  </a:gs>
                  <a:gs pos="100000">
                    <a:srgbClr val="B1D8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8" name="Freeform 21"/>
              <p:cNvSpPr>
                <a:spLocks/>
              </p:cNvSpPr>
              <p:nvPr/>
            </p:nvSpPr>
            <p:spPr bwMode="auto">
              <a:xfrm>
                <a:off x="3024" y="2928"/>
                <a:ext cx="336" cy="144"/>
              </a:xfrm>
              <a:custGeom>
                <a:avLst/>
                <a:gdLst>
                  <a:gd name="T0" fmla="*/ 22 w 416"/>
                  <a:gd name="T1" fmla="*/ 11 h 184"/>
                  <a:gd name="T2" fmla="*/ 3 w 416"/>
                  <a:gd name="T3" fmla="*/ 2 h 184"/>
                  <a:gd name="T4" fmla="*/ 4 w 416"/>
                  <a:gd name="T5" fmla="*/ 14 h 184"/>
                  <a:gd name="T6" fmla="*/ 29 w 416"/>
                  <a:gd name="T7" fmla="*/ 18 h 184"/>
                  <a:gd name="T8" fmla="*/ 60 w 416"/>
                  <a:gd name="T9" fmla="*/ 3 h 184"/>
                  <a:gd name="T10" fmla="*/ 22 w 416"/>
                  <a:gd name="T11" fmla="*/ 11 h 1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6"/>
                  <a:gd name="T19" fmla="*/ 0 h 184"/>
                  <a:gd name="T20" fmla="*/ 416 w 416"/>
                  <a:gd name="T21" fmla="*/ 184 h 1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6" h="184">
                    <a:moveTo>
                      <a:pt x="150" y="100"/>
                    </a:moveTo>
                    <a:cubicBezTo>
                      <a:pt x="37" y="93"/>
                      <a:pt x="40" y="0"/>
                      <a:pt x="21" y="9"/>
                    </a:cubicBezTo>
                    <a:cubicBezTo>
                      <a:pt x="2" y="17"/>
                      <a:pt x="0" y="105"/>
                      <a:pt x="29" y="131"/>
                    </a:cubicBezTo>
                    <a:cubicBezTo>
                      <a:pt x="58" y="157"/>
                      <a:pt x="133" y="184"/>
                      <a:pt x="196" y="166"/>
                    </a:cubicBezTo>
                    <a:cubicBezTo>
                      <a:pt x="259" y="148"/>
                      <a:pt x="416" y="36"/>
                      <a:pt x="408" y="25"/>
                    </a:cubicBezTo>
                    <a:cubicBezTo>
                      <a:pt x="400" y="14"/>
                      <a:pt x="263" y="107"/>
                      <a:pt x="150" y="1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58FA9"/>
                  </a:gs>
                  <a:gs pos="100000">
                    <a:srgbClr val="B1D8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9" name="Freeform 22"/>
              <p:cNvSpPr>
                <a:spLocks/>
              </p:cNvSpPr>
              <p:nvPr/>
            </p:nvSpPr>
            <p:spPr bwMode="auto">
              <a:xfrm>
                <a:off x="3216" y="2640"/>
                <a:ext cx="336" cy="144"/>
              </a:xfrm>
              <a:custGeom>
                <a:avLst/>
                <a:gdLst>
                  <a:gd name="T0" fmla="*/ 22 w 416"/>
                  <a:gd name="T1" fmla="*/ 11 h 184"/>
                  <a:gd name="T2" fmla="*/ 3 w 416"/>
                  <a:gd name="T3" fmla="*/ 2 h 184"/>
                  <a:gd name="T4" fmla="*/ 4 w 416"/>
                  <a:gd name="T5" fmla="*/ 14 h 184"/>
                  <a:gd name="T6" fmla="*/ 29 w 416"/>
                  <a:gd name="T7" fmla="*/ 18 h 184"/>
                  <a:gd name="T8" fmla="*/ 60 w 416"/>
                  <a:gd name="T9" fmla="*/ 3 h 184"/>
                  <a:gd name="T10" fmla="*/ 22 w 416"/>
                  <a:gd name="T11" fmla="*/ 11 h 1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6"/>
                  <a:gd name="T19" fmla="*/ 0 h 184"/>
                  <a:gd name="T20" fmla="*/ 416 w 416"/>
                  <a:gd name="T21" fmla="*/ 184 h 1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6" h="184">
                    <a:moveTo>
                      <a:pt x="150" y="100"/>
                    </a:moveTo>
                    <a:cubicBezTo>
                      <a:pt x="37" y="93"/>
                      <a:pt x="40" y="0"/>
                      <a:pt x="21" y="9"/>
                    </a:cubicBezTo>
                    <a:cubicBezTo>
                      <a:pt x="2" y="17"/>
                      <a:pt x="0" y="105"/>
                      <a:pt x="29" y="131"/>
                    </a:cubicBezTo>
                    <a:cubicBezTo>
                      <a:pt x="58" y="157"/>
                      <a:pt x="133" y="184"/>
                      <a:pt x="196" y="166"/>
                    </a:cubicBezTo>
                    <a:cubicBezTo>
                      <a:pt x="259" y="148"/>
                      <a:pt x="416" y="36"/>
                      <a:pt x="408" y="25"/>
                    </a:cubicBezTo>
                    <a:cubicBezTo>
                      <a:pt x="400" y="14"/>
                      <a:pt x="263" y="107"/>
                      <a:pt x="150" y="1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58FA9"/>
                  </a:gs>
                  <a:gs pos="100000">
                    <a:srgbClr val="B1D8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0" name="Freeform 23"/>
              <p:cNvSpPr>
                <a:spLocks/>
              </p:cNvSpPr>
              <p:nvPr/>
            </p:nvSpPr>
            <p:spPr bwMode="auto">
              <a:xfrm>
                <a:off x="3504" y="2784"/>
                <a:ext cx="336" cy="144"/>
              </a:xfrm>
              <a:custGeom>
                <a:avLst/>
                <a:gdLst>
                  <a:gd name="T0" fmla="*/ 22 w 416"/>
                  <a:gd name="T1" fmla="*/ 11 h 184"/>
                  <a:gd name="T2" fmla="*/ 3 w 416"/>
                  <a:gd name="T3" fmla="*/ 2 h 184"/>
                  <a:gd name="T4" fmla="*/ 4 w 416"/>
                  <a:gd name="T5" fmla="*/ 14 h 184"/>
                  <a:gd name="T6" fmla="*/ 29 w 416"/>
                  <a:gd name="T7" fmla="*/ 18 h 184"/>
                  <a:gd name="T8" fmla="*/ 60 w 416"/>
                  <a:gd name="T9" fmla="*/ 3 h 184"/>
                  <a:gd name="T10" fmla="*/ 22 w 416"/>
                  <a:gd name="T11" fmla="*/ 11 h 1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6"/>
                  <a:gd name="T19" fmla="*/ 0 h 184"/>
                  <a:gd name="T20" fmla="*/ 416 w 416"/>
                  <a:gd name="T21" fmla="*/ 184 h 1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6" h="184">
                    <a:moveTo>
                      <a:pt x="150" y="100"/>
                    </a:moveTo>
                    <a:cubicBezTo>
                      <a:pt x="37" y="93"/>
                      <a:pt x="40" y="0"/>
                      <a:pt x="21" y="9"/>
                    </a:cubicBezTo>
                    <a:cubicBezTo>
                      <a:pt x="2" y="17"/>
                      <a:pt x="0" y="105"/>
                      <a:pt x="29" y="131"/>
                    </a:cubicBezTo>
                    <a:cubicBezTo>
                      <a:pt x="58" y="157"/>
                      <a:pt x="133" y="184"/>
                      <a:pt x="196" y="166"/>
                    </a:cubicBezTo>
                    <a:cubicBezTo>
                      <a:pt x="259" y="148"/>
                      <a:pt x="416" y="36"/>
                      <a:pt x="408" y="25"/>
                    </a:cubicBezTo>
                    <a:cubicBezTo>
                      <a:pt x="400" y="14"/>
                      <a:pt x="263" y="107"/>
                      <a:pt x="150" y="1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58FA9"/>
                  </a:gs>
                  <a:gs pos="100000">
                    <a:srgbClr val="B1D8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68" name="Group 24"/>
            <p:cNvGrpSpPr>
              <a:grpSpLocks/>
            </p:cNvGrpSpPr>
            <p:nvPr/>
          </p:nvGrpSpPr>
          <p:grpSpPr bwMode="auto">
            <a:xfrm>
              <a:off x="2208" y="2256"/>
              <a:ext cx="850" cy="271"/>
              <a:chOff x="2592" y="2561"/>
              <a:chExt cx="1282" cy="519"/>
            </a:xfrm>
          </p:grpSpPr>
          <p:sp>
            <p:nvSpPr>
              <p:cNvPr id="14369" name="Freeform 25"/>
              <p:cNvSpPr>
                <a:spLocks/>
              </p:cNvSpPr>
              <p:nvPr/>
            </p:nvSpPr>
            <p:spPr bwMode="auto">
              <a:xfrm>
                <a:off x="2592" y="2561"/>
                <a:ext cx="1282" cy="519"/>
              </a:xfrm>
              <a:custGeom>
                <a:avLst/>
                <a:gdLst>
                  <a:gd name="T0" fmla="*/ 8 w 1282"/>
                  <a:gd name="T1" fmla="*/ 266 h 519"/>
                  <a:gd name="T2" fmla="*/ 159 w 1282"/>
                  <a:gd name="T3" fmla="*/ 107 h 519"/>
                  <a:gd name="T4" fmla="*/ 280 w 1282"/>
                  <a:gd name="T5" fmla="*/ 130 h 519"/>
                  <a:gd name="T6" fmla="*/ 409 w 1282"/>
                  <a:gd name="T7" fmla="*/ 54 h 519"/>
                  <a:gd name="T8" fmla="*/ 606 w 1282"/>
                  <a:gd name="T9" fmla="*/ 99 h 519"/>
                  <a:gd name="T10" fmla="*/ 758 w 1282"/>
                  <a:gd name="T11" fmla="*/ 23 h 519"/>
                  <a:gd name="T12" fmla="*/ 978 w 1282"/>
                  <a:gd name="T13" fmla="*/ 137 h 519"/>
                  <a:gd name="T14" fmla="*/ 1137 w 1282"/>
                  <a:gd name="T15" fmla="*/ 152 h 519"/>
                  <a:gd name="T16" fmla="*/ 1205 w 1282"/>
                  <a:gd name="T17" fmla="*/ 334 h 519"/>
                  <a:gd name="T18" fmla="*/ 675 w 1282"/>
                  <a:gd name="T19" fmla="*/ 501 h 519"/>
                  <a:gd name="T20" fmla="*/ 212 w 1282"/>
                  <a:gd name="T21" fmla="*/ 440 h 519"/>
                  <a:gd name="T22" fmla="*/ 8 w 1282"/>
                  <a:gd name="T23" fmla="*/ 266 h 5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2"/>
                  <a:gd name="T37" fmla="*/ 0 h 519"/>
                  <a:gd name="T38" fmla="*/ 1282 w 1282"/>
                  <a:gd name="T39" fmla="*/ 519 h 51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2" h="519">
                    <a:moveTo>
                      <a:pt x="8" y="266"/>
                    </a:moveTo>
                    <a:cubicBezTo>
                      <a:pt x="0" y="145"/>
                      <a:pt x="120" y="114"/>
                      <a:pt x="159" y="107"/>
                    </a:cubicBezTo>
                    <a:cubicBezTo>
                      <a:pt x="318" y="107"/>
                      <a:pt x="237" y="143"/>
                      <a:pt x="280" y="130"/>
                    </a:cubicBezTo>
                    <a:cubicBezTo>
                      <a:pt x="322" y="121"/>
                      <a:pt x="355" y="59"/>
                      <a:pt x="409" y="54"/>
                    </a:cubicBezTo>
                    <a:cubicBezTo>
                      <a:pt x="538" y="54"/>
                      <a:pt x="548" y="104"/>
                      <a:pt x="606" y="99"/>
                    </a:cubicBezTo>
                    <a:cubicBezTo>
                      <a:pt x="664" y="94"/>
                      <a:pt x="696" y="17"/>
                      <a:pt x="758" y="23"/>
                    </a:cubicBezTo>
                    <a:cubicBezTo>
                      <a:pt x="887" y="0"/>
                      <a:pt x="915" y="121"/>
                      <a:pt x="978" y="137"/>
                    </a:cubicBezTo>
                    <a:cubicBezTo>
                      <a:pt x="1041" y="159"/>
                      <a:pt x="1099" y="119"/>
                      <a:pt x="1137" y="152"/>
                    </a:cubicBezTo>
                    <a:cubicBezTo>
                      <a:pt x="1243" y="198"/>
                      <a:pt x="1282" y="276"/>
                      <a:pt x="1205" y="334"/>
                    </a:cubicBezTo>
                    <a:cubicBezTo>
                      <a:pt x="1128" y="392"/>
                      <a:pt x="840" y="483"/>
                      <a:pt x="675" y="501"/>
                    </a:cubicBezTo>
                    <a:cubicBezTo>
                      <a:pt x="510" y="519"/>
                      <a:pt x="323" y="479"/>
                      <a:pt x="212" y="440"/>
                    </a:cubicBezTo>
                    <a:cubicBezTo>
                      <a:pt x="101" y="401"/>
                      <a:pt x="16" y="387"/>
                      <a:pt x="8" y="26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B1D8FF"/>
                  </a:gs>
                  <a:gs pos="100000">
                    <a:srgbClr val="758FA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0" name="Freeform 26"/>
              <p:cNvSpPr>
                <a:spLocks/>
              </p:cNvSpPr>
              <p:nvPr/>
            </p:nvSpPr>
            <p:spPr bwMode="auto">
              <a:xfrm>
                <a:off x="2608" y="2832"/>
                <a:ext cx="336" cy="144"/>
              </a:xfrm>
              <a:custGeom>
                <a:avLst/>
                <a:gdLst>
                  <a:gd name="T0" fmla="*/ 22 w 416"/>
                  <a:gd name="T1" fmla="*/ 11 h 184"/>
                  <a:gd name="T2" fmla="*/ 3 w 416"/>
                  <a:gd name="T3" fmla="*/ 2 h 184"/>
                  <a:gd name="T4" fmla="*/ 4 w 416"/>
                  <a:gd name="T5" fmla="*/ 14 h 184"/>
                  <a:gd name="T6" fmla="*/ 29 w 416"/>
                  <a:gd name="T7" fmla="*/ 18 h 184"/>
                  <a:gd name="T8" fmla="*/ 60 w 416"/>
                  <a:gd name="T9" fmla="*/ 3 h 184"/>
                  <a:gd name="T10" fmla="*/ 22 w 416"/>
                  <a:gd name="T11" fmla="*/ 11 h 1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6"/>
                  <a:gd name="T19" fmla="*/ 0 h 184"/>
                  <a:gd name="T20" fmla="*/ 416 w 416"/>
                  <a:gd name="T21" fmla="*/ 184 h 1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6" h="184">
                    <a:moveTo>
                      <a:pt x="150" y="100"/>
                    </a:moveTo>
                    <a:cubicBezTo>
                      <a:pt x="37" y="93"/>
                      <a:pt x="40" y="0"/>
                      <a:pt x="21" y="9"/>
                    </a:cubicBezTo>
                    <a:cubicBezTo>
                      <a:pt x="2" y="17"/>
                      <a:pt x="0" y="105"/>
                      <a:pt x="29" y="131"/>
                    </a:cubicBezTo>
                    <a:cubicBezTo>
                      <a:pt x="58" y="157"/>
                      <a:pt x="133" y="184"/>
                      <a:pt x="196" y="166"/>
                    </a:cubicBezTo>
                    <a:cubicBezTo>
                      <a:pt x="259" y="148"/>
                      <a:pt x="416" y="36"/>
                      <a:pt x="408" y="25"/>
                    </a:cubicBezTo>
                    <a:cubicBezTo>
                      <a:pt x="400" y="14"/>
                      <a:pt x="263" y="107"/>
                      <a:pt x="150" y="1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58FA9"/>
                  </a:gs>
                  <a:gs pos="100000">
                    <a:srgbClr val="B1D8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1" name="Freeform 27"/>
              <p:cNvSpPr>
                <a:spLocks/>
              </p:cNvSpPr>
              <p:nvPr/>
            </p:nvSpPr>
            <p:spPr bwMode="auto">
              <a:xfrm>
                <a:off x="2880" y="2688"/>
                <a:ext cx="336" cy="144"/>
              </a:xfrm>
              <a:custGeom>
                <a:avLst/>
                <a:gdLst>
                  <a:gd name="T0" fmla="*/ 22 w 416"/>
                  <a:gd name="T1" fmla="*/ 11 h 184"/>
                  <a:gd name="T2" fmla="*/ 3 w 416"/>
                  <a:gd name="T3" fmla="*/ 2 h 184"/>
                  <a:gd name="T4" fmla="*/ 4 w 416"/>
                  <a:gd name="T5" fmla="*/ 14 h 184"/>
                  <a:gd name="T6" fmla="*/ 29 w 416"/>
                  <a:gd name="T7" fmla="*/ 18 h 184"/>
                  <a:gd name="T8" fmla="*/ 60 w 416"/>
                  <a:gd name="T9" fmla="*/ 3 h 184"/>
                  <a:gd name="T10" fmla="*/ 22 w 416"/>
                  <a:gd name="T11" fmla="*/ 11 h 1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6"/>
                  <a:gd name="T19" fmla="*/ 0 h 184"/>
                  <a:gd name="T20" fmla="*/ 416 w 416"/>
                  <a:gd name="T21" fmla="*/ 184 h 1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6" h="184">
                    <a:moveTo>
                      <a:pt x="150" y="100"/>
                    </a:moveTo>
                    <a:cubicBezTo>
                      <a:pt x="37" y="93"/>
                      <a:pt x="40" y="0"/>
                      <a:pt x="21" y="9"/>
                    </a:cubicBezTo>
                    <a:cubicBezTo>
                      <a:pt x="2" y="17"/>
                      <a:pt x="0" y="105"/>
                      <a:pt x="29" y="131"/>
                    </a:cubicBezTo>
                    <a:cubicBezTo>
                      <a:pt x="58" y="157"/>
                      <a:pt x="133" y="184"/>
                      <a:pt x="196" y="166"/>
                    </a:cubicBezTo>
                    <a:cubicBezTo>
                      <a:pt x="259" y="148"/>
                      <a:pt x="416" y="36"/>
                      <a:pt x="408" y="25"/>
                    </a:cubicBezTo>
                    <a:cubicBezTo>
                      <a:pt x="400" y="14"/>
                      <a:pt x="263" y="107"/>
                      <a:pt x="150" y="1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58FA9"/>
                  </a:gs>
                  <a:gs pos="100000">
                    <a:srgbClr val="B1D8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2" name="Freeform 28"/>
              <p:cNvSpPr>
                <a:spLocks/>
              </p:cNvSpPr>
              <p:nvPr/>
            </p:nvSpPr>
            <p:spPr bwMode="auto">
              <a:xfrm>
                <a:off x="3024" y="2928"/>
                <a:ext cx="336" cy="144"/>
              </a:xfrm>
              <a:custGeom>
                <a:avLst/>
                <a:gdLst>
                  <a:gd name="T0" fmla="*/ 22 w 416"/>
                  <a:gd name="T1" fmla="*/ 11 h 184"/>
                  <a:gd name="T2" fmla="*/ 3 w 416"/>
                  <a:gd name="T3" fmla="*/ 2 h 184"/>
                  <a:gd name="T4" fmla="*/ 4 w 416"/>
                  <a:gd name="T5" fmla="*/ 14 h 184"/>
                  <a:gd name="T6" fmla="*/ 29 w 416"/>
                  <a:gd name="T7" fmla="*/ 18 h 184"/>
                  <a:gd name="T8" fmla="*/ 60 w 416"/>
                  <a:gd name="T9" fmla="*/ 3 h 184"/>
                  <a:gd name="T10" fmla="*/ 22 w 416"/>
                  <a:gd name="T11" fmla="*/ 11 h 1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6"/>
                  <a:gd name="T19" fmla="*/ 0 h 184"/>
                  <a:gd name="T20" fmla="*/ 416 w 416"/>
                  <a:gd name="T21" fmla="*/ 184 h 1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6" h="184">
                    <a:moveTo>
                      <a:pt x="150" y="100"/>
                    </a:moveTo>
                    <a:cubicBezTo>
                      <a:pt x="37" y="93"/>
                      <a:pt x="40" y="0"/>
                      <a:pt x="21" y="9"/>
                    </a:cubicBezTo>
                    <a:cubicBezTo>
                      <a:pt x="2" y="17"/>
                      <a:pt x="0" y="105"/>
                      <a:pt x="29" y="131"/>
                    </a:cubicBezTo>
                    <a:cubicBezTo>
                      <a:pt x="58" y="157"/>
                      <a:pt x="133" y="184"/>
                      <a:pt x="196" y="166"/>
                    </a:cubicBezTo>
                    <a:cubicBezTo>
                      <a:pt x="259" y="148"/>
                      <a:pt x="416" y="36"/>
                      <a:pt x="408" y="25"/>
                    </a:cubicBezTo>
                    <a:cubicBezTo>
                      <a:pt x="400" y="14"/>
                      <a:pt x="263" y="107"/>
                      <a:pt x="150" y="1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58FA9"/>
                  </a:gs>
                  <a:gs pos="100000">
                    <a:srgbClr val="B1D8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3" name="Freeform 29"/>
              <p:cNvSpPr>
                <a:spLocks/>
              </p:cNvSpPr>
              <p:nvPr/>
            </p:nvSpPr>
            <p:spPr bwMode="auto">
              <a:xfrm>
                <a:off x="3216" y="2640"/>
                <a:ext cx="336" cy="144"/>
              </a:xfrm>
              <a:custGeom>
                <a:avLst/>
                <a:gdLst>
                  <a:gd name="T0" fmla="*/ 22 w 416"/>
                  <a:gd name="T1" fmla="*/ 11 h 184"/>
                  <a:gd name="T2" fmla="*/ 3 w 416"/>
                  <a:gd name="T3" fmla="*/ 2 h 184"/>
                  <a:gd name="T4" fmla="*/ 4 w 416"/>
                  <a:gd name="T5" fmla="*/ 14 h 184"/>
                  <a:gd name="T6" fmla="*/ 29 w 416"/>
                  <a:gd name="T7" fmla="*/ 18 h 184"/>
                  <a:gd name="T8" fmla="*/ 60 w 416"/>
                  <a:gd name="T9" fmla="*/ 3 h 184"/>
                  <a:gd name="T10" fmla="*/ 22 w 416"/>
                  <a:gd name="T11" fmla="*/ 11 h 1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6"/>
                  <a:gd name="T19" fmla="*/ 0 h 184"/>
                  <a:gd name="T20" fmla="*/ 416 w 416"/>
                  <a:gd name="T21" fmla="*/ 184 h 1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6" h="184">
                    <a:moveTo>
                      <a:pt x="150" y="100"/>
                    </a:moveTo>
                    <a:cubicBezTo>
                      <a:pt x="37" y="93"/>
                      <a:pt x="40" y="0"/>
                      <a:pt x="21" y="9"/>
                    </a:cubicBezTo>
                    <a:cubicBezTo>
                      <a:pt x="2" y="17"/>
                      <a:pt x="0" y="105"/>
                      <a:pt x="29" y="131"/>
                    </a:cubicBezTo>
                    <a:cubicBezTo>
                      <a:pt x="58" y="157"/>
                      <a:pt x="133" y="184"/>
                      <a:pt x="196" y="166"/>
                    </a:cubicBezTo>
                    <a:cubicBezTo>
                      <a:pt x="259" y="148"/>
                      <a:pt x="416" y="36"/>
                      <a:pt x="408" y="25"/>
                    </a:cubicBezTo>
                    <a:cubicBezTo>
                      <a:pt x="400" y="14"/>
                      <a:pt x="263" y="107"/>
                      <a:pt x="150" y="1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58FA9"/>
                  </a:gs>
                  <a:gs pos="100000">
                    <a:srgbClr val="B1D8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4" name="Freeform 30"/>
              <p:cNvSpPr>
                <a:spLocks/>
              </p:cNvSpPr>
              <p:nvPr/>
            </p:nvSpPr>
            <p:spPr bwMode="auto">
              <a:xfrm>
                <a:off x="3504" y="2784"/>
                <a:ext cx="336" cy="144"/>
              </a:xfrm>
              <a:custGeom>
                <a:avLst/>
                <a:gdLst>
                  <a:gd name="T0" fmla="*/ 22 w 416"/>
                  <a:gd name="T1" fmla="*/ 11 h 184"/>
                  <a:gd name="T2" fmla="*/ 3 w 416"/>
                  <a:gd name="T3" fmla="*/ 2 h 184"/>
                  <a:gd name="T4" fmla="*/ 4 w 416"/>
                  <a:gd name="T5" fmla="*/ 14 h 184"/>
                  <a:gd name="T6" fmla="*/ 29 w 416"/>
                  <a:gd name="T7" fmla="*/ 18 h 184"/>
                  <a:gd name="T8" fmla="*/ 60 w 416"/>
                  <a:gd name="T9" fmla="*/ 3 h 184"/>
                  <a:gd name="T10" fmla="*/ 22 w 416"/>
                  <a:gd name="T11" fmla="*/ 11 h 1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6"/>
                  <a:gd name="T19" fmla="*/ 0 h 184"/>
                  <a:gd name="T20" fmla="*/ 416 w 416"/>
                  <a:gd name="T21" fmla="*/ 184 h 1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6" h="184">
                    <a:moveTo>
                      <a:pt x="150" y="100"/>
                    </a:moveTo>
                    <a:cubicBezTo>
                      <a:pt x="37" y="93"/>
                      <a:pt x="40" y="0"/>
                      <a:pt x="21" y="9"/>
                    </a:cubicBezTo>
                    <a:cubicBezTo>
                      <a:pt x="2" y="17"/>
                      <a:pt x="0" y="105"/>
                      <a:pt x="29" y="131"/>
                    </a:cubicBezTo>
                    <a:cubicBezTo>
                      <a:pt x="58" y="157"/>
                      <a:pt x="133" y="184"/>
                      <a:pt x="196" y="166"/>
                    </a:cubicBezTo>
                    <a:cubicBezTo>
                      <a:pt x="259" y="148"/>
                      <a:pt x="416" y="36"/>
                      <a:pt x="408" y="25"/>
                    </a:cubicBezTo>
                    <a:cubicBezTo>
                      <a:pt x="400" y="14"/>
                      <a:pt x="263" y="107"/>
                      <a:pt x="150" y="10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58FA9"/>
                  </a:gs>
                  <a:gs pos="100000">
                    <a:srgbClr val="B1D8FF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223" name="AutoShape 31"/>
          <p:cNvSpPr>
            <a:spLocks noChangeArrowheads="1"/>
          </p:cNvSpPr>
          <p:nvPr/>
        </p:nvSpPr>
        <p:spPr bwMode="auto">
          <a:xfrm rot="2521253">
            <a:off x="2895600" y="3225800"/>
            <a:ext cx="533400" cy="76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3124200" y="3606800"/>
            <a:ext cx="1600200" cy="609600"/>
            <a:chOff x="1968" y="2272"/>
            <a:chExt cx="1008" cy="384"/>
          </a:xfrm>
        </p:grpSpPr>
        <p:sp>
          <p:nvSpPr>
            <p:cNvPr id="14362" name="AutoShape 33"/>
            <p:cNvSpPr>
              <a:spLocks noChangeArrowheads="1"/>
            </p:cNvSpPr>
            <p:nvPr/>
          </p:nvSpPr>
          <p:spPr bwMode="auto">
            <a:xfrm rot="8123747">
              <a:off x="1968" y="2464"/>
              <a:ext cx="336" cy="4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3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CC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3" name="AutoShape 34"/>
            <p:cNvSpPr>
              <a:spLocks noChangeArrowheads="1"/>
            </p:cNvSpPr>
            <p:nvPr/>
          </p:nvSpPr>
          <p:spPr bwMode="auto">
            <a:xfrm rot="3427817">
              <a:off x="2256" y="2464"/>
              <a:ext cx="336" cy="4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3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CC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4" name="AutoShape 35"/>
            <p:cNvSpPr>
              <a:spLocks noChangeArrowheads="1"/>
            </p:cNvSpPr>
            <p:nvPr/>
          </p:nvSpPr>
          <p:spPr bwMode="auto">
            <a:xfrm rot="7352201">
              <a:off x="2592" y="2464"/>
              <a:ext cx="336" cy="4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3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CC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5" name="AutoShape 36"/>
            <p:cNvSpPr>
              <a:spLocks noChangeArrowheads="1"/>
            </p:cNvSpPr>
            <p:nvPr/>
          </p:nvSpPr>
          <p:spPr bwMode="auto">
            <a:xfrm rot="2516667">
              <a:off x="2640" y="2464"/>
              <a:ext cx="336" cy="4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3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CC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6" name="AutoShape 37"/>
            <p:cNvSpPr>
              <a:spLocks noChangeArrowheads="1"/>
            </p:cNvSpPr>
            <p:nvPr/>
          </p:nvSpPr>
          <p:spPr bwMode="auto">
            <a:xfrm rot="3795875">
              <a:off x="1968" y="2416"/>
              <a:ext cx="336" cy="4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3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CC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231" name="AutoShape 39"/>
          <p:cNvSpPr>
            <a:spLocks noChangeArrowheads="1"/>
          </p:cNvSpPr>
          <p:nvPr/>
        </p:nvSpPr>
        <p:spPr bwMode="auto">
          <a:xfrm>
            <a:off x="2667000" y="6121400"/>
            <a:ext cx="3810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2" name="AutoShape 40"/>
          <p:cNvSpPr>
            <a:spLocks noChangeArrowheads="1"/>
          </p:cNvSpPr>
          <p:nvPr/>
        </p:nvSpPr>
        <p:spPr bwMode="auto">
          <a:xfrm rot="-2788064">
            <a:off x="2784475" y="5495925"/>
            <a:ext cx="1219200" cy="228600"/>
          </a:xfrm>
          <a:prstGeom prst="rightArrow">
            <a:avLst>
              <a:gd name="adj1" fmla="val 50000"/>
              <a:gd name="adj2" fmla="val 133333"/>
            </a:avLst>
          </a:prstGeom>
          <a:solidFill>
            <a:srgbClr val="FFFF99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3" name="AutoShape 41"/>
          <p:cNvSpPr>
            <a:spLocks noChangeArrowheads="1"/>
          </p:cNvSpPr>
          <p:nvPr/>
        </p:nvSpPr>
        <p:spPr bwMode="auto">
          <a:xfrm>
            <a:off x="4191000" y="5892800"/>
            <a:ext cx="152400" cy="381000"/>
          </a:xfrm>
          <a:prstGeom prst="upArrow">
            <a:avLst>
              <a:gd name="adj1" fmla="val 50000"/>
              <a:gd name="adj2" fmla="val 62500"/>
            </a:avLst>
          </a:prstGeom>
          <a:solidFill>
            <a:srgbClr val="FFFF99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4" name="Text Box 42"/>
          <p:cNvSpPr txBox="1">
            <a:spLocks noChangeArrowheads="1"/>
          </p:cNvSpPr>
          <p:nvPr/>
        </p:nvSpPr>
        <p:spPr bwMode="auto">
          <a:xfrm>
            <a:off x="3492500" y="5283200"/>
            <a:ext cx="1841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303042"/>
                </a:solidFill>
                <a:latin typeface="Times New Roman" pitchFamily="18" charset="0"/>
                <a:cs typeface="Times New Roman" pitchFamily="18" charset="0"/>
              </a:rPr>
              <a:t>Тепловое</a:t>
            </a:r>
          </a:p>
          <a:p>
            <a:pPr algn="ctr"/>
            <a:r>
              <a:rPr lang="ru-RU">
                <a:solidFill>
                  <a:srgbClr val="303042"/>
                </a:solidFill>
                <a:latin typeface="Times New Roman" pitchFamily="18" charset="0"/>
                <a:cs typeface="Times New Roman" pitchFamily="18" charset="0"/>
              </a:rPr>
              <a:t>излучение Земли</a:t>
            </a:r>
          </a:p>
        </p:txBody>
      </p:sp>
      <p:sp>
        <p:nvSpPr>
          <p:cNvPr id="8235" name="Text Box 43"/>
          <p:cNvSpPr txBox="1">
            <a:spLocks noChangeArrowheads="1"/>
          </p:cNvSpPr>
          <p:nvPr/>
        </p:nvSpPr>
        <p:spPr bwMode="auto">
          <a:xfrm>
            <a:off x="5508625" y="3213100"/>
            <a:ext cx="3455988" cy="2124075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303042"/>
                </a:solidFill>
                <a:latin typeface="Times New Roman" pitchFamily="18" charset="0"/>
                <a:cs typeface="Times New Roman" pitchFamily="18" charset="0"/>
              </a:rPr>
              <a:t>Суммарная =</a:t>
            </a:r>
          </a:p>
          <a:p>
            <a:pPr algn="ctr"/>
            <a:r>
              <a:rPr lang="ru-RU" sz="2000" b="1">
                <a:solidFill>
                  <a:srgbClr val="303042"/>
                </a:solidFill>
                <a:latin typeface="Times New Roman" pitchFamily="18" charset="0"/>
                <a:cs typeface="Times New Roman" pitchFamily="18" charset="0"/>
              </a:rPr>
              <a:t>= прямая + рассеянная</a:t>
            </a:r>
          </a:p>
          <a:p>
            <a:pPr algn="ctr"/>
            <a:endParaRPr lang="ru-RU" sz="2000" b="1">
              <a:solidFill>
                <a:srgbClr val="30304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b="1">
                <a:solidFill>
                  <a:srgbClr val="303042"/>
                </a:solidFill>
                <a:latin typeface="Times New Roman" pitchFamily="18" charset="0"/>
                <a:cs typeface="Times New Roman" pitchFamily="18" charset="0"/>
              </a:rPr>
              <a:t>Географическая широта</a:t>
            </a:r>
          </a:p>
          <a:p>
            <a:pPr>
              <a:buFont typeface="Arial" charset="0"/>
              <a:buChar char="•"/>
            </a:pPr>
            <a:r>
              <a:rPr lang="ru-RU" b="1">
                <a:solidFill>
                  <a:srgbClr val="303042"/>
                </a:solidFill>
                <a:latin typeface="Times New Roman" pitchFamily="18" charset="0"/>
                <a:cs typeface="Times New Roman" pitchFamily="18" charset="0"/>
              </a:rPr>
              <a:t>Состояние атмосферы</a:t>
            </a:r>
          </a:p>
          <a:p>
            <a:pPr>
              <a:buFont typeface="Arial" charset="0"/>
              <a:buChar char="•"/>
            </a:pPr>
            <a:r>
              <a:rPr lang="ru-RU" b="1">
                <a:solidFill>
                  <a:srgbClr val="303042"/>
                </a:solidFill>
                <a:latin typeface="Times New Roman" pitchFamily="18" charset="0"/>
                <a:cs typeface="Times New Roman" pitchFamily="18" charset="0"/>
              </a:rPr>
              <a:t>Характер подстилающей поверхности.</a:t>
            </a:r>
          </a:p>
        </p:txBody>
      </p:sp>
      <p:sp>
        <p:nvSpPr>
          <p:cNvPr id="14360" name="Text Box 44"/>
          <p:cNvSpPr txBox="1">
            <a:spLocks noChangeArrowheads="1"/>
          </p:cNvSpPr>
          <p:nvPr/>
        </p:nvSpPr>
        <p:spPr bwMode="auto">
          <a:xfrm>
            <a:off x="9525000" y="5105400"/>
            <a:ext cx="4106863" cy="822325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1E1E28"/>
                </a:solidFill>
              </a:rPr>
              <a:t>Добавить пояснения </a:t>
            </a:r>
          </a:p>
          <a:p>
            <a:r>
              <a:rPr lang="ru-RU">
                <a:solidFill>
                  <a:srgbClr val="1E1E28"/>
                </a:solidFill>
              </a:rPr>
              <a:t> и картинки к видам радиации</a:t>
            </a:r>
          </a:p>
        </p:txBody>
      </p:sp>
      <p:sp>
        <p:nvSpPr>
          <p:cNvPr id="14361" name="Прямоугольник 43"/>
          <p:cNvSpPr>
            <a:spLocks noChangeArrowheads="1"/>
          </p:cNvSpPr>
          <p:nvPr/>
        </p:nvSpPr>
        <p:spPr bwMode="auto">
          <a:xfrm>
            <a:off x="5572125" y="5429250"/>
            <a:ext cx="357187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C00000"/>
                </a:solidFill>
                <a:latin typeface="Book Antiqua" pitchFamily="18" charset="0"/>
              </a:rPr>
              <a:t>Суммарная радиация </a:t>
            </a:r>
            <a:r>
              <a:rPr lang="ru-RU" b="1">
                <a:latin typeface="Book Antiqua" pitchFamily="18" charset="0"/>
              </a:rPr>
              <a:t>-  общее количество солнечной энергии, достигающей поверхности Земли.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6" grpId="0" autoUpdateAnimBg="0"/>
      <p:bldP spid="8197" grpId="0" autoUpdateAnimBg="0"/>
      <p:bldP spid="8198" grpId="0" autoUpdateAnimBg="0"/>
      <p:bldP spid="8199" grpId="0" autoUpdateAnimBg="0"/>
      <p:bldP spid="8200" grpId="0" animBg="1"/>
      <p:bldP spid="8201" grpId="0" animBg="1"/>
      <p:bldP spid="8202" grpId="0" animBg="1"/>
      <p:bldP spid="8203" grpId="0" autoUpdateAnimBg="0"/>
      <p:bldP spid="8204" grpId="0" animBg="1"/>
      <p:bldP spid="8205" grpId="0" animBg="1"/>
      <p:bldP spid="8207" grpId="0" autoUpdateAnimBg="0"/>
      <p:bldP spid="8223" grpId="0" animBg="1"/>
      <p:bldP spid="8231" grpId="0" animBg="1"/>
      <p:bldP spid="8232" grpId="0" animBg="1"/>
      <p:bldP spid="8233" grpId="0" animBg="1"/>
      <p:bldP spid="8234" grpId="0" autoUpdateAnimBg="0"/>
      <p:bldP spid="823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813" y="428625"/>
            <a:ext cx="5622925" cy="7080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1"/>
                </a:solidFill>
                <a:latin typeface="Book Antiqua" pitchFamily="18" charset="0"/>
              </a:rPr>
              <a:t>Суммарная радиация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38" y="1928813"/>
            <a:ext cx="865187" cy="7080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ГШ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00375" y="2071688"/>
            <a:ext cx="2225675" cy="107791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Состояние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атмосферы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57875" y="2000250"/>
            <a:ext cx="2987675" cy="157003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Характер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подстилающей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поверхности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4313" y="2928938"/>
            <a:ext cx="2425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Book Antiqua" pitchFamily="18" charset="0"/>
              </a:rPr>
              <a:t>Угол  падения </a:t>
            </a:r>
          </a:p>
          <a:p>
            <a:pPr algn="ctr"/>
            <a:r>
              <a:rPr lang="ru-RU" sz="2400" b="1">
                <a:latin typeface="Book Antiqua" pitchFamily="18" charset="0"/>
              </a:rPr>
              <a:t>солнечных </a:t>
            </a:r>
          </a:p>
          <a:p>
            <a:pPr algn="ctr"/>
            <a:r>
              <a:rPr lang="ru-RU" sz="2400" b="1">
                <a:latin typeface="Book Antiqua" pitchFamily="18" charset="0"/>
              </a:rPr>
              <a:t>лучей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928938" y="3429000"/>
            <a:ext cx="23193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Book Antiqua" pitchFamily="18" charset="0"/>
              </a:rPr>
              <a:t>Облачность,</a:t>
            </a:r>
          </a:p>
          <a:p>
            <a:pPr algn="ctr"/>
            <a:r>
              <a:rPr lang="ru-RU" sz="2400" b="1">
                <a:latin typeface="Book Antiqua" pitchFamily="18" charset="0"/>
              </a:rPr>
              <a:t>запыленность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429250" y="3714750"/>
            <a:ext cx="35226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Book Antiqua" pitchFamily="18" charset="0"/>
              </a:rPr>
              <a:t>Снег отражает 70-80% </a:t>
            </a:r>
          </a:p>
          <a:p>
            <a:r>
              <a:rPr lang="ru-RU" sz="2400" b="1">
                <a:latin typeface="Book Antiqua" pitchFamily="18" charset="0"/>
              </a:rPr>
              <a:t>суммарной радиации</a:t>
            </a:r>
            <a:endParaRPr lang="ru-RU" sz="2400"/>
          </a:p>
          <a:p>
            <a:r>
              <a:rPr lang="ru-RU" sz="2400"/>
              <a:t>Тёмная пашня - 4% </a:t>
            </a:r>
          </a:p>
          <a:p>
            <a:r>
              <a:rPr lang="ru-RU" sz="2400"/>
              <a:t>Зелёный луг - 20% </a:t>
            </a:r>
          </a:p>
          <a:p>
            <a:r>
              <a:rPr lang="ru-RU" sz="2400"/>
              <a:t>Песок - 35% </a:t>
            </a:r>
          </a:p>
          <a:p>
            <a:endParaRPr lang="ru-RU" sz="2400" b="1">
              <a:latin typeface="Book Antiqua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1714500" y="1214438"/>
            <a:ext cx="785813" cy="571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3643312" y="1571626"/>
            <a:ext cx="71437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V="1">
            <a:off x="6536531" y="1321594"/>
            <a:ext cx="785813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8" descr="ic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1928802"/>
            <a:ext cx="3486158" cy="2614618"/>
          </a:xfrm>
        </p:spPr>
      </p:pic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642910" y="4857760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/>
              <a:t>Снег    70 – 80 % </a:t>
            </a:r>
            <a:endParaRPr lang="ru-RU" dirty="0"/>
          </a:p>
        </p:txBody>
      </p:sp>
      <p:sp>
        <p:nvSpPr>
          <p:cNvPr id="16389" name="Прямоугольник 4"/>
          <p:cNvSpPr>
            <a:spLocks noChangeArrowheads="1"/>
          </p:cNvSpPr>
          <p:nvPr/>
        </p:nvSpPr>
        <p:spPr bwMode="auto">
          <a:xfrm>
            <a:off x="571500" y="285750"/>
            <a:ext cx="828678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Характер</a:t>
            </a:r>
          </a:p>
          <a:p>
            <a:pPr algn="ctr"/>
            <a:r>
              <a:rPr lang="ru-RU" b="1" dirty="0"/>
              <a:t>подстилающей </a:t>
            </a:r>
          </a:p>
          <a:p>
            <a:pPr algn="ctr"/>
            <a:r>
              <a:rPr lang="ru-RU" b="1" dirty="0"/>
              <a:t>поверхности</a:t>
            </a:r>
          </a:p>
        </p:txBody>
      </p:sp>
      <p:pic>
        <p:nvPicPr>
          <p:cNvPr id="6" name="Picture 4" descr="greenblu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43504" y="2071678"/>
            <a:ext cx="2857520" cy="2521430"/>
          </a:xfrm>
        </p:spPr>
      </p:pic>
      <p:sp>
        <p:nvSpPr>
          <p:cNvPr id="7" name="Прямоугольник 6"/>
          <p:cNvSpPr/>
          <p:nvPr/>
        </p:nvSpPr>
        <p:spPr>
          <a:xfrm>
            <a:off x="5214942" y="5357826"/>
            <a:ext cx="18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Зелёный луг - 20%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285750" y="285750"/>
            <a:ext cx="885825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latin typeface="Book Antiqua" pitchFamily="18" charset="0"/>
              </a:rPr>
              <a:t>Практическая работа № 1</a:t>
            </a:r>
          </a:p>
          <a:p>
            <a:pPr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Задания: 1 группа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: В каком из перечисленных городов России теплее.</a:t>
            </a:r>
            <a:r>
              <a:rPr lang="ru-RU" sz="1600" dirty="0"/>
              <a:t> </a:t>
            </a:r>
          </a:p>
          <a:p>
            <a:pPr>
              <a:defRPr/>
            </a:pPr>
            <a:r>
              <a:rPr lang="ru-RU" sz="1600" dirty="0"/>
              <a:t>Москва; </a:t>
            </a:r>
          </a:p>
          <a:p>
            <a:pPr>
              <a:defRPr/>
            </a:pPr>
            <a:r>
              <a:rPr lang="ru-RU" sz="1600" dirty="0"/>
              <a:t>Тюмень; </a:t>
            </a:r>
          </a:p>
          <a:p>
            <a:pPr>
              <a:defRPr/>
            </a:pPr>
            <a:r>
              <a:rPr lang="ru-RU" sz="1600" dirty="0"/>
              <a:t>Красноярск; </a:t>
            </a:r>
          </a:p>
          <a:p>
            <a:pPr>
              <a:defRPr/>
            </a:pPr>
            <a:r>
              <a:rPr lang="ru-RU" sz="1600" dirty="0"/>
              <a:t>Хабаровск. </a:t>
            </a:r>
          </a:p>
          <a:p>
            <a:pPr>
              <a:defRPr/>
            </a:pPr>
            <a:endParaRPr lang="ru-RU" sz="16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2 группа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: Установите соотношение между территорией и количеством солнечной радиации, получаемой отдельными территориями России.</a:t>
            </a:r>
          </a:p>
          <a:p>
            <a:pPr>
              <a:defRPr/>
            </a:pPr>
            <a:r>
              <a:rPr lang="ru-RU" sz="1600" dirty="0"/>
              <a:t> 120 ккал/см</a:t>
            </a:r>
            <a:r>
              <a:rPr lang="ru-RU" sz="1600" baseline="30000" dirty="0"/>
              <a:t>2                                                    </a:t>
            </a:r>
            <a:r>
              <a:rPr lang="ru-RU" sz="1600" dirty="0"/>
              <a:t>а) Северный Кавказ</a:t>
            </a:r>
          </a:p>
          <a:p>
            <a:pPr>
              <a:defRPr/>
            </a:pPr>
            <a:r>
              <a:rPr lang="ru-RU" sz="1600" dirty="0"/>
              <a:t> 110 ккал/см</a:t>
            </a:r>
            <a:r>
              <a:rPr lang="ru-RU" sz="1600" baseline="30000" dirty="0"/>
              <a:t>2                                                      </a:t>
            </a:r>
            <a:r>
              <a:rPr lang="ru-RU" sz="1600" dirty="0"/>
              <a:t>б) северное побережье России</a:t>
            </a:r>
          </a:p>
          <a:p>
            <a:pPr>
              <a:defRPr/>
            </a:pPr>
            <a:r>
              <a:rPr lang="ru-RU" sz="1600" dirty="0"/>
              <a:t>  70 ккал/см</a:t>
            </a:r>
            <a:r>
              <a:rPr lang="ru-RU" sz="1600" baseline="30000" dirty="0"/>
              <a:t>2                                                        </a:t>
            </a:r>
            <a:r>
              <a:rPr lang="ru-RU" sz="1600" dirty="0"/>
              <a:t> в) средняя полоса России</a:t>
            </a:r>
          </a:p>
          <a:p>
            <a:pPr>
              <a:defRPr/>
            </a:pPr>
            <a:r>
              <a:rPr lang="ru-RU" sz="1600" dirty="0"/>
              <a:t>   90 ккал/см</a:t>
            </a:r>
            <a:r>
              <a:rPr lang="ru-RU" sz="1600" baseline="30000" dirty="0"/>
              <a:t>2</a:t>
            </a:r>
            <a:endParaRPr lang="ru-RU" sz="1600" dirty="0"/>
          </a:p>
          <a:p>
            <a:pPr>
              <a:defRPr/>
            </a:pPr>
            <a:endParaRPr lang="ru-RU" sz="16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</a:rPr>
              <a:t>3 группа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: Установите соответствие между показателями отражающей радиации и подстилающей поверхностью.</a:t>
            </a:r>
          </a:p>
          <a:p>
            <a:pPr>
              <a:defRPr/>
            </a:pPr>
            <a:r>
              <a:rPr lang="ru-RU" sz="1600" b="1" i="1" dirty="0"/>
              <a:t>а) песок                                                   1. 4% </a:t>
            </a:r>
            <a:endParaRPr lang="ru-RU" sz="1600" dirty="0"/>
          </a:p>
          <a:p>
            <a:pPr>
              <a:defRPr/>
            </a:pPr>
            <a:r>
              <a:rPr lang="ru-RU" sz="1600" b="1" i="1" dirty="0"/>
              <a:t>б) зелёный луг                                      2.20% </a:t>
            </a:r>
            <a:endParaRPr lang="ru-RU" sz="1600" dirty="0"/>
          </a:p>
          <a:p>
            <a:pPr>
              <a:defRPr/>
            </a:pPr>
            <a:r>
              <a:rPr lang="ru-RU" sz="1600" b="1" i="1" dirty="0"/>
              <a:t>в) свежевыпавший снег                      3.35% </a:t>
            </a:r>
            <a:endParaRPr lang="ru-RU" sz="1600" dirty="0"/>
          </a:p>
          <a:p>
            <a:pPr>
              <a:defRPr/>
            </a:pPr>
            <a:r>
              <a:rPr lang="ru-RU" sz="1600" b="1" i="1" dirty="0"/>
              <a:t>г) тёмные поля                                    4.90% </a:t>
            </a: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3200" b="1" dirty="0">
              <a:latin typeface="Book Antiqua" pitchFamily="18" charset="0"/>
            </a:endParaRPr>
          </a:p>
          <a:p>
            <a:pPr>
              <a:defRPr/>
            </a:pPr>
            <a:endParaRPr lang="ru-RU" sz="32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b="1" i="1" smtClean="0"/>
              <a:t>вывод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Наибольшее количество солнечной радиации поступает на поверхность в южных районах нашей страны, поэтому именно там наблюдаются самые высокие температуры воздуха.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9763" y="0"/>
            <a:ext cx="9363076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J033678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34250" y="1071563"/>
            <a:ext cx="160337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блако 5"/>
          <p:cNvSpPr/>
          <p:nvPr/>
        </p:nvSpPr>
        <p:spPr>
          <a:xfrm>
            <a:off x="428625" y="1785938"/>
            <a:ext cx="7715250" cy="4714875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1500" y="2357438"/>
            <a:ext cx="74295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70C0"/>
                </a:solidFill>
                <a:latin typeface="Arial Black" pitchFamily="34" charset="0"/>
              </a:rPr>
              <a:t>Крупные массы тропосферы, отличающиеся своими свойствами (температурой, влажностью, прозрачностью)</a:t>
            </a:r>
          </a:p>
        </p:txBody>
      </p:sp>
      <p:pic>
        <p:nvPicPr>
          <p:cNvPr id="20486" name="Picture 6" descr="C:\Users\Светлана\Pictures\Анимация\атмосфера.files\nat2.files\l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1357313"/>
            <a:ext cx="15875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C:\Users\Светлана\Pictures\Анимация\атмосфера.files\nat2.files\1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0" y="5500688"/>
            <a:ext cx="1714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2" descr="C:\Documents and Settings\Администратор\Рабочий стол\Факторы определяющие климат России\Воздушные масс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5" descr="C:\Documents and Settings\Администратор\Рабочий стол\Факторы определяющие климат России\st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C:\Documents and Settings\Администратор\Рабочий стол\Факторы определяющие климат России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C:\Documents and Settings\Администратор\Рабочий стол\Факторы определяющие климат России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C:\Documents and Settings\Администратор\Рабочий стол\Факторы определяющие климат России\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C:\Documents and Settings\Администратор\Рабочий стол\Факторы определяющие климат России\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Климат России.</a:t>
            </a:r>
            <a:br>
              <a:rPr lang="ru-RU" sz="3200" b="1" dirty="0" smtClean="0"/>
            </a:br>
            <a:r>
              <a:rPr lang="ru-RU" sz="3200" b="1" dirty="0" smtClean="0"/>
              <a:t>Климатообразующие факторы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Font typeface="Arial" charset="0"/>
              <a:buNone/>
            </a:pPr>
            <a:r>
              <a:rPr lang="ru-RU" sz="4000" b="1" i="1" smtClean="0">
                <a:solidFill>
                  <a:srgbClr val="7030A0"/>
                </a:solidFill>
              </a:rPr>
              <a:t>Раскинулась Россия.</a:t>
            </a:r>
            <a:endParaRPr lang="ru-RU" sz="4000" b="1" smtClean="0">
              <a:solidFill>
                <a:srgbClr val="7030A0"/>
              </a:solidFill>
            </a:endParaRPr>
          </a:p>
          <a:p>
            <a:pPr algn="r">
              <a:buFont typeface="Arial" charset="0"/>
              <a:buNone/>
            </a:pPr>
            <a:r>
              <a:rPr lang="ru-RU" sz="4000" b="1" i="1" smtClean="0">
                <a:solidFill>
                  <a:srgbClr val="7030A0"/>
                </a:solidFill>
              </a:rPr>
              <a:t>От севера до юга:</a:t>
            </a:r>
            <a:endParaRPr lang="ru-RU" sz="4000" b="1" smtClean="0">
              <a:solidFill>
                <a:srgbClr val="7030A0"/>
              </a:solidFill>
            </a:endParaRPr>
          </a:p>
          <a:p>
            <a:pPr algn="r">
              <a:buFont typeface="Arial" charset="0"/>
              <a:buNone/>
            </a:pPr>
            <a:r>
              <a:rPr lang="ru-RU" sz="4000" b="1" i="1" smtClean="0">
                <a:solidFill>
                  <a:srgbClr val="7030A0"/>
                </a:solidFill>
              </a:rPr>
              <a:t>Когда в одном краю весна,</a:t>
            </a:r>
            <a:endParaRPr lang="ru-RU" sz="4000" b="1" smtClean="0">
              <a:solidFill>
                <a:srgbClr val="7030A0"/>
              </a:solidFill>
            </a:endParaRPr>
          </a:p>
          <a:p>
            <a:pPr algn="r">
              <a:buFont typeface="Arial" charset="0"/>
              <a:buNone/>
            </a:pPr>
            <a:r>
              <a:rPr lang="ru-RU" sz="4000" b="1" i="1" smtClean="0">
                <a:solidFill>
                  <a:srgbClr val="7030A0"/>
                </a:solidFill>
              </a:rPr>
              <a:t>В другом – снега и вьюга…</a:t>
            </a:r>
            <a:endParaRPr lang="ru-RU" sz="4000" b="1" smtClean="0">
              <a:solidFill>
                <a:srgbClr val="7030A0"/>
              </a:solidFill>
            </a:endParaRPr>
          </a:p>
          <a:p>
            <a:pPr algn="r">
              <a:buFont typeface="Arial" charset="0"/>
              <a:buNone/>
            </a:pPr>
            <a:r>
              <a:rPr lang="ru-RU" sz="4000" b="1" i="1" smtClean="0">
                <a:solidFill>
                  <a:srgbClr val="7030A0"/>
                </a:solidFill>
              </a:rPr>
              <a:t>                           Н.Забила</a:t>
            </a:r>
            <a:endParaRPr lang="ru-RU" sz="4000" b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0" y="785813"/>
            <a:ext cx="88979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АВМ – прогрев летом – суховей</a:t>
            </a:r>
          </a:p>
          <a:p>
            <a:pPr algn="ctr"/>
            <a:r>
              <a:rPr lang="ru-RU" sz="2800" b="1">
                <a:latin typeface="Calibri" pitchFamily="34" charset="0"/>
              </a:rPr>
              <a:t>УВМ (мВУШ) – теряет влагу, прогревается летом - кВУШ</a:t>
            </a:r>
          </a:p>
        </p:txBody>
      </p:sp>
      <p:sp>
        <p:nvSpPr>
          <p:cNvPr id="5" name="Левая фигурная скобка 4"/>
          <p:cNvSpPr/>
          <p:nvPr/>
        </p:nvSpPr>
        <p:spPr>
          <a:xfrm rot="16200000">
            <a:off x="4143375" y="-1928812"/>
            <a:ext cx="714375" cy="857250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3" y="2786063"/>
            <a:ext cx="84677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Georgia" pitchFamily="18" charset="0"/>
              </a:rPr>
              <a:t>Трансформация воздушных масс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0063" y="3500438"/>
            <a:ext cx="835818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latin typeface="Georgia" pitchFamily="18" charset="0"/>
              </a:rPr>
              <a:t>(изменение свойств под влияние подстилающей поверхностью)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j04263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5538"/>
            <a:ext cx="9144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" name="Прямоугольная выноска 117"/>
          <p:cNvSpPr/>
          <p:nvPr/>
        </p:nvSpPr>
        <p:spPr>
          <a:xfrm>
            <a:off x="1857375" y="1428750"/>
            <a:ext cx="2571750" cy="500063"/>
          </a:xfrm>
          <a:prstGeom prst="wedgeRectCallout">
            <a:avLst>
              <a:gd name="adj1" fmla="val -23862"/>
              <a:gd name="adj2" fmla="val 59215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Континентальный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188" y="0"/>
            <a:ext cx="8532812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Формирование климата от близости морей и океанов</a:t>
            </a:r>
          </a:p>
        </p:txBody>
      </p:sp>
      <p:grpSp>
        <p:nvGrpSpPr>
          <p:cNvPr id="24581" name="Группа 11"/>
          <p:cNvGrpSpPr>
            <a:grpSpLocks/>
          </p:cNvGrpSpPr>
          <p:nvPr/>
        </p:nvGrpSpPr>
        <p:grpSpPr bwMode="auto">
          <a:xfrm>
            <a:off x="269875" y="428625"/>
            <a:ext cx="539750" cy="2500313"/>
            <a:chOff x="4572000" y="1285860"/>
            <a:chExt cx="714380" cy="2571768"/>
          </a:xfrm>
        </p:grpSpPr>
        <p:sp>
          <p:nvSpPr>
            <p:cNvPr id="13" name="Овал 12"/>
            <p:cNvSpPr/>
            <p:nvPr/>
          </p:nvSpPr>
          <p:spPr>
            <a:xfrm>
              <a:off x="4929190" y="3500029"/>
              <a:ext cx="357190" cy="35759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00628" y="2143116"/>
              <a:ext cx="214314" cy="1428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971212" y="1285860"/>
              <a:ext cx="226921" cy="150060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00628" y="2572560"/>
              <a:ext cx="21431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572000" y="2286809"/>
              <a:ext cx="479055" cy="46046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0°</a:t>
              </a:r>
            </a:p>
          </p:txBody>
        </p:sp>
      </p:grpSp>
      <p:grpSp>
        <p:nvGrpSpPr>
          <p:cNvPr id="24582" name="Группа 17"/>
          <p:cNvGrpSpPr>
            <a:grpSpLocks/>
          </p:cNvGrpSpPr>
          <p:nvPr/>
        </p:nvGrpSpPr>
        <p:grpSpPr bwMode="auto">
          <a:xfrm>
            <a:off x="876300" y="428625"/>
            <a:ext cx="338138" cy="2500313"/>
            <a:chOff x="5357818" y="1357298"/>
            <a:chExt cx="214314" cy="2500330"/>
          </a:xfrm>
        </p:grpSpPr>
        <p:sp>
          <p:nvSpPr>
            <p:cNvPr id="19" name="Цилиндр 18"/>
            <p:cNvSpPr/>
            <p:nvPr/>
          </p:nvSpPr>
          <p:spPr>
            <a:xfrm>
              <a:off x="5357818" y="1643050"/>
              <a:ext cx="214314" cy="2214578"/>
            </a:xfrm>
            <a:prstGeom prst="can">
              <a:avLst/>
            </a:prstGeom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Цилиндр 19"/>
            <p:cNvSpPr/>
            <p:nvPr/>
          </p:nvSpPr>
          <p:spPr>
            <a:xfrm>
              <a:off x="5357818" y="1357298"/>
              <a:ext cx="214314" cy="642942"/>
            </a:xfrm>
            <a:prstGeom prst="can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24583" name="Группа 21"/>
          <p:cNvGrpSpPr>
            <a:grpSpLocks/>
          </p:cNvGrpSpPr>
          <p:nvPr/>
        </p:nvGrpSpPr>
        <p:grpSpPr bwMode="auto">
          <a:xfrm>
            <a:off x="0" y="0"/>
            <a:ext cx="541338" cy="2928938"/>
            <a:chOff x="0" y="214290"/>
            <a:chExt cx="572593" cy="2928958"/>
          </a:xfrm>
        </p:grpSpPr>
        <p:grpSp>
          <p:nvGrpSpPr>
            <p:cNvPr id="24665" name="Группа 7"/>
            <p:cNvGrpSpPr>
              <a:grpSpLocks/>
            </p:cNvGrpSpPr>
            <p:nvPr/>
          </p:nvGrpSpPr>
          <p:grpSpPr bwMode="auto">
            <a:xfrm>
              <a:off x="142844" y="642918"/>
              <a:ext cx="285752" cy="2500330"/>
              <a:chOff x="3571868" y="1357298"/>
              <a:chExt cx="357190" cy="2500330"/>
            </a:xfrm>
          </p:grpSpPr>
          <p:sp>
            <p:nvSpPr>
              <p:cNvPr id="9" name="Овал 8"/>
              <p:cNvSpPr/>
              <p:nvPr/>
            </p:nvSpPr>
            <p:spPr>
              <a:xfrm>
                <a:off x="3571724" y="3500438"/>
                <a:ext cx="356821" cy="35719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643088" y="1357298"/>
                <a:ext cx="214093" cy="142876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3643088" y="1643050"/>
                <a:ext cx="214093" cy="192882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0" y="214290"/>
              <a:ext cx="572593" cy="4000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17°</a:t>
              </a:r>
            </a:p>
          </p:txBody>
        </p:sp>
      </p:grpSp>
      <p:grpSp>
        <p:nvGrpSpPr>
          <p:cNvPr id="24584" name="Группа 24"/>
          <p:cNvGrpSpPr>
            <a:grpSpLocks/>
          </p:cNvGrpSpPr>
          <p:nvPr/>
        </p:nvGrpSpPr>
        <p:grpSpPr bwMode="auto">
          <a:xfrm>
            <a:off x="1984375" y="2286000"/>
            <a:ext cx="539750" cy="2500313"/>
            <a:chOff x="4572000" y="1285860"/>
            <a:chExt cx="714380" cy="2571768"/>
          </a:xfrm>
        </p:grpSpPr>
        <p:sp>
          <p:nvSpPr>
            <p:cNvPr id="35" name="Овал 34"/>
            <p:cNvSpPr/>
            <p:nvPr/>
          </p:nvSpPr>
          <p:spPr>
            <a:xfrm>
              <a:off x="4929190" y="3500029"/>
              <a:ext cx="357190" cy="35759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4971212" y="2143116"/>
              <a:ext cx="243730" cy="14205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971212" y="1285860"/>
              <a:ext cx="226921" cy="176349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>
              <a:off x="5000628" y="2572560"/>
              <a:ext cx="21431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572000" y="2286809"/>
              <a:ext cx="479055" cy="46046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0°</a:t>
              </a:r>
            </a:p>
          </p:txBody>
        </p:sp>
      </p:grpSp>
      <p:grpSp>
        <p:nvGrpSpPr>
          <p:cNvPr id="24585" name="Группа 25"/>
          <p:cNvGrpSpPr>
            <a:grpSpLocks/>
          </p:cNvGrpSpPr>
          <p:nvPr/>
        </p:nvGrpSpPr>
        <p:grpSpPr bwMode="auto">
          <a:xfrm>
            <a:off x="2590800" y="2286000"/>
            <a:ext cx="338138" cy="2500313"/>
            <a:chOff x="5357818" y="1357298"/>
            <a:chExt cx="214314" cy="2500330"/>
          </a:xfrm>
        </p:grpSpPr>
        <p:sp>
          <p:nvSpPr>
            <p:cNvPr id="33" name="Цилиндр 32"/>
            <p:cNvSpPr/>
            <p:nvPr/>
          </p:nvSpPr>
          <p:spPr>
            <a:xfrm>
              <a:off x="5357818" y="1643050"/>
              <a:ext cx="214314" cy="2214578"/>
            </a:xfrm>
            <a:prstGeom prst="can">
              <a:avLst/>
            </a:prstGeom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Цилиндр 33"/>
            <p:cNvSpPr/>
            <p:nvPr/>
          </p:nvSpPr>
          <p:spPr>
            <a:xfrm>
              <a:off x="5357818" y="1357298"/>
              <a:ext cx="214314" cy="1285884"/>
            </a:xfrm>
            <a:prstGeom prst="can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24586" name="Группа 26"/>
          <p:cNvGrpSpPr>
            <a:grpSpLocks/>
          </p:cNvGrpSpPr>
          <p:nvPr/>
        </p:nvGrpSpPr>
        <p:grpSpPr bwMode="auto">
          <a:xfrm>
            <a:off x="1714500" y="1857375"/>
            <a:ext cx="573088" cy="2928938"/>
            <a:chOff x="0" y="214290"/>
            <a:chExt cx="606259" cy="2928958"/>
          </a:xfrm>
        </p:grpSpPr>
        <p:grpSp>
          <p:nvGrpSpPr>
            <p:cNvPr id="24651" name="Группа 27"/>
            <p:cNvGrpSpPr>
              <a:grpSpLocks/>
            </p:cNvGrpSpPr>
            <p:nvPr/>
          </p:nvGrpSpPr>
          <p:grpSpPr bwMode="auto">
            <a:xfrm>
              <a:off x="142844" y="642918"/>
              <a:ext cx="285752" cy="2500330"/>
              <a:chOff x="3571868" y="1357298"/>
              <a:chExt cx="357190" cy="2500330"/>
            </a:xfrm>
          </p:grpSpPr>
          <p:sp>
            <p:nvSpPr>
              <p:cNvPr id="30" name="Овал 29"/>
              <p:cNvSpPr/>
              <p:nvPr/>
            </p:nvSpPr>
            <p:spPr>
              <a:xfrm>
                <a:off x="3571749" y="3500438"/>
                <a:ext cx="356870" cy="35719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3643123" y="1357298"/>
                <a:ext cx="214122" cy="142876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3643123" y="1643050"/>
                <a:ext cx="214122" cy="192882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0" y="214290"/>
              <a:ext cx="606259" cy="4000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18°</a:t>
              </a:r>
            </a:p>
          </p:txBody>
        </p:sp>
      </p:grpSp>
      <p:grpSp>
        <p:nvGrpSpPr>
          <p:cNvPr id="24587" name="Группа 58"/>
          <p:cNvGrpSpPr>
            <a:grpSpLocks/>
          </p:cNvGrpSpPr>
          <p:nvPr/>
        </p:nvGrpSpPr>
        <p:grpSpPr bwMode="auto">
          <a:xfrm>
            <a:off x="6164263" y="3214688"/>
            <a:ext cx="336550" cy="2500312"/>
            <a:chOff x="5357818" y="1357298"/>
            <a:chExt cx="214314" cy="2500330"/>
          </a:xfrm>
        </p:grpSpPr>
        <p:sp>
          <p:nvSpPr>
            <p:cNvPr id="66" name="Цилиндр 65"/>
            <p:cNvSpPr/>
            <p:nvPr/>
          </p:nvSpPr>
          <p:spPr>
            <a:xfrm>
              <a:off x="5357818" y="1643050"/>
              <a:ext cx="214314" cy="2214578"/>
            </a:xfrm>
            <a:prstGeom prst="can">
              <a:avLst/>
            </a:prstGeom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Цилиндр 66"/>
            <p:cNvSpPr/>
            <p:nvPr/>
          </p:nvSpPr>
          <p:spPr>
            <a:xfrm>
              <a:off x="5357818" y="1357298"/>
              <a:ext cx="214314" cy="1857388"/>
            </a:xfrm>
            <a:prstGeom prst="can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24588" name="Группа 59"/>
          <p:cNvGrpSpPr>
            <a:grpSpLocks/>
          </p:cNvGrpSpPr>
          <p:nvPr/>
        </p:nvGrpSpPr>
        <p:grpSpPr bwMode="auto">
          <a:xfrm>
            <a:off x="5286375" y="2786063"/>
            <a:ext cx="650875" cy="2928937"/>
            <a:chOff x="0" y="214290"/>
            <a:chExt cx="689425" cy="2928958"/>
          </a:xfrm>
        </p:grpSpPr>
        <p:grpSp>
          <p:nvGrpSpPr>
            <p:cNvPr id="24642" name="Группа 60"/>
            <p:cNvGrpSpPr>
              <a:grpSpLocks/>
            </p:cNvGrpSpPr>
            <p:nvPr/>
          </p:nvGrpSpPr>
          <p:grpSpPr bwMode="auto">
            <a:xfrm>
              <a:off x="142844" y="642918"/>
              <a:ext cx="285752" cy="2500330"/>
              <a:chOff x="3571868" y="1357298"/>
              <a:chExt cx="357190" cy="2500330"/>
            </a:xfrm>
          </p:grpSpPr>
          <p:sp>
            <p:nvSpPr>
              <p:cNvPr id="63" name="Овал 62"/>
              <p:cNvSpPr/>
              <p:nvPr/>
            </p:nvSpPr>
            <p:spPr>
              <a:xfrm>
                <a:off x="3571975" y="3500438"/>
                <a:ext cx="357324" cy="35719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3677070" y="1357298"/>
                <a:ext cx="180764" cy="142876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3677070" y="1500174"/>
                <a:ext cx="180764" cy="207170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0" y="214290"/>
              <a:ext cx="689425" cy="4619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19°</a:t>
              </a:r>
            </a:p>
          </p:txBody>
        </p:sp>
      </p:grpSp>
      <p:grpSp>
        <p:nvGrpSpPr>
          <p:cNvPr id="24589" name="Группа 73"/>
          <p:cNvGrpSpPr>
            <a:grpSpLocks/>
          </p:cNvGrpSpPr>
          <p:nvPr/>
        </p:nvGrpSpPr>
        <p:grpSpPr bwMode="auto">
          <a:xfrm>
            <a:off x="7699375" y="1571625"/>
            <a:ext cx="539750" cy="2500313"/>
            <a:chOff x="4572000" y="1285861"/>
            <a:chExt cx="714380" cy="2571767"/>
          </a:xfrm>
        </p:grpSpPr>
        <p:sp>
          <p:nvSpPr>
            <p:cNvPr id="84" name="Овал 83"/>
            <p:cNvSpPr/>
            <p:nvPr/>
          </p:nvSpPr>
          <p:spPr>
            <a:xfrm>
              <a:off x="4929190" y="3500029"/>
              <a:ext cx="357190" cy="35759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5000628" y="2143117"/>
              <a:ext cx="214314" cy="1428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4971212" y="1285861"/>
              <a:ext cx="237427" cy="176349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87" name="Прямая соединительная линия 86"/>
            <p:cNvCxnSpPr/>
            <p:nvPr/>
          </p:nvCxnSpPr>
          <p:spPr>
            <a:xfrm>
              <a:off x="5000628" y="2570928"/>
              <a:ext cx="214314" cy="163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4572000" y="2285176"/>
              <a:ext cx="479055" cy="46210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0°</a:t>
              </a:r>
            </a:p>
          </p:txBody>
        </p:sp>
      </p:grpSp>
      <p:grpSp>
        <p:nvGrpSpPr>
          <p:cNvPr id="24590" name="Группа 74"/>
          <p:cNvGrpSpPr>
            <a:grpSpLocks/>
          </p:cNvGrpSpPr>
          <p:nvPr/>
        </p:nvGrpSpPr>
        <p:grpSpPr bwMode="auto">
          <a:xfrm>
            <a:off x="8307388" y="1571625"/>
            <a:ext cx="336550" cy="2500313"/>
            <a:chOff x="5357818" y="1357298"/>
            <a:chExt cx="214314" cy="2500330"/>
          </a:xfrm>
        </p:grpSpPr>
        <p:sp>
          <p:nvSpPr>
            <p:cNvPr id="82" name="Цилиндр 81"/>
            <p:cNvSpPr/>
            <p:nvPr/>
          </p:nvSpPr>
          <p:spPr>
            <a:xfrm>
              <a:off x="5357818" y="1500174"/>
              <a:ext cx="214314" cy="2357454"/>
            </a:xfrm>
            <a:prstGeom prst="can">
              <a:avLst/>
            </a:prstGeom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3" name="Цилиндр 82"/>
            <p:cNvSpPr/>
            <p:nvPr/>
          </p:nvSpPr>
          <p:spPr>
            <a:xfrm>
              <a:off x="5357818" y="1357298"/>
              <a:ext cx="214314" cy="214314"/>
            </a:xfrm>
            <a:prstGeom prst="can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24591" name="Группа 75"/>
          <p:cNvGrpSpPr>
            <a:grpSpLocks/>
          </p:cNvGrpSpPr>
          <p:nvPr/>
        </p:nvGrpSpPr>
        <p:grpSpPr bwMode="auto">
          <a:xfrm>
            <a:off x="7429500" y="1143000"/>
            <a:ext cx="573088" cy="2928938"/>
            <a:chOff x="0" y="214290"/>
            <a:chExt cx="606259" cy="2928958"/>
          </a:xfrm>
        </p:grpSpPr>
        <p:grpSp>
          <p:nvGrpSpPr>
            <p:cNvPr id="24628" name="Группа 76"/>
            <p:cNvGrpSpPr>
              <a:grpSpLocks/>
            </p:cNvGrpSpPr>
            <p:nvPr/>
          </p:nvGrpSpPr>
          <p:grpSpPr bwMode="auto">
            <a:xfrm>
              <a:off x="142844" y="642918"/>
              <a:ext cx="285752" cy="2500330"/>
              <a:chOff x="3571868" y="1357298"/>
              <a:chExt cx="357190" cy="2500330"/>
            </a:xfrm>
          </p:grpSpPr>
          <p:sp>
            <p:nvSpPr>
              <p:cNvPr id="79" name="Овал 78"/>
              <p:cNvSpPr/>
              <p:nvPr/>
            </p:nvSpPr>
            <p:spPr>
              <a:xfrm>
                <a:off x="3571749" y="3500438"/>
                <a:ext cx="356870" cy="35719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3643123" y="1357298"/>
                <a:ext cx="214122" cy="142876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3643123" y="1643050"/>
                <a:ext cx="214122" cy="192882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0" y="214290"/>
              <a:ext cx="606259" cy="4000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14°</a:t>
              </a:r>
            </a:p>
          </p:txBody>
        </p:sp>
      </p:grpSp>
      <p:grpSp>
        <p:nvGrpSpPr>
          <p:cNvPr id="24592" name="Группа 89"/>
          <p:cNvGrpSpPr>
            <a:grpSpLocks/>
          </p:cNvGrpSpPr>
          <p:nvPr/>
        </p:nvGrpSpPr>
        <p:grpSpPr bwMode="auto">
          <a:xfrm>
            <a:off x="3556000" y="3000375"/>
            <a:ext cx="539750" cy="2500313"/>
            <a:chOff x="4572000" y="1285860"/>
            <a:chExt cx="714380" cy="2571768"/>
          </a:xfrm>
        </p:grpSpPr>
        <p:sp>
          <p:nvSpPr>
            <p:cNvPr id="100" name="Овал 99"/>
            <p:cNvSpPr/>
            <p:nvPr/>
          </p:nvSpPr>
          <p:spPr>
            <a:xfrm>
              <a:off x="4929190" y="3500029"/>
              <a:ext cx="357190" cy="35759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5000628" y="2143116"/>
              <a:ext cx="214314" cy="1428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4971212" y="1285860"/>
              <a:ext cx="226921" cy="191045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03" name="Прямая соединительная линия 102"/>
            <p:cNvCxnSpPr/>
            <p:nvPr/>
          </p:nvCxnSpPr>
          <p:spPr>
            <a:xfrm>
              <a:off x="5000628" y="2572560"/>
              <a:ext cx="21431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4572000" y="2286809"/>
              <a:ext cx="479055" cy="46046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0°</a:t>
              </a:r>
            </a:p>
          </p:txBody>
        </p:sp>
      </p:grpSp>
      <p:grpSp>
        <p:nvGrpSpPr>
          <p:cNvPr id="24593" name="Группа 90"/>
          <p:cNvGrpSpPr>
            <a:grpSpLocks/>
          </p:cNvGrpSpPr>
          <p:nvPr/>
        </p:nvGrpSpPr>
        <p:grpSpPr bwMode="auto">
          <a:xfrm>
            <a:off x="4162425" y="3000375"/>
            <a:ext cx="338138" cy="2500313"/>
            <a:chOff x="5357818" y="1357298"/>
            <a:chExt cx="214314" cy="2500330"/>
          </a:xfrm>
        </p:grpSpPr>
        <p:sp>
          <p:nvSpPr>
            <p:cNvPr id="98" name="Цилиндр 97"/>
            <p:cNvSpPr/>
            <p:nvPr/>
          </p:nvSpPr>
          <p:spPr>
            <a:xfrm>
              <a:off x="5357818" y="1643050"/>
              <a:ext cx="214314" cy="2214578"/>
            </a:xfrm>
            <a:prstGeom prst="can">
              <a:avLst/>
            </a:prstGeom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9" name="Цилиндр 98"/>
            <p:cNvSpPr/>
            <p:nvPr/>
          </p:nvSpPr>
          <p:spPr>
            <a:xfrm>
              <a:off x="5357818" y="1357298"/>
              <a:ext cx="214314" cy="1643074"/>
            </a:xfrm>
            <a:prstGeom prst="can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24594" name="Группа 91"/>
          <p:cNvGrpSpPr>
            <a:grpSpLocks/>
          </p:cNvGrpSpPr>
          <p:nvPr/>
        </p:nvGrpSpPr>
        <p:grpSpPr bwMode="auto">
          <a:xfrm>
            <a:off x="3286125" y="2571750"/>
            <a:ext cx="573088" cy="2928938"/>
            <a:chOff x="0" y="214290"/>
            <a:chExt cx="606259" cy="2928958"/>
          </a:xfrm>
        </p:grpSpPr>
        <p:grpSp>
          <p:nvGrpSpPr>
            <p:cNvPr id="24614" name="Группа 92"/>
            <p:cNvGrpSpPr>
              <a:grpSpLocks/>
            </p:cNvGrpSpPr>
            <p:nvPr/>
          </p:nvGrpSpPr>
          <p:grpSpPr bwMode="auto">
            <a:xfrm>
              <a:off x="142844" y="642918"/>
              <a:ext cx="285752" cy="2500330"/>
              <a:chOff x="3571868" y="1357298"/>
              <a:chExt cx="357190" cy="2500330"/>
            </a:xfrm>
          </p:grpSpPr>
          <p:sp>
            <p:nvSpPr>
              <p:cNvPr id="95" name="Овал 94"/>
              <p:cNvSpPr/>
              <p:nvPr/>
            </p:nvSpPr>
            <p:spPr>
              <a:xfrm>
                <a:off x="3571749" y="3500438"/>
                <a:ext cx="356870" cy="35719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6" name="Прямоугольник 95"/>
              <p:cNvSpPr/>
              <p:nvPr/>
            </p:nvSpPr>
            <p:spPr>
              <a:xfrm>
                <a:off x="3643123" y="1357298"/>
                <a:ext cx="214122" cy="142876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7" name="Прямоугольник 96"/>
              <p:cNvSpPr/>
              <p:nvPr/>
            </p:nvSpPr>
            <p:spPr>
              <a:xfrm>
                <a:off x="3643123" y="1643050"/>
                <a:ext cx="214122" cy="192882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0" y="214290"/>
              <a:ext cx="606259" cy="4000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19°</a:t>
              </a:r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285750" y="1857375"/>
            <a:ext cx="5143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-3°</a:t>
            </a:r>
          </a:p>
        </p:txBody>
      </p:sp>
      <p:sp>
        <p:nvSpPr>
          <p:cNvPr id="24596" name="TextBox 105"/>
          <p:cNvSpPr txBox="1">
            <a:spLocks noChangeArrowheads="1"/>
          </p:cNvSpPr>
          <p:nvPr/>
        </p:nvSpPr>
        <p:spPr bwMode="auto">
          <a:xfrm>
            <a:off x="1214438" y="642938"/>
            <a:ext cx="939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750мм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071688" y="4143375"/>
            <a:ext cx="5175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-16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857500" y="2357438"/>
            <a:ext cx="9906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470мм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429125" y="4286250"/>
            <a:ext cx="9906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406мм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571875" y="4786313"/>
            <a:ext cx="5175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-19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858125" y="3357563"/>
            <a:ext cx="3905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-8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8035925" y="1071563"/>
            <a:ext cx="11334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1095мм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500813" y="4714875"/>
            <a:ext cx="9906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319мм</a:t>
            </a:r>
          </a:p>
        </p:txBody>
      </p:sp>
      <p:sp>
        <p:nvSpPr>
          <p:cNvPr id="119" name="Прямоугольная выноска 118"/>
          <p:cNvSpPr/>
          <p:nvPr/>
        </p:nvSpPr>
        <p:spPr>
          <a:xfrm>
            <a:off x="4572000" y="6072188"/>
            <a:ext cx="2643188" cy="571500"/>
          </a:xfrm>
          <a:prstGeom prst="wedgeRectCallout">
            <a:avLst>
              <a:gd name="adj1" fmla="val 7041"/>
              <a:gd name="adj2" fmla="val -12177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Резко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континентальный</a:t>
            </a:r>
          </a:p>
        </p:txBody>
      </p:sp>
      <p:grpSp>
        <p:nvGrpSpPr>
          <p:cNvPr id="24605" name="Группа 57"/>
          <p:cNvGrpSpPr>
            <a:grpSpLocks/>
          </p:cNvGrpSpPr>
          <p:nvPr/>
        </p:nvGrpSpPr>
        <p:grpSpPr bwMode="auto">
          <a:xfrm>
            <a:off x="5556250" y="3214688"/>
            <a:ext cx="539750" cy="2500312"/>
            <a:chOff x="4572000" y="1285860"/>
            <a:chExt cx="714380" cy="2571768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5000628" y="2143116"/>
              <a:ext cx="214314" cy="142876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971212" y="1285860"/>
              <a:ext cx="226921" cy="19839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71" name="Прямая соединительная линия 70"/>
            <p:cNvCxnSpPr/>
            <p:nvPr/>
          </p:nvCxnSpPr>
          <p:spPr>
            <a:xfrm>
              <a:off x="5000628" y="2572561"/>
              <a:ext cx="21431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4572000" y="2286808"/>
              <a:ext cx="479055" cy="46046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0°</a:t>
              </a:r>
            </a:p>
          </p:txBody>
        </p:sp>
        <p:sp>
          <p:nvSpPr>
            <p:cNvPr id="68" name="Овал 67"/>
            <p:cNvSpPr/>
            <p:nvPr/>
          </p:nvSpPr>
          <p:spPr>
            <a:xfrm>
              <a:off x="4929190" y="3500030"/>
              <a:ext cx="357190" cy="35759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20" name="Прямоугольная выноска 119"/>
          <p:cNvSpPr/>
          <p:nvPr/>
        </p:nvSpPr>
        <p:spPr>
          <a:xfrm>
            <a:off x="7572375" y="4572000"/>
            <a:ext cx="1571625" cy="428625"/>
          </a:xfrm>
          <a:prstGeom prst="wedgeRectCallout">
            <a:avLst>
              <a:gd name="adj1" fmla="val -3779"/>
              <a:gd name="adj2" fmla="val -19129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Морской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572125" y="5143500"/>
            <a:ext cx="5175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7" name="Прямоугольная выноска 116"/>
          <p:cNvSpPr/>
          <p:nvPr/>
        </p:nvSpPr>
        <p:spPr>
          <a:xfrm>
            <a:off x="0" y="4786313"/>
            <a:ext cx="2643188" cy="857250"/>
          </a:xfrm>
          <a:prstGeom prst="wedgeRectCallout">
            <a:avLst>
              <a:gd name="adj1" fmla="val -31952"/>
              <a:gd name="adj2" fmla="val -29627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Переходный от 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морского к умеренно континентальному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19" grpId="0" animBg="1"/>
      <p:bldP spid="120" grpId="0" animBg="1"/>
      <p:bldP spid="1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</p:spPr>
        <p:txBody>
          <a:bodyPr>
            <a:normAutofit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Влияние морских течений на климат</a:t>
            </a:r>
            <a:endParaRPr lang="ru-RU" sz="3600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10000" contrast="20000"/>
          </a:blip>
          <a:stretch>
            <a:fillRect/>
          </a:stretch>
        </p:blipFill>
        <p:spPr>
          <a:xfrm>
            <a:off x="1571625" y="2129631"/>
            <a:ext cx="6000750" cy="4000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031875"/>
          </a:xfrm>
        </p:spPr>
        <p:txBody>
          <a:bodyPr>
            <a:normAutofit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Влияние рельефа на климат</a:t>
            </a:r>
            <a:endParaRPr lang="ru-RU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26627" name="Picture 4" descr="{6921FC93-2A6E-4C75-A0C7-C04867AF9520}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31588" y="2000240"/>
            <a:ext cx="6227928" cy="36433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b="1" smtClean="0"/>
              <a:t>Влияние рельефа на климат</a:t>
            </a:r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285875"/>
            <a:ext cx="8286750" cy="52863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b="1" smtClean="0">
                <a:solidFill>
                  <a:srgbClr val="7030A0"/>
                </a:solidFill>
              </a:rPr>
              <a:t>Прочитать текст юного климатолога.</a:t>
            </a:r>
            <a:br>
              <a:rPr lang="ru-RU" sz="2400" b="1" smtClean="0">
                <a:solidFill>
                  <a:srgbClr val="7030A0"/>
                </a:solidFill>
              </a:rPr>
            </a:br>
            <a:r>
              <a:rPr lang="ru-RU" sz="2400" b="1" smtClean="0">
                <a:solidFill>
                  <a:srgbClr val="7030A0"/>
                </a:solidFill>
              </a:rPr>
              <a:t> Найти ошибки за 3 минуты. Объясните ваше решение</a:t>
            </a:r>
            <a:r>
              <a:rPr lang="ru-RU" sz="2400" smtClean="0">
                <a:solidFill>
                  <a:srgbClr val="7030A0"/>
                </a:solidFill>
              </a:rPr>
              <a:t>.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«Территория нашей страны круглый год получает большое количество солнечной энергии. Количество поступающей энергии зависит от географической долготы. На формирование сурового климата России влияют: циркуляция воздушных масс, подстилающая поверхность, рельеф, близость морей и океанов морские течения, географическая широта. </a:t>
            </a:r>
            <a:br>
              <a:rPr lang="ru-RU" sz="2400" smtClean="0"/>
            </a:br>
            <a:r>
              <a:rPr lang="ru-RU" sz="2400" smtClean="0"/>
              <a:t>Господствующей воздушной массой  в течении всего является умеренная, но также оказывают значительное влияние «тропическая и арктическая воздушные массы».</a:t>
            </a:r>
            <a:br>
              <a:rPr lang="ru-RU" sz="2400" smtClean="0"/>
            </a:br>
            <a:r>
              <a:rPr lang="ru-RU" sz="2400" smtClean="0"/>
              <a:t>Тихий океан оказывает большое влияние на климат России</a:t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7030A0"/>
                </a:solidFill>
              </a:rPr>
              <a:t/>
            </a:r>
            <a:br>
              <a:rPr lang="ru-RU" b="1" smtClean="0">
                <a:solidFill>
                  <a:srgbClr val="7030A0"/>
                </a:solidFill>
              </a:rPr>
            </a:br>
            <a:r>
              <a:rPr lang="ru-RU" b="1" smtClean="0">
                <a:solidFill>
                  <a:srgbClr val="7030A0"/>
                </a:solidFill>
              </a:rPr>
              <a:t/>
            </a:r>
            <a:br>
              <a:rPr lang="ru-RU" b="1" smtClean="0">
                <a:solidFill>
                  <a:srgbClr val="7030A0"/>
                </a:solidFill>
              </a:rPr>
            </a:br>
            <a:r>
              <a:rPr lang="ru-RU" b="1" smtClean="0">
                <a:solidFill>
                  <a:srgbClr val="7030A0"/>
                </a:solidFill>
              </a:rPr>
              <a:t/>
            </a:r>
            <a:br>
              <a:rPr lang="ru-RU" b="1" smtClean="0">
                <a:solidFill>
                  <a:srgbClr val="7030A0"/>
                </a:solidFill>
              </a:rPr>
            </a:br>
            <a:r>
              <a:rPr lang="ru-RU" b="1" smtClean="0">
                <a:solidFill>
                  <a:srgbClr val="7030A0"/>
                </a:solidFill>
              </a:rPr>
              <a:t/>
            </a:r>
            <a:br>
              <a:rPr lang="ru-RU" b="1" smtClean="0">
                <a:solidFill>
                  <a:srgbClr val="7030A0"/>
                </a:solidFill>
              </a:rPr>
            </a:br>
            <a:r>
              <a:rPr lang="ru-RU" b="1" smtClean="0">
                <a:solidFill>
                  <a:srgbClr val="7030A0"/>
                </a:solidFill>
              </a:rPr>
              <a:t/>
            </a:r>
            <a:br>
              <a:rPr lang="ru-RU" b="1" smtClean="0">
                <a:solidFill>
                  <a:srgbClr val="7030A0"/>
                </a:solidFill>
              </a:rPr>
            </a:br>
            <a:r>
              <a:rPr lang="ru-RU" b="1" smtClean="0">
                <a:solidFill>
                  <a:srgbClr val="7030A0"/>
                </a:solidFill>
              </a:rPr>
              <a:t/>
            </a:r>
            <a:br>
              <a:rPr lang="ru-RU" b="1" smtClean="0">
                <a:solidFill>
                  <a:srgbClr val="7030A0"/>
                </a:solidFill>
              </a:rPr>
            </a:br>
            <a:r>
              <a:rPr lang="ru-RU" b="1" smtClean="0">
                <a:solidFill>
                  <a:srgbClr val="7030A0"/>
                </a:solidFill>
              </a:rPr>
              <a:t>Самостоятельная работа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dirty="0"/>
              <a:t>1.Солнечная радиация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2.Радиационный баланс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3. Суммарная радиация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4.Трансформация воздушных масс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 5. </a:t>
            </a:r>
            <a:r>
              <a:rPr lang="ru-RU" dirty="0"/>
              <a:t>воздушная масса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 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88913"/>
            <a:ext cx="4041775" cy="516890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  <a:defRPr/>
            </a:pPr>
            <a:r>
              <a:rPr lang="ru-RU" sz="2000" b="1" dirty="0" smtClean="0"/>
              <a:t>А) </a:t>
            </a:r>
            <a:r>
              <a:rPr lang="ru-RU" sz="2000" b="1" dirty="0"/>
              <a:t>подвижные части тропосферы, отличающиеся друг от друга своими свойствами (температурой, влажностью и прозрачностью).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000" b="1" dirty="0" smtClean="0"/>
              <a:t>В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000" b="1" dirty="0" smtClean="0"/>
              <a:t>Б) </a:t>
            </a:r>
            <a:r>
              <a:rPr lang="ru-RU" sz="2000" b="1" dirty="0"/>
              <a:t>Разница между суммарной радиацией и её потерями на отражение и тепловое излучение.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000" b="1" dirty="0" smtClean="0"/>
              <a:t>В) </a:t>
            </a:r>
            <a:r>
              <a:rPr lang="ru-RU" sz="2000" b="1" dirty="0"/>
              <a:t>Излучение Солнцем тепла и света;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000" b="1" dirty="0" smtClean="0"/>
              <a:t>Г) </a:t>
            </a:r>
            <a:r>
              <a:rPr lang="ru-RU" sz="2000" b="1" dirty="0"/>
              <a:t>(прямая + рассеянная)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000" b="1" dirty="0" smtClean="0"/>
              <a:t>Д)</a:t>
            </a:r>
            <a:r>
              <a:rPr lang="ru-RU" sz="2000" b="1" u="sng" dirty="0" smtClean="0"/>
              <a:t> </a:t>
            </a:r>
            <a:r>
              <a:rPr lang="ru-RU" sz="2000" b="1" dirty="0" smtClean="0"/>
              <a:t>изменение свойств</a:t>
            </a:r>
            <a:endParaRPr lang="ru-RU" sz="2000" b="1" dirty="0"/>
          </a:p>
          <a:p>
            <a:pPr marL="0" indent="0">
              <a:buFont typeface="Arial" charset="0"/>
              <a:buNone/>
              <a:defRPr/>
            </a:pPr>
            <a:r>
              <a:rPr lang="ru-RU" sz="2000" b="1" dirty="0" smtClean="0"/>
              <a:t>Е) </a:t>
            </a:r>
            <a:r>
              <a:rPr lang="ru-RU" sz="2000" b="1" dirty="0"/>
              <a:t>Вихри с низким давлением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smtClean="0"/>
              <a:t>Контроль и самопроверка знаний.</a:t>
            </a:r>
            <a:r>
              <a:rPr lang="ru-RU" b="1" smtClean="0"/>
              <a:t/>
            </a:r>
            <a:br>
              <a:rPr lang="ru-RU" b="1" smtClean="0"/>
            </a:br>
            <a:endParaRPr lang="ru-RU" smtClean="0"/>
          </a:p>
        </p:txBody>
      </p:sp>
      <p:sp>
        <p:nvSpPr>
          <p:cNvPr id="31747" name="Текст 2"/>
          <p:cNvSpPr>
            <a:spLocks noGrp="1"/>
          </p:cNvSpPr>
          <p:nvPr>
            <p:ph type="body" idx="1"/>
          </p:nvPr>
        </p:nvSpPr>
        <p:spPr>
          <a:xfrm>
            <a:off x="428625" y="1785938"/>
            <a:ext cx="4040188" cy="639762"/>
          </a:xfrm>
        </p:spPr>
        <p:txBody>
          <a:bodyPr/>
          <a:lstStyle/>
          <a:p>
            <a:r>
              <a:rPr lang="ru-RU" sz="1800" smtClean="0"/>
              <a:t>1.Определить какой показатель не относится к климатическим:</a:t>
            </a:r>
          </a:p>
          <a:p>
            <a:endParaRPr lang="ru-RU" smtClean="0"/>
          </a:p>
        </p:txBody>
      </p:sp>
      <p:sp>
        <p:nvSpPr>
          <p:cNvPr id="31749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1748" name="Содержимое 3"/>
          <p:cNvSpPr>
            <a:spLocks noGrp="1"/>
          </p:cNvSpPr>
          <p:nvPr>
            <p:ph sz="quarter" idx="2"/>
          </p:nvPr>
        </p:nvSpPr>
        <p:spPr>
          <a:xfrm>
            <a:off x="500063" y="1928813"/>
            <a:ext cx="4040187" cy="4357687"/>
          </a:xfrm>
        </p:spPr>
        <p:txBody>
          <a:bodyPr>
            <a:normAutofit lnSpcReduction="10000"/>
          </a:bodyPr>
          <a:lstStyle/>
          <a:p>
            <a:r>
              <a:rPr lang="ru-RU" sz="1800" smtClean="0"/>
              <a:t>А) температура, Б) атмосферное давление, В) направление и сила ветра, Г) высота территории над уровнем океана.</a:t>
            </a:r>
            <a:endParaRPr lang="ru-RU" sz="1800" b="1" smtClean="0"/>
          </a:p>
          <a:p>
            <a:r>
              <a:rPr lang="ru-RU" sz="1800" smtClean="0"/>
              <a:t>2. </a:t>
            </a:r>
            <a:r>
              <a:rPr lang="ru-RU" sz="1800" b="1" smtClean="0"/>
              <a:t>Минимальное количество солнечной радиации наблюдается в России:</a:t>
            </a:r>
          </a:p>
          <a:p>
            <a:pPr>
              <a:buFont typeface="Arial" charset="0"/>
              <a:buNone/>
            </a:pPr>
            <a:r>
              <a:rPr lang="ru-RU" sz="1800" smtClean="0"/>
              <a:t>А) на Севере,  Б) на юге Сибири,  В) на Юге Дальнего Востока,  Г) на Черноморском побережье.</a:t>
            </a:r>
          </a:p>
          <a:p>
            <a:pPr>
              <a:buFont typeface="Arial" charset="0"/>
              <a:buNone/>
            </a:pPr>
            <a:r>
              <a:rPr lang="ru-RU" sz="1800" b="1" smtClean="0"/>
              <a:t>3.Наибольшее влияние Тихий океан оказывает на:</a:t>
            </a:r>
          </a:p>
          <a:p>
            <a:pPr>
              <a:buFont typeface="Arial" charset="0"/>
              <a:buNone/>
            </a:pPr>
            <a:r>
              <a:rPr lang="ru-RU" sz="1800" smtClean="0"/>
              <a:t>А) Западную Сибирь,  Б) Дальний Восток, В) Восточно - Европейскую равнину</a:t>
            </a:r>
            <a:endParaRPr lang="ru-RU" sz="1800" b="1" smtClean="0"/>
          </a:p>
          <a:p>
            <a:pPr>
              <a:buFont typeface="Arial" charset="0"/>
              <a:buNone/>
            </a:pPr>
            <a:endParaRPr lang="ru-RU" sz="1800" b="1" smtClean="0"/>
          </a:p>
        </p:txBody>
      </p:sp>
      <p:sp>
        <p:nvSpPr>
          <p:cNvPr id="31750" name="Содержимое 5"/>
          <p:cNvSpPr>
            <a:spLocks noGrp="1"/>
          </p:cNvSpPr>
          <p:nvPr>
            <p:ph sz="quarter" idx="4"/>
          </p:nvPr>
        </p:nvSpPr>
        <p:spPr>
          <a:xfrm>
            <a:off x="4857750" y="1357313"/>
            <a:ext cx="4041775" cy="3951287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None/>
            </a:pPr>
            <a:r>
              <a:rPr lang="ru-RU" sz="1800" b="1" smtClean="0"/>
              <a:t>4.Область резко континентального климата расположена:</a:t>
            </a:r>
          </a:p>
          <a:p>
            <a:r>
              <a:rPr lang="ru-RU" sz="1800" smtClean="0"/>
              <a:t>А) на севере Восточно-Европейской равнины</a:t>
            </a:r>
            <a:endParaRPr lang="ru-RU" sz="1800" b="1" smtClean="0"/>
          </a:p>
          <a:p>
            <a:r>
              <a:rPr lang="ru-RU" sz="1800" smtClean="0"/>
              <a:t>Б) на юге Дальнего Востока</a:t>
            </a:r>
            <a:endParaRPr lang="ru-RU" sz="1800" b="1" smtClean="0"/>
          </a:p>
          <a:p>
            <a:r>
              <a:rPr lang="ru-RU" sz="1800" smtClean="0"/>
              <a:t>В) на юге Западной и Восточной Сибири.</a:t>
            </a:r>
            <a:endParaRPr lang="ru-RU" sz="1800" b="1" smtClean="0"/>
          </a:p>
          <a:p>
            <a:pPr>
              <a:buFont typeface="Arial" charset="0"/>
              <a:buNone/>
            </a:pPr>
            <a:r>
              <a:rPr lang="ru-RU" sz="1800" b="1" smtClean="0"/>
              <a:t>5.На климатические условия Западной Сибири оказывают влияние формы рельефа:</a:t>
            </a:r>
          </a:p>
          <a:p>
            <a:r>
              <a:rPr lang="ru-RU" sz="1800" smtClean="0"/>
              <a:t>А) Уральские горы</a:t>
            </a:r>
            <a:endParaRPr lang="ru-RU" sz="1800" b="1" smtClean="0"/>
          </a:p>
          <a:p>
            <a:r>
              <a:rPr lang="ru-RU" sz="1800" smtClean="0"/>
              <a:t>Б) Верхоянский хребет</a:t>
            </a:r>
            <a:endParaRPr lang="ru-RU" sz="1800" b="1" smtClean="0"/>
          </a:p>
          <a:p>
            <a:r>
              <a:rPr lang="ru-RU" sz="1800" smtClean="0"/>
              <a:t>В) Кавказ </a:t>
            </a:r>
            <a:endParaRPr lang="ru-RU" sz="1800" b="1" smtClean="0"/>
          </a:p>
          <a:p>
            <a:r>
              <a:rPr lang="ru-RU" sz="1800" smtClean="0"/>
              <a:t>Г) горы Бырранга.</a:t>
            </a:r>
            <a:endParaRPr lang="ru-RU" sz="1800" b="1" smtClean="0"/>
          </a:p>
          <a:p>
            <a:endParaRPr lang="ru-RU" sz="1800" smtClean="0"/>
          </a:p>
          <a:p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Фронтальный опрос </a:t>
            </a:r>
            <a:br>
              <a:rPr lang="ru-RU" smtClean="0"/>
            </a:br>
            <a:endParaRPr lang="ru-RU" smtClean="0"/>
          </a:p>
        </p:txBody>
      </p:sp>
      <p:sp>
        <p:nvSpPr>
          <p:cNvPr id="32771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3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2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smtClean="0"/>
              <a:t>1. Что такое климат?</a:t>
            </a:r>
          </a:p>
          <a:p>
            <a:r>
              <a:rPr lang="ru-RU" smtClean="0"/>
              <a:t>2. Что такое погода?</a:t>
            </a:r>
          </a:p>
          <a:p>
            <a:r>
              <a:rPr lang="ru-RU" smtClean="0"/>
              <a:t>3. Что такое климатообразующие факторы?</a:t>
            </a:r>
          </a:p>
          <a:p>
            <a:endParaRPr lang="ru-RU" smtClean="0"/>
          </a:p>
        </p:txBody>
      </p:sp>
      <p:sp>
        <p:nvSpPr>
          <p:cNvPr id="32774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mtClean="0"/>
              <a:t>4. Перечислите климатообразующие факторы.</a:t>
            </a:r>
          </a:p>
          <a:p>
            <a:r>
              <a:rPr lang="ru-RU" smtClean="0"/>
              <a:t>5. Что такое солнечная радиация?</a:t>
            </a:r>
          </a:p>
          <a:p>
            <a:r>
              <a:rPr lang="ru-RU" smtClean="0"/>
              <a:t>6. Что такое суммарная радиация?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NF1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419600" y="3976688"/>
            <a:ext cx="304800" cy="304800"/>
          </a:xfrm>
        </p:spPr>
      </p:pic>
      <p:pic>
        <p:nvPicPr>
          <p:cNvPr id="33" name="Рисунок 32" descr="17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168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713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37" descr="16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313863" cy="728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Рисунок 38" descr="164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548813" cy="742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Рисунок 40" descr="180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578975" cy="742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Рисунок 41" descr="190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11258550" cy="750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7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7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0"/>
                            </p:stCondLst>
                            <p:childTnLst>
                              <p:par>
                                <p:cTn id="15" presetID="1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7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7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27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5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Подведение итогов, выставление оценок.</a:t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33795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Литература:</a:t>
            </a:r>
          </a:p>
          <a:p>
            <a:endParaRPr lang="ru-RU" smtClean="0"/>
          </a:p>
        </p:txBody>
      </p:sp>
      <p:sp>
        <p:nvSpPr>
          <p:cNvPr id="33797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3796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smtClean="0"/>
              <a:t>1.Баринова И. И. География. Природа.- Москва: Дрофа, 2014г.</a:t>
            </a:r>
          </a:p>
          <a:p>
            <a:r>
              <a:rPr lang="ru-RU" smtClean="0"/>
              <a:t>2. Раковская Э. М., Баринова И. И. Физическая география России.- Москва: Просвещение, 2013 г.</a:t>
            </a:r>
          </a:p>
          <a:p>
            <a:endParaRPr lang="ru-RU" smtClean="0"/>
          </a:p>
        </p:txBody>
      </p:sp>
      <p:sp>
        <p:nvSpPr>
          <p:cNvPr id="33798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mtClean="0"/>
              <a:t>3. Электронная книга. География 6-10 класс. Библиотека наглядных пособий.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20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50" y="1928813"/>
            <a:ext cx="6786563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kern="10" dirty="0">
              <a:ln w="9525">
                <a:noFill/>
                <a:round/>
                <a:headEnd/>
                <a:tailEnd/>
              </a:ln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4822" name="WordArt 2"/>
          <p:cNvSpPr>
            <a:spLocks noChangeArrowheads="1" noChangeShapeType="1" noTextEdit="1"/>
          </p:cNvSpPr>
          <p:nvPr/>
        </p:nvSpPr>
        <p:spPr bwMode="auto">
          <a:xfrm rot="-1040553">
            <a:off x="-6350" y="1198563"/>
            <a:ext cx="9355138" cy="2481262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20000"/>
                <a:gd name="adj2" fmla="val 301"/>
              </a:avLst>
            </a:prstTxWarp>
          </a:bodyPr>
          <a:lstStyle/>
          <a:p>
            <a:pPr algn="ctr"/>
            <a:r>
              <a:rPr lang="ru-RU" sz="4800" b="1" i="1" kern="1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Воздушные массы – очень подвижные части тропосферы. При столкновении разных </a:t>
            </a:r>
          </a:p>
          <a:p>
            <a:pPr algn="ctr"/>
            <a:r>
              <a:rPr lang="ru-RU" sz="4800" b="1" i="1" kern="1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по свойствам воздушных масс </a:t>
            </a:r>
          </a:p>
          <a:p>
            <a:pPr algn="ctr"/>
            <a:r>
              <a:rPr lang="ru-RU" sz="4800" b="1" i="1" kern="1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образуются переходные зоны</a:t>
            </a: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7358063" cy="18573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28569"/>
              </a:avLst>
            </a:prstTxWarp>
          </a:bodyPr>
          <a:lstStyle/>
          <a:p>
            <a:pPr algn="ctr"/>
            <a:r>
              <a:rPr lang="ru-RU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Georgia"/>
              </a:rPr>
              <a:t>Атмосферные фронты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Холодный фронт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561975" y="101600"/>
            <a:ext cx="8056563" cy="60420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6575" y="-207963"/>
            <a:ext cx="9693275" cy="123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Box 4"/>
          <p:cNvSpPr txBox="1">
            <a:spLocks noChangeArrowheads="1"/>
          </p:cNvSpPr>
          <p:nvPr/>
        </p:nvSpPr>
        <p:spPr bwMode="auto">
          <a:xfrm>
            <a:off x="285750" y="1000125"/>
            <a:ext cx="8393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С атмосферными фронтами связано развитие циклонов и антициклонов.</a:t>
            </a:r>
          </a:p>
        </p:txBody>
      </p:sp>
      <p:pic>
        <p:nvPicPr>
          <p:cNvPr id="37892" name="Picture 2" descr="C:\Documents and Settings\Администратор\Рабочий стол\Факторы определяющие климат России\Циклоны и антициклон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1500188"/>
            <a:ext cx="762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5" y="642938"/>
          <a:ext cx="8858250" cy="6000753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952750"/>
                <a:gridCol w="2952750"/>
                <a:gridCol w="2952750"/>
              </a:tblGrid>
              <a:tr h="5455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Признаки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Циклон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Антициклон</a:t>
                      </a:r>
                      <a:endParaRPr lang="ru-RU" sz="1800" dirty="0"/>
                    </a:p>
                  </a:txBody>
                  <a:tcPr marL="91439" marR="91439"/>
                </a:tc>
              </a:tr>
              <a:tr h="5455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Что это?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</a:tr>
              <a:tr h="5455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Как</a:t>
                      </a:r>
                      <a:r>
                        <a:rPr lang="ru-RU" sz="1800" baseline="0" dirty="0" smtClean="0"/>
                        <a:t> показаны на картах?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</a:tr>
              <a:tr h="5455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Атмосферное давление.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</a:tr>
              <a:tr h="5455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Движение воздуха.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</a:tr>
              <a:tr h="5455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Явления.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</a:tr>
              <a:tr h="5455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Размеры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</a:tr>
              <a:tr h="5455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Скорость перемещения.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</a:tr>
              <a:tr h="5455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Направление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движения.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</a:tr>
              <a:tr h="5455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Место рождения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</a:tr>
              <a:tr h="5455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Погода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4" name="Picture 2" descr="C:\Documents and Settings\Администратор\Рабочий стол\Факторы определяющие климат России\Прохождение цикло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8501063" cy="637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Documents and Settings\Администратор\Рабочий стол\Факторы определяющие климат России\Ураган на космическом снимк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14313"/>
            <a:ext cx="8501062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C:\Documents and Settings\Администратор\Рабочий стол\Факторы определяющие климат России\Цикло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71750" y="6143625"/>
            <a:ext cx="3267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Прохождение циклона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7" y="285728"/>
            <a:ext cx="7643867" cy="618630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«Факторы , определяющие</a:t>
            </a:r>
          </a:p>
          <a:p>
            <a:pPr algn="ctr">
              <a:defRPr/>
            </a:pPr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климат России» </a:t>
            </a:r>
          </a:p>
          <a:p>
            <a:pPr algn="ctr">
              <a:defRPr/>
            </a:pP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  <a:p>
            <a:pPr algn="just">
              <a:defRPr/>
            </a:pPr>
            <a:r>
              <a:rPr lang="ru-RU" sz="3200" dirty="0">
                <a:solidFill>
                  <a:schemeClr val="accent4">
                    <a:lumMod val="75000"/>
                  </a:schemeClr>
                </a:solidFill>
              </a:rPr>
              <a:t>Сегодня на уроке мы   получим знания о климатообразующих факторах и их роли в формировании климата на территории России</a:t>
            </a:r>
          </a:p>
          <a:p>
            <a:pPr algn="ctr">
              <a:defRPr/>
            </a:pP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4582" y="2551837"/>
            <a:ext cx="6654835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Что  такое погода?</a:t>
            </a:r>
          </a:p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Что такое климат?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960438"/>
          </a:xfrm>
        </p:spPr>
        <p:txBody>
          <a:bodyPr>
            <a:normAutofit fontScale="90000"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Климатообразующие факторы:</a:t>
            </a:r>
            <a:endParaRPr lang="ru-RU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672012"/>
          </a:xfrm>
        </p:spPr>
        <p:txBody>
          <a:bodyPr/>
          <a:lstStyle/>
          <a:p>
            <a:pPr>
              <a:spcBef>
                <a:spcPct val="0"/>
              </a:spcBef>
              <a:buFont typeface="Wingdings 2" pitchFamily="18" charset="2"/>
              <a:buChar char=""/>
            </a:pPr>
            <a:r>
              <a:rPr lang="ru-RU" smtClean="0"/>
              <a:t>1) Географическая широта,</a:t>
            </a:r>
          </a:p>
          <a:p>
            <a:pPr>
              <a:spcBef>
                <a:spcPct val="0"/>
              </a:spcBef>
              <a:buFont typeface="Wingdings 2" pitchFamily="18" charset="2"/>
              <a:buChar char=""/>
            </a:pPr>
            <a:r>
              <a:rPr lang="ru-RU" smtClean="0"/>
              <a:t>2) солнечная радиация,</a:t>
            </a:r>
          </a:p>
          <a:p>
            <a:pPr>
              <a:spcBef>
                <a:spcPct val="0"/>
              </a:spcBef>
              <a:buFont typeface="Wingdings 2" pitchFamily="18" charset="2"/>
              <a:buChar char=""/>
            </a:pPr>
            <a:r>
              <a:rPr lang="ru-RU" smtClean="0"/>
              <a:t>3) циркуляция воздушных масс, </a:t>
            </a:r>
          </a:p>
          <a:p>
            <a:pPr>
              <a:spcBef>
                <a:spcPct val="0"/>
              </a:spcBef>
              <a:buFont typeface="Wingdings 2" pitchFamily="18" charset="2"/>
              <a:buChar char=""/>
            </a:pPr>
            <a:r>
              <a:rPr lang="ru-RU" smtClean="0"/>
              <a:t>4) подстилающая поверхность, </a:t>
            </a:r>
          </a:p>
          <a:p>
            <a:pPr>
              <a:spcBef>
                <a:spcPct val="0"/>
              </a:spcBef>
              <a:buFont typeface="Wingdings 2" pitchFamily="18" charset="2"/>
              <a:buChar char=""/>
            </a:pPr>
            <a:r>
              <a:rPr lang="ru-RU" smtClean="0"/>
              <a:t>5) рельеф (высота местности над уровнем моря, направление горных хребтов), </a:t>
            </a:r>
          </a:p>
          <a:p>
            <a:pPr>
              <a:spcBef>
                <a:spcPct val="0"/>
              </a:spcBef>
              <a:buFont typeface="Wingdings 2" pitchFamily="18" charset="2"/>
              <a:buChar char=""/>
            </a:pPr>
            <a:r>
              <a:rPr lang="ru-RU" smtClean="0"/>
              <a:t>6) близость морей и океанов, </a:t>
            </a:r>
          </a:p>
          <a:p>
            <a:pPr>
              <a:spcBef>
                <a:spcPct val="0"/>
              </a:spcBef>
              <a:buFont typeface="Wingdings 2" pitchFamily="18" charset="2"/>
              <a:buChar char=""/>
            </a:pPr>
            <a:r>
              <a:rPr lang="ru-RU" smtClean="0"/>
              <a:t>7) морские течения,</a:t>
            </a:r>
          </a:p>
          <a:p>
            <a:pPr>
              <a:spcBef>
                <a:spcPct val="0"/>
              </a:spcBef>
              <a:buFont typeface="Wingdings 2" pitchFamily="18" charset="2"/>
              <a:buChar char=""/>
            </a:pPr>
            <a:r>
              <a:rPr lang="ru-RU" smtClean="0"/>
              <a:t>8)Антропогенное воздействие.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</p:spPr>
        <p:txBody>
          <a:bodyPr>
            <a:normAutofit fontScale="90000"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Основные  климатические показатели</a:t>
            </a: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: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457700"/>
          </a:xfrm>
        </p:spPr>
        <p:txBody>
          <a:bodyPr/>
          <a:lstStyle/>
          <a:p>
            <a:r>
              <a:rPr lang="ru-RU" b="1" smtClean="0"/>
              <a:t>Количество тепла</a:t>
            </a:r>
          </a:p>
          <a:p>
            <a:r>
              <a:rPr lang="ru-RU" b="1" smtClean="0"/>
              <a:t>Количество осадков и распределение их по сезонам года</a:t>
            </a:r>
          </a:p>
          <a:p>
            <a:r>
              <a:rPr lang="ru-RU" b="1" smtClean="0"/>
              <a:t>Испаряемость</a:t>
            </a:r>
          </a:p>
          <a:p>
            <a:r>
              <a:rPr lang="ru-RU" b="1" smtClean="0"/>
              <a:t>Коэффициент увлажнения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 </a:t>
            </a:r>
            <a:r>
              <a:rPr lang="ru-RU" sz="3600" smtClean="0"/>
              <a:t>Географическая широта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Большая протяженность России с севера на юг определяет разное количество солнечного тепла, получаемое той или иной территорией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Oval 2"/>
          <p:cNvSpPr>
            <a:spLocks noChangeArrowheads="1"/>
          </p:cNvSpPr>
          <p:nvPr/>
        </p:nvSpPr>
        <p:spPr bwMode="auto">
          <a:xfrm>
            <a:off x="2195513" y="2060575"/>
            <a:ext cx="3744912" cy="3744913"/>
          </a:xfrm>
          <a:prstGeom prst="ellipse">
            <a:avLst/>
          </a:prstGeom>
          <a:gradFill rotWithShape="1">
            <a:gsLst>
              <a:gs pos="0">
                <a:srgbClr val="66CCFF"/>
              </a:gs>
              <a:gs pos="50000">
                <a:srgbClr val="66CCFF">
                  <a:gamma/>
                  <a:shade val="46275"/>
                  <a:invGamma/>
                </a:srgbClr>
              </a:gs>
              <a:gs pos="100000">
                <a:srgbClr val="66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0835" name="Line 3"/>
          <p:cNvSpPr>
            <a:spLocks noChangeShapeType="1"/>
          </p:cNvSpPr>
          <p:nvPr/>
        </p:nvSpPr>
        <p:spPr bwMode="auto">
          <a:xfrm>
            <a:off x="2195513" y="3933825"/>
            <a:ext cx="3744912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0836" name="Line 4"/>
          <p:cNvSpPr>
            <a:spLocks noChangeShapeType="1"/>
          </p:cNvSpPr>
          <p:nvPr/>
        </p:nvSpPr>
        <p:spPr bwMode="auto">
          <a:xfrm>
            <a:off x="2411413" y="3068638"/>
            <a:ext cx="3313112" cy="0"/>
          </a:xfrm>
          <a:prstGeom prst="line">
            <a:avLst/>
          </a:prstGeom>
          <a:noFill/>
          <a:ln w="38100">
            <a:solidFill>
              <a:srgbClr val="00CC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0837" name="Line 5"/>
          <p:cNvSpPr>
            <a:spLocks noChangeShapeType="1"/>
          </p:cNvSpPr>
          <p:nvPr/>
        </p:nvSpPr>
        <p:spPr bwMode="auto">
          <a:xfrm>
            <a:off x="2411413" y="4724400"/>
            <a:ext cx="3313112" cy="0"/>
          </a:xfrm>
          <a:prstGeom prst="line">
            <a:avLst/>
          </a:prstGeom>
          <a:noFill/>
          <a:ln w="38100">
            <a:solidFill>
              <a:srgbClr val="00CC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0838" name="Line 6"/>
          <p:cNvSpPr>
            <a:spLocks noChangeShapeType="1"/>
          </p:cNvSpPr>
          <p:nvPr/>
        </p:nvSpPr>
        <p:spPr bwMode="auto">
          <a:xfrm>
            <a:off x="2987675" y="2420938"/>
            <a:ext cx="2160588" cy="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0839" name="Line 7"/>
          <p:cNvSpPr>
            <a:spLocks noChangeShapeType="1"/>
          </p:cNvSpPr>
          <p:nvPr/>
        </p:nvSpPr>
        <p:spPr bwMode="auto">
          <a:xfrm>
            <a:off x="2843213" y="5373688"/>
            <a:ext cx="2449512" cy="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1908175" y="2781300"/>
            <a:ext cx="55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30º</a:t>
            </a:r>
          </a:p>
          <a:p>
            <a:pPr>
              <a:defRPr/>
            </a:pPr>
            <a:endParaRPr lang="ru-RU" sz="20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1835150" y="4581525"/>
            <a:ext cx="55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30º</a:t>
            </a:r>
          </a:p>
          <a:p>
            <a:pPr>
              <a:defRPr/>
            </a:pPr>
            <a:endParaRPr lang="ru-RU" sz="20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2411413" y="2060575"/>
            <a:ext cx="55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60º</a:t>
            </a:r>
          </a:p>
          <a:p>
            <a:pPr>
              <a:defRPr/>
            </a:pPr>
            <a:endParaRPr lang="ru-RU" sz="20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0843" name="Text Box 11"/>
          <p:cNvSpPr txBox="1">
            <a:spLocks noChangeArrowheads="1"/>
          </p:cNvSpPr>
          <p:nvPr/>
        </p:nvSpPr>
        <p:spPr bwMode="auto">
          <a:xfrm>
            <a:off x="2339975" y="5300663"/>
            <a:ext cx="55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60º</a:t>
            </a:r>
          </a:p>
          <a:p>
            <a:pPr>
              <a:defRPr/>
            </a:pPr>
            <a:endParaRPr lang="ru-RU" sz="20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0844" name="Text Box 12"/>
          <p:cNvSpPr txBox="1">
            <a:spLocks noChangeArrowheads="1"/>
          </p:cNvSpPr>
          <p:nvPr/>
        </p:nvSpPr>
        <p:spPr bwMode="auto">
          <a:xfrm>
            <a:off x="1692275" y="3716338"/>
            <a:ext cx="4651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0º</a:t>
            </a:r>
          </a:p>
          <a:p>
            <a:pPr algn="ctr">
              <a:defRPr/>
            </a:pPr>
            <a:endParaRPr lang="ru-RU" sz="24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0845" name="Text Box 13"/>
          <p:cNvSpPr txBox="1">
            <a:spLocks noChangeArrowheads="1"/>
          </p:cNvSpPr>
          <p:nvPr/>
        </p:nvSpPr>
        <p:spPr bwMode="auto">
          <a:xfrm>
            <a:off x="3779838" y="1700213"/>
            <a:ext cx="5588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90º</a:t>
            </a:r>
          </a:p>
          <a:p>
            <a:pPr algn="ctr">
              <a:defRPr/>
            </a:pPr>
            <a:endParaRPr lang="ru-RU" sz="2000" b="1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0846" name="Text Box 14"/>
          <p:cNvSpPr txBox="1">
            <a:spLocks noChangeArrowheads="1"/>
          </p:cNvSpPr>
          <p:nvPr/>
        </p:nvSpPr>
        <p:spPr bwMode="auto">
          <a:xfrm>
            <a:off x="3779838" y="5734050"/>
            <a:ext cx="5588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90º</a:t>
            </a:r>
          </a:p>
          <a:p>
            <a:pPr algn="ctr">
              <a:defRPr/>
            </a:pPr>
            <a:endParaRPr lang="ru-RU" sz="2000" b="1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179388" y="1773238"/>
            <a:ext cx="131762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Сев. </a:t>
            </a:r>
          </a:p>
          <a:p>
            <a:r>
              <a:rPr lang="ru-RU" sz="20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холодный</a:t>
            </a:r>
          </a:p>
        </p:txBody>
      </p:sp>
      <p:sp>
        <p:nvSpPr>
          <p:cNvPr id="120848" name="Text Box 16"/>
          <p:cNvSpPr txBox="1">
            <a:spLocks noChangeArrowheads="1"/>
          </p:cNvSpPr>
          <p:nvPr/>
        </p:nvSpPr>
        <p:spPr bwMode="auto">
          <a:xfrm>
            <a:off x="250825" y="5300663"/>
            <a:ext cx="131762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Южн. </a:t>
            </a:r>
          </a:p>
          <a:p>
            <a:r>
              <a:rPr lang="ru-RU" sz="20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холодный</a:t>
            </a:r>
          </a:p>
        </p:txBody>
      </p:sp>
      <p:sp>
        <p:nvSpPr>
          <p:cNvPr id="120849" name="Text Box 17"/>
          <p:cNvSpPr txBox="1">
            <a:spLocks noChangeArrowheads="1"/>
          </p:cNvSpPr>
          <p:nvPr/>
        </p:nvSpPr>
        <p:spPr bwMode="auto">
          <a:xfrm>
            <a:off x="179388" y="2636838"/>
            <a:ext cx="1763712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Сев. </a:t>
            </a:r>
          </a:p>
          <a:p>
            <a:r>
              <a:rPr lang="ru-RU" sz="2000" b="1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умеренный	</a:t>
            </a:r>
          </a:p>
        </p:txBody>
      </p:sp>
      <p:sp>
        <p:nvSpPr>
          <p:cNvPr id="120850" name="Text Box 18"/>
          <p:cNvSpPr txBox="1">
            <a:spLocks noChangeArrowheads="1"/>
          </p:cNvSpPr>
          <p:nvPr/>
        </p:nvSpPr>
        <p:spPr bwMode="auto">
          <a:xfrm>
            <a:off x="250825" y="4365625"/>
            <a:ext cx="1763713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Южн. </a:t>
            </a:r>
          </a:p>
          <a:p>
            <a:r>
              <a:rPr lang="ru-RU" sz="2000" b="1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умеренный	</a:t>
            </a:r>
          </a:p>
        </p:txBody>
      </p:sp>
      <p:sp>
        <p:nvSpPr>
          <p:cNvPr id="120851" name="Text Box 19"/>
          <p:cNvSpPr txBox="1">
            <a:spLocks noChangeArrowheads="1"/>
          </p:cNvSpPr>
          <p:nvPr/>
        </p:nvSpPr>
        <p:spPr bwMode="auto">
          <a:xfrm>
            <a:off x="57150" y="3546475"/>
            <a:ext cx="15367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Жаркий</a:t>
            </a:r>
          </a:p>
        </p:txBody>
      </p:sp>
      <p:sp>
        <p:nvSpPr>
          <p:cNvPr id="120852" name="Rectangle 20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777875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000" b="1" dirty="0" smtClean="0">
                <a:ln w="11430"/>
                <a:latin typeface="Times New Roman" pitchFamily="18" charset="0"/>
                <a:cs typeface="Times New Roman" pitchFamily="18" charset="0"/>
              </a:rPr>
              <a:t>Зависимость нагревания поверхности Земли </a:t>
            </a:r>
            <a:br>
              <a:rPr lang="ru-RU" sz="2000" b="1" dirty="0" smtClean="0">
                <a:ln w="11430"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 w="11430"/>
                <a:latin typeface="Times New Roman" pitchFamily="18" charset="0"/>
                <a:cs typeface="Times New Roman" pitchFamily="18" charset="0"/>
              </a:rPr>
              <a:t>от угла падения солнечных лучей</a:t>
            </a:r>
          </a:p>
        </p:txBody>
      </p:sp>
      <p:sp>
        <p:nvSpPr>
          <p:cNvPr id="120853" name="Oval 21"/>
          <p:cNvSpPr>
            <a:spLocks noChangeArrowheads="1"/>
          </p:cNvSpPr>
          <p:nvPr/>
        </p:nvSpPr>
        <p:spPr bwMode="auto">
          <a:xfrm>
            <a:off x="7956550" y="0"/>
            <a:ext cx="5219700" cy="6985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0854" name="AutoShape 22"/>
          <p:cNvSpPr>
            <a:spLocks noChangeArrowheads="1"/>
          </p:cNvSpPr>
          <p:nvPr/>
        </p:nvSpPr>
        <p:spPr bwMode="auto">
          <a:xfrm>
            <a:off x="4427538" y="1773238"/>
            <a:ext cx="3816350" cy="576262"/>
          </a:xfrm>
          <a:prstGeom prst="leftArrow">
            <a:avLst>
              <a:gd name="adj1" fmla="val 44685"/>
              <a:gd name="adj2" fmla="val 97254"/>
            </a:avLst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Мало тепла</a:t>
            </a:r>
          </a:p>
        </p:txBody>
      </p:sp>
      <p:sp>
        <p:nvSpPr>
          <p:cNvPr id="120855" name="AutoShape 23"/>
          <p:cNvSpPr>
            <a:spLocks noChangeArrowheads="1"/>
          </p:cNvSpPr>
          <p:nvPr/>
        </p:nvSpPr>
        <p:spPr bwMode="auto">
          <a:xfrm>
            <a:off x="5364163" y="2276475"/>
            <a:ext cx="2736850" cy="576263"/>
          </a:xfrm>
          <a:prstGeom prst="leftArrow">
            <a:avLst>
              <a:gd name="adj1" fmla="val 44685"/>
              <a:gd name="adj2" fmla="val 69744"/>
            </a:avLst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20856" name="AutoShape 24"/>
          <p:cNvSpPr>
            <a:spLocks noChangeArrowheads="1"/>
          </p:cNvSpPr>
          <p:nvPr/>
        </p:nvSpPr>
        <p:spPr bwMode="auto">
          <a:xfrm>
            <a:off x="5795963" y="2852738"/>
            <a:ext cx="2197100" cy="576262"/>
          </a:xfrm>
          <a:prstGeom prst="leftArrow">
            <a:avLst>
              <a:gd name="adj1" fmla="val 44907"/>
              <a:gd name="adj2" fmla="val 79342"/>
            </a:avLst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20857" name="AutoShape 25"/>
          <p:cNvSpPr>
            <a:spLocks noChangeArrowheads="1"/>
          </p:cNvSpPr>
          <p:nvPr/>
        </p:nvSpPr>
        <p:spPr bwMode="auto">
          <a:xfrm>
            <a:off x="5867400" y="3644900"/>
            <a:ext cx="2160588" cy="576263"/>
          </a:xfrm>
          <a:prstGeom prst="leftArrow">
            <a:avLst>
              <a:gd name="adj1" fmla="val 44685"/>
              <a:gd name="adj2" fmla="val 55059"/>
            </a:avLst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Много тепла</a:t>
            </a:r>
          </a:p>
        </p:txBody>
      </p:sp>
      <p:sp>
        <p:nvSpPr>
          <p:cNvPr id="120858" name="AutoShape 26"/>
          <p:cNvSpPr>
            <a:spLocks noChangeArrowheads="1"/>
          </p:cNvSpPr>
          <p:nvPr/>
        </p:nvSpPr>
        <p:spPr bwMode="auto">
          <a:xfrm>
            <a:off x="5795963" y="4365625"/>
            <a:ext cx="2376487" cy="576263"/>
          </a:xfrm>
          <a:prstGeom prst="leftArrow">
            <a:avLst>
              <a:gd name="adj1" fmla="val 44685"/>
              <a:gd name="adj2" fmla="val 60561"/>
            </a:avLst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20859" name="AutoShape 27"/>
          <p:cNvSpPr>
            <a:spLocks noChangeArrowheads="1"/>
          </p:cNvSpPr>
          <p:nvPr/>
        </p:nvSpPr>
        <p:spPr bwMode="auto">
          <a:xfrm>
            <a:off x="5435600" y="4941888"/>
            <a:ext cx="2879725" cy="576262"/>
          </a:xfrm>
          <a:prstGeom prst="leftArrow">
            <a:avLst>
              <a:gd name="adj1" fmla="val 44685"/>
              <a:gd name="adj2" fmla="val 73386"/>
            </a:avLst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20860" name="AutoShape 28"/>
          <p:cNvSpPr>
            <a:spLocks noChangeArrowheads="1"/>
          </p:cNvSpPr>
          <p:nvPr/>
        </p:nvSpPr>
        <p:spPr bwMode="auto">
          <a:xfrm>
            <a:off x="4572000" y="5445125"/>
            <a:ext cx="4032250" cy="576263"/>
          </a:xfrm>
          <a:prstGeom prst="leftArrow">
            <a:avLst>
              <a:gd name="adj1" fmla="val 44685"/>
              <a:gd name="adj2" fmla="val 102756"/>
            </a:avLst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Мало тепла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0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0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0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0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0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0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0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0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20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20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120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120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120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1" dur="500"/>
                                        <p:tgtEl>
                                          <p:spTgt spid="120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5" dur="500"/>
                                        <p:tgtEl>
                                          <p:spTgt spid="120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500"/>
                            </p:stCondLst>
                            <p:childTnLst>
                              <p:par>
                                <p:cTn id="9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1208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0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0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120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0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0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120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120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120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9" dur="1000"/>
                                        <p:tgtEl>
                                          <p:spTgt spid="120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5" dur="1000"/>
                                        <p:tgtEl>
                                          <p:spTgt spid="120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20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20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1" dur="1000"/>
                                        <p:tgtEl>
                                          <p:spTgt spid="120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20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20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7" dur="1000"/>
                                        <p:tgtEl>
                                          <p:spTgt spid="120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animBg="1"/>
      <p:bldP spid="120836" grpId="0" animBg="1"/>
      <p:bldP spid="120837" grpId="0" animBg="1"/>
      <p:bldP spid="120838" grpId="0" animBg="1"/>
      <p:bldP spid="120839" grpId="0" animBg="1"/>
      <p:bldP spid="120844" grpId="0"/>
      <p:bldP spid="120845" grpId="0"/>
      <p:bldP spid="120846" grpId="0"/>
      <p:bldP spid="120847" grpId="0"/>
      <p:bldP spid="120848" grpId="0"/>
      <p:bldP spid="120849" grpId="0"/>
      <p:bldP spid="120850" grpId="0"/>
      <p:bldP spid="120851" grpId="0"/>
      <p:bldP spid="120853" grpId="0" animBg="1"/>
      <p:bldP spid="120855" grpId="0" animBg="1"/>
      <p:bldP spid="120856" grpId="0" animBg="1"/>
      <p:bldP spid="120858" grpId="0" animBg="1"/>
      <p:bldP spid="120859" grpId="0" animBg="1"/>
      <p:bldP spid="120860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885</TotalTime>
  <Words>933</Words>
  <PresentationFormat>Экран (4:3)</PresentationFormat>
  <Paragraphs>215</Paragraphs>
  <Slides>35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Поток</vt:lpstr>
      <vt:lpstr>Слайд 1</vt:lpstr>
      <vt:lpstr>  Климат России. Климатообразующие факторы</vt:lpstr>
      <vt:lpstr>Слайд 3</vt:lpstr>
      <vt:lpstr>Слайд 4</vt:lpstr>
      <vt:lpstr>Слайд 5</vt:lpstr>
      <vt:lpstr>Климатообразующие факторы:</vt:lpstr>
      <vt:lpstr>Основные  климатические показатели:</vt:lpstr>
      <vt:lpstr> Географическая широта</vt:lpstr>
      <vt:lpstr>Зависимость нагревания поверхности Земли  от угла падения солнечных лучей</vt:lpstr>
      <vt:lpstr>Влияние географической широты на  климат.</vt:lpstr>
      <vt:lpstr>Слайд 11</vt:lpstr>
      <vt:lpstr>Солнечная радиация</vt:lpstr>
      <vt:lpstr>Слайд 13</vt:lpstr>
      <vt:lpstr>Слайд 14</vt:lpstr>
      <vt:lpstr>Слайд 15</vt:lpstr>
      <vt:lpstr>вывод</vt:lpstr>
      <vt:lpstr>Слайд 17</vt:lpstr>
      <vt:lpstr>Слайд 18</vt:lpstr>
      <vt:lpstr>Слайд 19</vt:lpstr>
      <vt:lpstr>Слайд 20</vt:lpstr>
      <vt:lpstr>Слайд 21</vt:lpstr>
      <vt:lpstr>Влияние морских течений на климат</vt:lpstr>
      <vt:lpstr>Влияние рельефа на климат</vt:lpstr>
      <vt:lpstr>Влияние рельефа на климат</vt:lpstr>
      <vt:lpstr>             Прочитать текст юного климатолога.  Найти ошибки за 3 минуты. Объясните ваше решение. «Территория нашей страны круглый год получает большое количество солнечной энергии. Количество поступающей энергии зависит от географической долготы. На формирование сурового климата России влияют: циркуляция воздушных масс, подстилающая поверхность, рельеф, близость морей и океанов морские течения, географическая широта.  Господствующей воздушной массой  в течении всего является умеренная, но также оказывают значительное влияние «тропическая и арктическая воздушные массы». Тихий океан оказывает большое влияние на климат России </vt:lpstr>
      <vt:lpstr>      Самостоятельная работа</vt:lpstr>
      <vt:lpstr>Слайд 27</vt:lpstr>
      <vt:lpstr>Контроль и самопроверка знаний. </vt:lpstr>
      <vt:lpstr>Фронтальный опрос  </vt:lpstr>
      <vt:lpstr>Подведение итогов, выставление оценок. 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user</cp:lastModifiedBy>
  <cp:revision>98</cp:revision>
  <dcterms:modified xsi:type="dcterms:W3CDTF">2022-02-08T13:46:05Z</dcterms:modified>
</cp:coreProperties>
</file>