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75" r:id="rId2"/>
    <p:sldId id="278" r:id="rId3"/>
    <p:sldId id="257" r:id="rId4"/>
    <p:sldId id="258" r:id="rId5"/>
    <p:sldId id="259" r:id="rId6"/>
    <p:sldId id="261" r:id="rId7"/>
    <p:sldId id="276" r:id="rId8"/>
    <p:sldId id="279" r:id="rId9"/>
    <p:sldId id="262" r:id="rId10"/>
    <p:sldId id="260" r:id="rId11"/>
    <p:sldId id="263" r:id="rId12"/>
    <p:sldId id="280" r:id="rId13"/>
    <p:sldId id="265" r:id="rId14"/>
    <p:sldId id="264" r:id="rId15"/>
    <p:sldId id="281" r:id="rId16"/>
    <p:sldId id="266" r:id="rId17"/>
    <p:sldId id="267" r:id="rId18"/>
    <p:sldId id="268" r:id="rId19"/>
    <p:sldId id="269" r:id="rId20"/>
    <p:sldId id="274" r:id="rId21"/>
    <p:sldId id="270" r:id="rId22"/>
    <p:sldId id="271" r:id="rId23"/>
    <p:sldId id="272" r:id="rId24"/>
    <p:sldId id="282" r:id="rId25"/>
    <p:sldId id="283" r:id="rId26"/>
    <p:sldId id="284" r:id="rId27"/>
    <p:sldId id="285" r:id="rId28"/>
    <p:sldId id="273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CB8EC7-219A-45E2-8AE1-7AC25EE0057B}" type="datetimeFigureOut">
              <a:rPr lang="ru-RU" smtClean="0"/>
              <a:pPr/>
              <a:t>31.01.2022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6BB0BF-8C53-4A50-8216-B64CC992B2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594615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CE9907-7CE8-4126-B906-A4607720B3B0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820403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2996952"/>
            <a:ext cx="7776864" cy="3577952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Семинар №</a:t>
            </a:r>
            <a:r>
              <a:rPr lang="ru-RU" dirty="0" smtClean="0">
                <a:solidFill>
                  <a:schemeClr val="tx1"/>
                </a:solidFill>
              </a:rPr>
              <a:t>2 -3 </a:t>
            </a:r>
            <a:r>
              <a:rPr lang="ru-RU" dirty="0" smtClean="0">
                <a:solidFill>
                  <a:schemeClr val="tx1"/>
                </a:solidFill>
              </a:rPr>
              <a:t>по решению экономических  задач (№15  в тестах ЕГЭ по математике).</a:t>
            </a: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r>
              <a:rPr lang="ru-RU" sz="2400" dirty="0" smtClean="0">
                <a:solidFill>
                  <a:schemeClr val="tx1"/>
                </a:solidFill>
              </a:rPr>
              <a:t>Подготовила учитель  математики высшей </a:t>
            </a:r>
            <a:r>
              <a:rPr lang="ru-RU" sz="2400" dirty="0">
                <a:solidFill>
                  <a:schemeClr val="tx1"/>
                </a:solidFill>
              </a:rPr>
              <a:t>категории  </a:t>
            </a:r>
            <a:r>
              <a:rPr lang="ru-RU" sz="2400" dirty="0" smtClean="0">
                <a:solidFill>
                  <a:schemeClr val="tx1"/>
                </a:solidFill>
              </a:rPr>
              <a:t>ОАНО «Лидеры» Одинцовского района 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 Ведерникова И.А.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88907" y="476672"/>
            <a:ext cx="661193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«</a:t>
            </a:r>
            <a:r>
              <a:rPr lang="ru-RU" sz="5400" b="1" cap="all" spc="0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Аннуитетный</a:t>
            </a:r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вид</a:t>
            </a:r>
          </a:p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платежа кредита»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2074242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rgbClr val="00B050"/>
                </a:solidFill>
              </a:rPr>
              <a:t>Задача 2.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sz="2000" dirty="0" smtClean="0">
                <a:solidFill>
                  <a:srgbClr val="0070C0"/>
                </a:solidFill>
              </a:rPr>
              <a:t>Разбор видов: 1 и 2 вид – одна схема. Без подстановки чисел.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700" dirty="0" smtClean="0"/>
              <a:t>Сергей  взял в банке некоторую сумму в кредит  под 12% годовых .Какую сумму Сергей взял в банке, если он выплатит  долг тремя равными  платежами? Ежегодный платеж по кредиту  составил 3 512 320рублей.</a:t>
            </a:r>
            <a:endParaRPr lang="ru-RU" sz="27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92896"/>
            <a:ext cx="2602632" cy="3600399"/>
          </a:xfrm>
          <a:ln w="38100">
            <a:solidFill>
              <a:srgbClr val="0070C0"/>
            </a:solidFill>
          </a:ln>
        </p:spPr>
        <p:txBody>
          <a:bodyPr/>
          <a:lstStyle/>
          <a:p>
            <a:pPr algn="ctr">
              <a:buNone/>
            </a:pPr>
            <a:r>
              <a:rPr lang="ru-RU" sz="2800" dirty="0" smtClean="0"/>
              <a:t>Дано:</a:t>
            </a:r>
          </a:p>
          <a:p>
            <a:pPr>
              <a:buNone/>
            </a:pPr>
            <a:r>
              <a:rPr lang="ru-RU" sz="2800" dirty="0" smtClean="0"/>
              <a:t>Х=3 512 320руб.</a:t>
            </a:r>
          </a:p>
          <a:p>
            <a:pPr>
              <a:buNone/>
            </a:pPr>
            <a:r>
              <a:rPr lang="ru-RU" sz="2800" dirty="0" smtClean="0"/>
              <a:t>р=12%</a:t>
            </a:r>
          </a:p>
          <a:p>
            <a:pPr>
              <a:buNone/>
            </a:pPr>
            <a:r>
              <a:rPr lang="en-US" sz="2800" dirty="0" smtClean="0"/>
              <a:t>n=3</a:t>
            </a:r>
            <a:r>
              <a:rPr lang="ru-RU" sz="2800" dirty="0" smtClean="0"/>
              <a:t> платежа</a:t>
            </a: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________</a:t>
            </a:r>
          </a:p>
          <a:p>
            <a:pPr>
              <a:buNone/>
            </a:pPr>
            <a:r>
              <a:rPr lang="ru-RU" sz="2800" dirty="0" smtClean="0"/>
              <a:t>А=? </a:t>
            </a:r>
            <a:r>
              <a:rPr lang="ru-RU" sz="2800" dirty="0" err="1" smtClean="0"/>
              <a:t>руб</a:t>
            </a:r>
            <a:endParaRPr lang="ru-RU" sz="2800" dirty="0" smtClean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156176" y="2492896"/>
            <a:ext cx="1512168" cy="3416320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2 вид:</a:t>
            </a:r>
          </a:p>
          <a:p>
            <a:r>
              <a:rPr lang="ru-RU" sz="3600" dirty="0" smtClean="0"/>
              <a:t>Х=</a:t>
            </a:r>
          </a:p>
          <a:p>
            <a:r>
              <a:rPr lang="en-US" sz="3600" dirty="0" smtClean="0"/>
              <a:t>n=</a:t>
            </a:r>
          </a:p>
          <a:p>
            <a:r>
              <a:rPr lang="en-US" sz="3600" dirty="0" smtClean="0"/>
              <a:t>p=</a:t>
            </a:r>
          </a:p>
          <a:p>
            <a:r>
              <a:rPr lang="en-US" sz="3600" dirty="0" smtClean="0"/>
              <a:t>_____</a:t>
            </a:r>
          </a:p>
          <a:p>
            <a:r>
              <a:rPr lang="ru-RU" sz="3600" dirty="0" smtClean="0"/>
              <a:t>А</a:t>
            </a:r>
            <a:r>
              <a:rPr lang="en-US" sz="3600" dirty="0" smtClean="0"/>
              <a:t>=</a:t>
            </a:r>
            <a:r>
              <a:rPr lang="ru-RU" sz="3600" dirty="0" smtClean="0"/>
              <a:t>?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3059832" y="4365105"/>
            <a:ext cx="5832648" cy="2016223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ru-RU" dirty="0" smtClean="0"/>
              <a:t>А=</a:t>
            </a:r>
            <a:r>
              <a:rPr lang="ru-RU" u="sng" dirty="0" smtClean="0"/>
              <a:t>3,3744Х </a:t>
            </a:r>
            <a:r>
              <a:rPr lang="ru-RU" dirty="0" smtClean="0"/>
              <a:t>= </a:t>
            </a:r>
            <a:r>
              <a:rPr lang="ru-RU" u="sng" dirty="0" smtClean="0"/>
              <a:t>3,3744*3 512 320 </a:t>
            </a:r>
            <a:r>
              <a:rPr lang="ru-RU" dirty="0" smtClean="0"/>
              <a:t>= </a:t>
            </a:r>
            <a:r>
              <a:rPr lang="ru-RU" u="sng" dirty="0" smtClean="0"/>
              <a:t>33 744*351 232 000 </a:t>
            </a:r>
            <a:r>
              <a:rPr lang="ru-RU" dirty="0" smtClean="0"/>
              <a:t>=</a:t>
            </a:r>
            <a:r>
              <a:rPr lang="ru-RU" u="sng" dirty="0" smtClean="0"/>
              <a:t>   </a:t>
            </a:r>
          </a:p>
          <a:p>
            <a:pPr algn="ctr"/>
            <a:r>
              <a:rPr lang="ru-RU" dirty="0" smtClean="0"/>
              <a:t>1,12</a:t>
            </a:r>
            <a:r>
              <a:rPr lang="en-US" dirty="0" smtClean="0"/>
              <a:t>^</a:t>
            </a:r>
            <a:r>
              <a:rPr lang="ru-RU" dirty="0" smtClean="0"/>
              <a:t>3              1,12*1,12*1,12          112*112*112</a:t>
            </a:r>
          </a:p>
          <a:p>
            <a:pPr algn="ctr"/>
            <a:endParaRPr lang="ru-RU" dirty="0" smtClean="0"/>
          </a:p>
          <a:p>
            <a:pPr algn="ctr"/>
            <a:r>
              <a:rPr lang="ru-RU" u="sng" dirty="0" smtClean="0"/>
              <a:t>33744*28*1000= </a:t>
            </a:r>
            <a:r>
              <a:rPr lang="ru-RU" dirty="0" smtClean="0"/>
              <a:t>8 436 000 рублей</a:t>
            </a:r>
          </a:p>
          <a:p>
            <a:pPr algn="ctr"/>
            <a:r>
              <a:rPr lang="ru-RU" dirty="0" smtClean="0"/>
              <a:t>112</a:t>
            </a:r>
          </a:p>
          <a:p>
            <a:pPr algn="ctr"/>
            <a:r>
              <a:rPr lang="ru-RU" dirty="0" smtClean="0"/>
              <a:t>Ответ: 8 436 000 рублей</a:t>
            </a: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</p:txBody>
      </p:sp>
      <p:sp>
        <p:nvSpPr>
          <p:cNvPr id="4" name="Содержимое 2"/>
          <p:cNvSpPr>
            <a:spLocks noGrp="1"/>
          </p:cNvSpPr>
          <p:nvPr>
            <p:ph idx="1"/>
          </p:nvPr>
        </p:nvSpPr>
        <p:spPr>
          <a:xfrm>
            <a:off x="395536" y="1600201"/>
            <a:ext cx="2448272" cy="3340968"/>
          </a:xfrm>
          <a:ln w="38100"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 smtClean="0"/>
              <a:t>Дано:</a:t>
            </a:r>
          </a:p>
          <a:p>
            <a:pPr>
              <a:buNone/>
            </a:pPr>
            <a:r>
              <a:rPr lang="ru-RU" sz="2800" dirty="0" smtClean="0"/>
              <a:t>Х=3 512320руб</a:t>
            </a:r>
          </a:p>
          <a:p>
            <a:pPr>
              <a:buNone/>
            </a:pPr>
            <a:r>
              <a:rPr lang="ru-RU" sz="2800" dirty="0" smtClean="0"/>
              <a:t>р=12%</a:t>
            </a:r>
          </a:p>
          <a:p>
            <a:pPr>
              <a:buNone/>
            </a:pPr>
            <a:r>
              <a:rPr lang="en-US" sz="2800" dirty="0" smtClean="0"/>
              <a:t>n=3</a:t>
            </a:r>
            <a:r>
              <a:rPr lang="ru-RU" sz="2800" dirty="0" smtClean="0"/>
              <a:t> платежа</a:t>
            </a: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________</a:t>
            </a:r>
          </a:p>
          <a:p>
            <a:pPr>
              <a:buNone/>
            </a:pPr>
            <a:r>
              <a:rPr lang="ru-RU" sz="2800" dirty="0" err="1" smtClean="0"/>
              <a:t>А=?руб</a:t>
            </a:r>
            <a:endParaRPr lang="ru-RU" sz="2800" dirty="0" smtClean="0"/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332656"/>
            <a:ext cx="2160240" cy="92333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Через 1 год:</a:t>
            </a:r>
          </a:p>
          <a:p>
            <a:r>
              <a:rPr lang="ru-RU" dirty="0" smtClean="0"/>
              <a:t>А+0,12А=1,12А</a:t>
            </a:r>
          </a:p>
          <a:p>
            <a:r>
              <a:rPr lang="ru-RU" dirty="0" smtClean="0"/>
              <a:t>1,12А-Х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987824" y="260648"/>
            <a:ext cx="5760640" cy="646331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Через 2 года:</a:t>
            </a:r>
          </a:p>
          <a:p>
            <a:r>
              <a:rPr lang="ru-RU" dirty="0" smtClean="0"/>
              <a:t>1,12(1,12А-Х)-Х=1,12</a:t>
            </a:r>
            <a:r>
              <a:rPr lang="en-US" dirty="0" smtClean="0"/>
              <a:t>^</a:t>
            </a:r>
            <a:r>
              <a:rPr lang="ru-RU" dirty="0" smtClean="0"/>
              <a:t>2А-1,12Х-Х= 1,12</a:t>
            </a:r>
            <a:r>
              <a:rPr lang="en-US" dirty="0" smtClean="0"/>
              <a:t>^</a:t>
            </a:r>
            <a:r>
              <a:rPr lang="ru-RU" dirty="0" smtClean="0"/>
              <a:t>2А-2,12Х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987824" y="1196752"/>
            <a:ext cx="5760640" cy="92333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Через 3 года:</a:t>
            </a:r>
          </a:p>
          <a:p>
            <a:r>
              <a:rPr lang="ru-RU" dirty="0" smtClean="0"/>
              <a:t>1, 12(1,12</a:t>
            </a:r>
            <a:r>
              <a:rPr lang="en-US" dirty="0" smtClean="0"/>
              <a:t>^</a:t>
            </a:r>
            <a:r>
              <a:rPr lang="ru-RU" dirty="0" smtClean="0"/>
              <a:t>2А-2,12Х)-Х= 1,12</a:t>
            </a:r>
            <a:r>
              <a:rPr lang="en-US" dirty="0" smtClean="0"/>
              <a:t>^</a:t>
            </a:r>
            <a:r>
              <a:rPr lang="ru-RU" dirty="0" smtClean="0"/>
              <a:t>3А-2,3744Х-Х= </a:t>
            </a:r>
          </a:p>
          <a:p>
            <a:r>
              <a:rPr lang="ru-RU" dirty="0" smtClean="0"/>
              <a:t>= 1,12</a:t>
            </a:r>
            <a:r>
              <a:rPr lang="en-US" dirty="0" smtClean="0"/>
              <a:t>^</a:t>
            </a:r>
            <a:r>
              <a:rPr lang="ru-RU" dirty="0" smtClean="0"/>
              <a:t>3А-3,3744Х   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987824" y="2492896"/>
            <a:ext cx="5832648" cy="1477328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После выплаты трех равных платежей долг равен нулю</a:t>
            </a:r>
          </a:p>
          <a:p>
            <a:pPr algn="ctr"/>
            <a:r>
              <a:rPr lang="ru-RU" dirty="0" smtClean="0"/>
              <a:t>1,12</a:t>
            </a:r>
            <a:r>
              <a:rPr lang="en-US" dirty="0" smtClean="0"/>
              <a:t>^</a:t>
            </a:r>
            <a:r>
              <a:rPr lang="ru-RU" dirty="0" smtClean="0"/>
              <a:t>3А-3,3744Х=0 </a:t>
            </a:r>
          </a:p>
          <a:p>
            <a:pPr algn="ctr"/>
            <a:r>
              <a:rPr lang="ru-RU" dirty="0" smtClean="0"/>
              <a:t>1,12</a:t>
            </a:r>
            <a:r>
              <a:rPr lang="en-US" dirty="0" smtClean="0"/>
              <a:t>^</a:t>
            </a:r>
            <a:r>
              <a:rPr lang="ru-RU" dirty="0" smtClean="0"/>
              <a:t>3А=3,3744Х</a:t>
            </a:r>
          </a:p>
          <a:p>
            <a:pPr algn="ctr"/>
            <a:r>
              <a:rPr lang="ru-RU" dirty="0" smtClean="0"/>
              <a:t>А=</a:t>
            </a:r>
            <a:r>
              <a:rPr lang="ru-RU" u="sng" dirty="0" smtClean="0"/>
              <a:t>3,3744Х </a:t>
            </a:r>
          </a:p>
          <a:p>
            <a:pPr algn="ctr"/>
            <a:r>
              <a:rPr lang="ru-RU" dirty="0" smtClean="0"/>
              <a:t>1,12</a:t>
            </a:r>
            <a:r>
              <a:rPr lang="en-US" dirty="0" smtClean="0"/>
              <a:t>^</a:t>
            </a:r>
            <a:r>
              <a:rPr lang="ru-RU" dirty="0" smtClean="0"/>
              <a:t>3</a:t>
            </a:r>
          </a:p>
        </p:txBody>
      </p:sp>
      <p:sp>
        <p:nvSpPr>
          <p:cNvPr id="10" name="Овал 9"/>
          <p:cNvSpPr/>
          <p:nvPr/>
        </p:nvSpPr>
        <p:spPr>
          <a:xfrm>
            <a:off x="7020272" y="4365104"/>
            <a:ext cx="1728192" cy="36004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6660232" y="4725144"/>
            <a:ext cx="1080120" cy="28803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5220072" y="5229200"/>
            <a:ext cx="432048" cy="21602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5652120" y="5589240"/>
            <a:ext cx="432048" cy="21602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4572000" y="3068960"/>
            <a:ext cx="2592288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7524328" y="5805264"/>
            <a:ext cx="1152128" cy="40011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2 балла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524328" y="3429000"/>
            <a:ext cx="1152128" cy="40011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1 балла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5" grpId="0" animBg="1"/>
      <p:bldP spid="6" grpId="0" animBg="1"/>
      <p:bldP spid="7" grpId="0" animBg="1"/>
      <p:bldP spid="8" grpId="0" animBg="1"/>
      <p:bldP spid="10" grpId="0" animBg="1"/>
      <p:bldP spid="11" grpId="0" animBg="1"/>
      <p:bldP spid="18" grpId="0" animBg="1"/>
      <p:bldP spid="19" grpId="0" animBg="1"/>
      <p:bldP spid="1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752400937"/>
              </p:ext>
            </p:extLst>
          </p:nvPr>
        </p:nvGraphicFramePr>
        <p:xfrm>
          <a:off x="457200" y="2781300"/>
          <a:ext cx="8229600" cy="2026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0544"/>
                <a:gridCol w="2304256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Отчетный период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Долг к концу месяца с процентами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Переводит в банк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Долг на начало следующего месяца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Первый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А+0,12А=1,12А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Х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1,12А-Х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Второй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1,12</a:t>
                      </a:r>
                      <a:r>
                        <a:rPr lang="en-US" dirty="0" smtClean="0"/>
                        <a:t>^</a:t>
                      </a:r>
                      <a:r>
                        <a:rPr lang="ru-RU" dirty="0" smtClean="0"/>
                        <a:t>2А-1,12Х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Х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1,12</a:t>
                      </a:r>
                      <a:r>
                        <a:rPr lang="en-US" dirty="0" smtClean="0"/>
                        <a:t>^</a:t>
                      </a:r>
                      <a:r>
                        <a:rPr lang="ru-RU" dirty="0" smtClean="0"/>
                        <a:t>2А-2,12Х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Третий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1, 12(1,12</a:t>
                      </a:r>
                      <a:r>
                        <a:rPr lang="en-US" dirty="0" smtClean="0"/>
                        <a:t>^</a:t>
                      </a:r>
                      <a:r>
                        <a:rPr lang="ru-RU" dirty="0" smtClean="0"/>
                        <a:t>2А-2,12Х)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Х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</a:t>
                      </a:r>
                      <a:r>
                        <a:rPr lang="en-US" dirty="0" smtClean="0"/>
                        <a:t>^</a:t>
                      </a:r>
                      <a:r>
                        <a:rPr lang="ru-RU" dirty="0" smtClean="0"/>
                        <a:t>3А-3,3744Х =0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2074242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rgbClr val="00B050"/>
                </a:solidFill>
              </a:rPr>
              <a:t>Задача 2.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sz="2000" dirty="0" smtClean="0">
                <a:solidFill>
                  <a:srgbClr val="0070C0"/>
                </a:solidFill>
              </a:rPr>
              <a:t>Разбор видов: 1 и 2 вид – одна схема. Без подстановки чисел.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700" dirty="0" smtClean="0"/>
              <a:t>Сергей  взял в банке некоторую сумму в кредит  под 12% годовых .Какую сумму Сергей взял в банке, если он выплатит  долг тремя равными  платежами? Ежегодный платеж по кредиту  составил 3 512 320рублей.</a:t>
            </a:r>
            <a:endParaRPr lang="ru-RU" sz="2700" dirty="0"/>
          </a:p>
        </p:txBody>
      </p:sp>
    </p:spTree>
    <p:extLst>
      <p:ext uri="{BB962C8B-B14F-4D97-AF65-F5344CB8AC3E}">
        <p14:creationId xmlns="" xmlns:p14="http://schemas.microsoft.com/office/powerpoint/2010/main" val="1828883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4 вида задач: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83568" y="1844824"/>
            <a:ext cx="1512168" cy="3416320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1 вид:</a:t>
            </a:r>
          </a:p>
          <a:p>
            <a:r>
              <a:rPr lang="ru-RU" sz="3600" dirty="0" smtClean="0"/>
              <a:t>А=</a:t>
            </a:r>
          </a:p>
          <a:p>
            <a:r>
              <a:rPr lang="en-US" sz="3600" dirty="0" smtClean="0"/>
              <a:t>n=</a:t>
            </a:r>
          </a:p>
          <a:p>
            <a:r>
              <a:rPr lang="en-US" sz="3600" dirty="0" smtClean="0"/>
              <a:t>p=</a:t>
            </a:r>
          </a:p>
          <a:p>
            <a:r>
              <a:rPr lang="en-US" sz="3600" dirty="0" smtClean="0"/>
              <a:t>_____</a:t>
            </a:r>
          </a:p>
          <a:p>
            <a:r>
              <a:rPr lang="en-US" sz="3600" dirty="0" smtClean="0"/>
              <a:t>X=</a:t>
            </a:r>
            <a:r>
              <a:rPr lang="ru-RU" sz="3600" dirty="0" smtClean="0"/>
              <a:t>?</a:t>
            </a:r>
            <a:endParaRPr lang="ru-RU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2627784" y="1844824"/>
            <a:ext cx="1512168" cy="3416320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2 вид:</a:t>
            </a:r>
          </a:p>
          <a:p>
            <a:r>
              <a:rPr lang="ru-RU" sz="3600" dirty="0" smtClean="0"/>
              <a:t>Х=</a:t>
            </a:r>
          </a:p>
          <a:p>
            <a:r>
              <a:rPr lang="en-US" sz="3600" dirty="0" smtClean="0"/>
              <a:t>n=</a:t>
            </a:r>
          </a:p>
          <a:p>
            <a:r>
              <a:rPr lang="en-US" sz="3600" dirty="0" smtClean="0"/>
              <a:t>p=</a:t>
            </a:r>
          </a:p>
          <a:p>
            <a:r>
              <a:rPr lang="en-US" sz="3600" dirty="0" smtClean="0"/>
              <a:t>_____</a:t>
            </a:r>
          </a:p>
          <a:p>
            <a:r>
              <a:rPr lang="ru-RU" sz="3600" dirty="0" smtClean="0"/>
              <a:t>А</a:t>
            </a:r>
            <a:r>
              <a:rPr lang="en-US" sz="3600" dirty="0" smtClean="0"/>
              <a:t>=</a:t>
            </a:r>
            <a:r>
              <a:rPr lang="ru-RU" sz="3600" dirty="0" smtClean="0"/>
              <a:t>?</a:t>
            </a:r>
            <a:endParaRPr lang="ru-RU" sz="3600" dirty="0"/>
          </a:p>
        </p:txBody>
      </p:sp>
      <p:sp>
        <p:nvSpPr>
          <p:cNvPr id="10" name="TextBox 9"/>
          <p:cNvSpPr txBox="1"/>
          <p:nvPr/>
        </p:nvSpPr>
        <p:spPr>
          <a:xfrm>
            <a:off x="6516216" y="1844824"/>
            <a:ext cx="1512168" cy="341632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4 вид:</a:t>
            </a:r>
          </a:p>
          <a:p>
            <a:r>
              <a:rPr lang="ru-RU" sz="3600" dirty="0" smtClean="0"/>
              <a:t>А=</a:t>
            </a:r>
          </a:p>
          <a:p>
            <a:r>
              <a:rPr lang="en-US" sz="3600" dirty="0" smtClean="0"/>
              <a:t>n=</a:t>
            </a:r>
          </a:p>
          <a:p>
            <a:r>
              <a:rPr lang="ru-RU" sz="3600" dirty="0" smtClean="0"/>
              <a:t>Х</a:t>
            </a:r>
            <a:r>
              <a:rPr lang="en-US" sz="3600" dirty="0" smtClean="0"/>
              <a:t>=</a:t>
            </a:r>
          </a:p>
          <a:p>
            <a:r>
              <a:rPr lang="en-US" sz="3600" dirty="0" smtClean="0"/>
              <a:t>_____</a:t>
            </a:r>
          </a:p>
          <a:p>
            <a:r>
              <a:rPr lang="ru-RU" sz="3600" dirty="0" smtClean="0"/>
              <a:t>р</a:t>
            </a:r>
            <a:r>
              <a:rPr lang="en-US" sz="3600" dirty="0" smtClean="0"/>
              <a:t>=</a:t>
            </a:r>
            <a:r>
              <a:rPr lang="ru-RU" sz="3600" dirty="0" smtClean="0"/>
              <a:t>?</a:t>
            </a:r>
            <a:endParaRPr lang="ru-RU" sz="3600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0" y="1844824"/>
            <a:ext cx="1512168" cy="341632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3 вид:</a:t>
            </a:r>
          </a:p>
          <a:p>
            <a:r>
              <a:rPr lang="ru-RU" sz="3600" dirty="0" smtClean="0"/>
              <a:t>А=</a:t>
            </a:r>
          </a:p>
          <a:p>
            <a:r>
              <a:rPr lang="ru-RU" sz="3600" dirty="0" smtClean="0"/>
              <a:t>Х</a:t>
            </a:r>
            <a:r>
              <a:rPr lang="en-US" sz="3600" dirty="0" smtClean="0"/>
              <a:t>=</a:t>
            </a:r>
          </a:p>
          <a:p>
            <a:r>
              <a:rPr lang="en-US" sz="3600" dirty="0" smtClean="0"/>
              <a:t>p=</a:t>
            </a:r>
          </a:p>
          <a:p>
            <a:r>
              <a:rPr lang="en-US" sz="3600" dirty="0" smtClean="0"/>
              <a:t>_____</a:t>
            </a:r>
          </a:p>
          <a:p>
            <a:r>
              <a:rPr lang="en-US" sz="3600" dirty="0" smtClean="0"/>
              <a:t>n=</a:t>
            </a:r>
            <a:r>
              <a:rPr lang="ru-RU" sz="3600" dirty="0" smtClean="0"/>
              <a:t>?</a:t>
            </a:r>
            <a:endParaRPr lang="ru-RU" sz="3600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57200" y="5505731"/>
            <a:ext cx="3744416" cy="720080"/>
          </a:xfrm>
          <a:prstGeom prst="rect">
            <a:avLst/>
          </a:prstGeom>
          <a:ln w="38100">
            <a:solidFill>
              <a:srgbClr val="0070C0"/>
            </a:solidFill>
          </a:ln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1 и 2 вид – одна схема.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Без подстановки чисел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4356472" y="5505731"/>
            <a:ext cx="2160240" cy="720080"/>
          </a:xfrm>
          <a:prstGeom prst="rect">
            <a:avLst/>
          </a:prstGeom>
          <a:ln w="38100">
            <a:solidFill>
              <a:srgbClr val="0070C0"/>
            </a:solidFill>
          </a:ln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Арифметический,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8000" dirty="0" smtClean="0">
                <a:solidFill>
                  <a:srgbClr val="0070C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аналитический</a:t>
            </a:r>
            <a:r>
              <a:rPr kumimoji="0" lang="ru-R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"/>
            <a:ext cx="8229600" cy="357301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Задача №3. Павел  хочет взять в кредит 1,5мил.рублей. Погашение проходит раз в год равными суммами, кроме последнего платежа. Ставка 10% годовых. На какое минимальное количество лет Павел может взять кредит, чтобы  выплаты были не более 350 000 рублей.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83568" y="3441680"/>
            <a:ext cx="2448272" cy="267765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Дано:</a:t>
            </a:r>
          </a:p>
          <a:p>
            <a:r>
              <a:rPr lang="ru-RU" sz="2400" dirty="0" smtClean="0"/>
              <a:t>А= 1 500 000 руб.</a:t>
            </a:r>
          </a:p>
          <a:p>
            <a:r>
              <a:rPr lang="ru-RU" sz="2400" dirty="0" smtClean="0"/>
              <a:t>р=10 %</a:t>
            </a:r>
          </a:p>
          <a:p>
            <a:r>
              <a:rPr lang="ru-RU" sz="2400" dirty="0" smtClean="0"/>
              <a:t>Х </a:t>
            </a:r>
            <a:r>
              <a:rPr lang="en-US" sz="2400" dirty="0" smtClean="0"/>
              <a:t>&lt;=</a:t>
            </a:r>
            <a:r>
              <a:rPr lang="ru-RU" sz="2400" dirty="0" smtClean="0"/>
              <a:t>350 000</a:t>
            </a:r>
            <a:r>
              <a:rPr lang="en-US" sz="2400" dirty="0" smtClean="0"/>
              <a:t> </a:t>
            </a:r>
            <a:r>
              <a:rPr lang="ru-RU" sz="2400" dirty="0" smtClean="0"/>
              <a:t>руб.</a:t>
            </a:r>
          </a:p>
          <a:p>
            <a:r>
              <a:rPr lang="ru-RU" sz="2400" dirty="0" smtClean="0"/>
              <a:t>__________</a:t>
            </a:r>
          </a:p>
          <a:p>
            <a:r>
              <a:rPr lang="en-US" sz="2400" dirty="0" smtClean="0"/>
              <a:t>n=</a:t>
            </a:r>
            <a:r>
              <a:rPr lang="ru-RU" sz="2400" dirty="0" smtClean="0"/>
              <a:t>? минимальное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6156176" y="3068960"/>
            <a:ext cx="1512168" cy="341632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3 вид:</a:t>
            </a:r>
          </a:p>
          <a:p>
            <a:r>
              <a:rPr lang="ru-RU" sz="3600" dirty="0" smtClean="0"/>
              <a:t>А=</a:t>
            </a:r>
          </a:p>
          <a:p>
            <a:r>
              <a:rPr lang="ru-RU" sz="3600" dirty="0" smtClean="0"/>
              <a:t>Х</a:t>
            </a:r>
            <a:r>
              <a:rPr lang="en-US" sz="3600" dirty="0" smtClean="0"/>
              <a:t>=</a:t>
            </a:r>
          </a:p>
          <a:p>
            <a:r>
              <a:rPr lang="en-US" sz="3600" dirty="0" smtClean="0"/>
              <a:t>p=</a:t>
            </a:r>
          </a:p>
          <a:p>
            <a:r>
              <a:rPr lang="en-US" sz="3600" dirty="0" smtClean="0"/>
              <a:t>_____</a:t>
            </a:r>
          </a:p>
          <a:p>
            <a:r>
              <a:rPr lang="en-US" sz="3600" dirty="0" smtClean="0"/>
              <a:t>n=</a:t>
            </a:r>
            <a:r>
              <a:rPr lang="ru-RU" sz="3600" dirty="0" smtClean="0"/>
              <a:t>?</a:t>
            </a:r>
            <a:endParaRPr lang="ru-RU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3491880" y="3645024"/>
            <a:ext cx="2376264" cy="92333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ВНИМАНИЕ!!!!</a:t>
            </a:r>
          </a:p>
          <a:p>
            <a:r>
              <a:rPr lang="ru-RU" dirty="0" smtClean="0"/>
              <a:t>В условии заложены</a:t>
            </a:r>
          </a:p>
          <a:p>
            <a:r>
              <a:rPr lang="ru-RU" dirty="0" smtClean="0"/>
              <a:t> 2 неравенства!!!!</a:t>
            </a:r>
            <a:endParaRPr lang="ru-RU" dirty="0"/>
          </a:p>
        </p:txBody>
      </p:sp>
      <p:sp>
        <p:nvSpPr>
          <p:cNvPr id="7" name="Стрелка вправо 6"/>
          <p:cNvSpPr/>
          <p:nvPr/>
        </p:nvSpPr>
        <p:spPr>
          <a:xfrm rot="10104102">
            <a:off x="2954186" y="4504757"/>
            <a:ext cx="1152128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 rot="8708424">
            <a:off x="2633734" y="5058471"/>
            <a:ext cx="2217997" cy="48210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1619672" y="1484784"/>
            <a:ext cx="331236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131840" y="1169368"/>
            <a:ext cx="5832648" cy="5688632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b="1" dirty="0" smtClean="0"/>
              <a:t>Решение:  Словесное описание модели.</a:t>
            </a:r>
          </a:p>
          <a:p>
            <a:pPr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Так как  в условии задачи прописана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аннуитетная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схема выплат  кредита, на что указывает  во первых- погашение кредита равными платежами, а во вторых -  начисление процентов происходит, в начале каждого года на оставшуюся сумму,  и  опираясь на условие задачи , где можно заметить, что  известны все данные, то есть известны: сумма взятая в кредит, ежегодная процентная ставка и платеж, то количество периодов можно просчитать  арифметическим способом.</a:t>
            </a:r>
          </a:p>
          <a:p>
            <a:pPr>
              <a:buNone/>
            </a:pPr>
            <a:endParaRPr lang="ru-RU" sz="3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Остается посчитать количество этих периодов.</a:t>
            </a:r>
            <a:endParaRPr lang="ru-RU" sz="3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2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28215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000" b="1" dirty="0" smtClean="0"/>
              <a:t>(Арифметический способ)</a:t>
            </a:r>
          </a:p>
          <a:p>
            <a:pPr>
              <a:buNone/>
            </a:pPr>
            <a:r>
              <a:rPr lang="ru-RU" sz="2800" dirty="0" smtClean="0"/>
              <a:t>    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611560" y="1772816"/>
            <a:ext cx="2448272" cy="267765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Дано:</a:t>
            </a:r>
          </a:p>
          <a:p>
            <a:r>
              <a:rPr lang="ru-RU" sz="2400" dirty="0" smtClean="0"/>
              <a:t>А= 1 500 000 руб.</a:t>
            </a:r>
          </a:p>
          <a:p>
            <a:r>
              <a:rPr lang="ru-RU" sz="2400" dirty="0" smtClean="0"/>
              <a:t>р=10 %</a:t>
            </a:r>
          </a:p>
          <a:p>
            <a:r>
              <a:rPr lang="ru-RU" sz="2400" dirty="0" smtClean="0"/>
              <a:t>Х </a:t>
            </a:r>
            <a:r>
              <a:rPr lang="en-US" sz="2400" dirty="0" smtClean="0"/>
              <a:t>&lt;=</a:t>
            </a:r>
            <a:r>
              <a:rPr lang="ru-RU" sz="2400" dirty="0" smtClean="0"/>
              <a:t>350 000</a:t>
            </a:r>
            <a:r>
              <a:rPr lang="en-US" sz="2400" dirty="0" smtClean="0"/>
              <a:t> </a:t>
            </a:r>
            <a:r>
              <a:rPr lang="ru-RU" sz="2400" dirty="0" smtClean="0"/>
              <a:t>руб.</a:t>
            </a:r>
          </a:p>
          <a:p>
            <a:r>
              <a:rPr lang="ru-RU" sz="2400" dirty="0" smtClean="0"/>
              <a:t>__________</a:t>
            </a:r>
          </a:p>
          <a:p>
            <a:r>
              <a:rPr lang="en-US" sz="2400" dirty="0" smtClean="0"/>
              <a:t>n=</a:t>
            </a:r>
            <a:r>
              <a:rPr lang="ru-RU" sz="2400" dirty="0" smtClean="0"/>
              <a:t>? минимальное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88641"/>
            <a:ext cx="8229600" cy="864095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6500" dirty="0" smtClean="0"/>
              <a:t>Решение: (арифметический способ)</a:t>
            </a:r>
          </a:p>
          <a:p>
            <a:pPr>
              <a:buNone/>
            </a:pPr>
            <a:r>
              <a:rPr lang="ru-RU" dirty="0" smtClean="0"/>
              <a:t>    Для того,  что бы число лет было минимальным, платить надо по максимуму.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83568" y="908720"/>
            <a:ext cx="7344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Пусть Павел платит 350 000 рублей.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79512" y="1340769"/>
            <a:ext cx="2160240" cy="144015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ru-RU" dirty="0" smtClean="0"/>
              <a:t>Через 1 год после начисления %: </a:t>
            </a:r>
          </a:p>
          <a:p>
            <a:r>
              <a:rPr lang="ru-RU" dirty="0" smtClean="0"/>
              <a:t>1 500 000</a:t>
            </a:r>
          </a:p>
          <a:p>
            <a:r>
              <a:rPr lang="ru-RU" u="sng" dirty="0" smtClean="0"/>
              <a:t>+ 150 000</a:t>
            </a:r>
          </a:p>
          <a:p>
            <a:r>
              <a:rPr lang="ru-RU" dirty="0" smtClean="0"/>
              <a:t>1 650 000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411760" y="1340768"/>
            <a:ext cx="2088232" cy="144016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ru-RU" dirty="0" smtClean="0"/>
              <a:t>Через 1 год после</a:t>
            </a:r>
          </a:p>
          <a:p>
            <a:r>
              <a:rPr lang="ru-RU" dirty="0" smtClean="0"/>
              <a:t>выплаты платежа: </a:t>
            </a:r>
          </a:p>
          <a:p>
            <a:r>
              <a:rPr lang="ru-RU" dirty="0" smtClean="0"/>
              <a:t>1 650 000</a:t>
            </a:r>
          </a:p>
          <a:p>
            <a:r>
              <a:rPr lang="ru-RU" u="sng" dirty="0" smtClean="0"/>
              <a:t>-  350 000</a:t>
            </a:r>
          </a:p>
          <a:p>
            <a:r>
              <a:rPr lang="ru-RU" dirty="0" smtClean="0"/>
              <a:t>1 300 000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51520" y="2996952"/>
            <a:ext cx="2088232" cy="144016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ru-RU" dirty="0" smtClean="0"/>
              <a:t>Через 2 года после начисления %:  </a:t>
            </a:r>
          </a:p>
          <a:p>
            <a:r>
              <a:rPr lang="ru-RU" dirty="0" smtClean="0"/>
              <a:t>1 300 000</a:t>
            </a:r>
          </a:p>
          <a:p>
            <a:r>
              <a:rPr lang="ru-RU" u="sng" dirty="0" smtClean="0"/>
              <a:t>+ 130 000</a:t>
            </a:r>
          </a:p>
          <a:p>
            <a:r>
              <a:rPr lang="ru-RU" dirty="0" smtClean="0"/>
              <a:t>1 430 000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411760" y="2996952"/>
            <a:ext cx="2088232" cy="144016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ru-RU" dirty="0" smtClean="0"/>
              <a:t>Через 2 года после начисления %:  </a:t>
            </a:r>
          </a:p>
          <a:p>
            <a:r>
              <a:rPr lang="ru-RU" dirty="0" smtClean="0"/>
              <a:t>1 430 000</a:t>
            </a:r>
          </a:p>
          <a:p>
            <a:r>
              <a:rPr lang="ru-RU" u="sng" dirty="0" smtClean="0"/>
              <a:t>- 350 000</a:t>
            </a:r>
          </a:p>
          <a:p>
            <a:r>
              <a:rPr lang="ru-RU" dirty="0" smtClean="0"/>
              <a:t>1 080 000</a:t>
            </a:r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51520" y="4653136"/>
            <a:ext cx="2088232" cy="151216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ru-RU" dirty="0" smtClean="0"/>
              <a:t>Через 3 года после начисления %:  </a:t>
            </a:r>
          </a:p>
          <a:p>
            <a:r>
              <a:rPr lang="ru-RU" dirty="0" smtClean="0"/>
              <a:t>1 080 000</a:t>
            </a:r>
          </a:p>
          <a:p>
            <a:r>
              <a:rPr lang="ru-RU" u="sng" dirty="0" smtClean="0"/>
              <a:t>+ 108 000</a:t>
            </a:r>
          </a:p>
          <a:p>
            <a:r>
              <a:rPr lang="ru-RU" dirty="0" smtClean="0"/>
              <a:t>1 188 000</a:t>
            </a:r>
          </a:p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411760" y="4653136"/>
            <a:ext cx="2088232" cy="151216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ru-RU" dirty="0" smtClean="0"/>
              <a:t>Через 2 года после начисления %:  </a:t>
            </a:r>
          </a:p>
          <a:p>
            <a:r>
              <a:rPr lang="ru-RU" dirty="0" smtClean="0"/>
              <a:t>1 188 000</a:t>
            </a:r>
          </a:p>
          <a:p>
            <a:r>
              <a:rPr lang="ru-RU" u="sng" dirty="0" smtClean="0"/>
              <a:t>-  350 000</a:t>
            </a:r>
          </a:p>
          <a:p>
            <a:r>
              <a:rPr lang="ru-RU" dirty="0" smtClean="0"/>
              <a:t> 838 000</a:t>
            </a:r>
          </a:p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148064" y="1340768"/>
            <a:ext cx="1656184" cy="147732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Через 4 года: </a:t>
            </a:r>
          </a:p>
          <a:p>
            <a:r>
              <a:rPr lang="ru-RU" dirty="0" smtClean="0"/>
              <a:t> 838 000</a:t>
            </a:r>
          </a:p>
          <a:p>
            <a:r>
              <a:rPr lang="ru-RU" u="sng" dirty="0" smtClean="0"/>
              <a:t>+ 83 800</a:t>
            </a:r>
          </a:p>
          <a:p>
            <a:r>
              <a:rPr lang="ru-RU" dirty="0" smtClean="0"/>
              <a:t> 921 800</a:t>
            </a:r>
          </a:p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7092280" y="1340768"/>
            <a:ext cx="1656184" cy="147732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Через 4 года: </a:t>
            </a:r>
          </a:p>
          <a:p>
            <a:r>
              <a:rPr lang="ru-RU" dirty="0" smtClean="0"/>
              <a:t> 921 800</a:t>
            </a:r>
          </a:p>
          <a:p>
            <a:r>
              <a:rPr lang="ru-RU" u="sng" dirty="0" smtClean="0"/>
              <a:t>-350 000</a:t>
            </a:r>
          </a:p>
          <a:p>
            <a:r>
              <a:rPr lang="ru-RU" dirty="0" smtClean="0"/>
              <a:t> 571 800</a:t>
            </a:r>
          </a:p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5148064" y="3068960"/>
            <a:ext cx="1656184" cy="147732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Через 5 лет: </a:t>
            </a:r>
          </a:p>
          <a:p>
            <a:r>
              <a:rPr lang="ru-RU" dirty="0" smtClean="0"/>
              <a:t> 571 800</a:t>
            </a:r>
          </a:p>
          <a:p>
            <a:r>
              <a:rPr lang="ru-RU" u="sng" dirty="0" smtClean="0"/>
              <a:t>+ 57 180</a:t>
            </a:r>
          </a:p>
          <a:p>
            <a:r>
              <a:rPr lang="ru-RU" dirty="0" smtClean="0"/>
              <a:t> 628 980</a:t>
            </a:r>
          </a:p>
          <a:p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7020272" y="3068960"/>
            <a:ext cx="1656184" cy="147732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Через 5 лет: </a:t>
            </a:r>
          </a:p>
          <a:p>
            <a:r>
              <a:rPr lang="ru-RU" dirty="0" smtClean="0"/>
              <a:t>  628 980</a:t>
            </a:r>
          </a:p>
          <a:p>
            <a:r>
              <a:rPr lang="ru-RU" u="sng" dirty="0" smtClean="0"/>
              <a:t>+350 000</a:t>
            </a:r>
          </a:p>
          <a:p>
            <a:r>
              <a:rPr lang="ru-RU" dirty="0" smtClean="0"/>
              <a:t> 278 980</a:t>
            </a:r>
          </a:p>
          <a:p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5220072" y="4725144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Останавливаться нельзя!!!!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5148064" y="5157192"/>
            <a:ext cx="1872208" cy="151216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ru-RU" dirty="0" smtClean="0"/>
              <a:t>Через 6 года: </a:t>
            </a:r>
          </a:p>
          <a:p>
            <a:r>
              <a:rPr lang="ru-RU" dirty="0" smtClean="0"/>
              <a:t> 278 980</a:t>
            </a:r>
          </a:p>
          <a:p>
            <a:r>
              <a:rPr lang="ru-RU" u="sng" dirty="0" smtClean="0"/>
              <a:t>+ 27 898</a:t>
            </a:r>
          </a:p>
          <a:p>
            <a:r>
              <a:rPr lang="ru-RU" dirty="0" smtClean="0"/>
              <a:t> 306 878</a:t>
            </a:r>
          </a:p>
          <a:p>
            <a:r>
              <a:rPr lang="ru-RU" dirty="0" smtClean="0"/>
              <a:t>Меньше 350 000</a:t>
            </a:r>
          </a:p>
          <a:p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7020272" y="5517232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Ответ: 6 лет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/>
      <p:bldP spid="16" grpId="0" animBg="1"/>
      <p:bldP spid="1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88641"/>
            <a:ext cx="8229600" cy="3528392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Задача №4. Андрей взял в банке 1 миллион рублей в кредит.  Погашение проходит раз в год одинаковыми суммами (кроме  может быть последнего) после начисления процентов. Ставка - 2% годовых. На какое минимальное количество лет может Андрей взять кредит, чтобы  ежегодные выплаты были не более 200 000 рублей?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83568" y="3861048"/>
            <a:ext cx="2448272" cy="267765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Дано:</a:t>
            </a:r>
          </a:p>
          <a:p>
            <a:r>
              <a:rPr lang="ru-RU" sz="2400" dirty="0" smtClean="0"/>
              <a:t>А= 1 000 000 руб.</a:t>
            </a:r>
          </a:p>
          <a:p>
            <a:r>
              <a:rPr lang="ru-RU" sz="2400" dirty="0" smtClean="0"/>
              <a:t>р=2 %</a:t>
            </a:r>
          </a:p>
          <a:p>
            <a:r>
              <a:rPr lang="ru-RU" sz="2400" dirty="0" smtClean="0"/>
              <a:t>Х </a:t>
            </a:r>
            <a:r>
              <a:rPr lang="en-US" sz="2400" dirty="0" smtClean="0"/>
              <a:t>&lt;=</a:t>
            </a:r>
            <a:r>
              <a:rPr lang="ru-RU" sz="2400" dirty="0" smtClean="0"/>
              <a:t>200 000</a:t>
            </a:r>
            <a:r>
              <a:rPr lang="en-US" sz="2400" dirty="0" smtClean="0"/>
              <a:t> </a:t>
            </a:r>
            <a:r>
              <a:rPr lang="ru-RU" sz="2400" dirty="0" smtClean="0"/>
              <a:t>руб.</a:t>
            </a:r>
          </a:p>
          <a:p>
            <a:r>
              <a:rPr lang="ru-RU" sz="2400" dirty="0" smtClean="0"/>
              <a:t>__________</a:t>
            </a:r>
          </a:p>
          <a:p>
            <a:r>
              <a:rPr lang="en-US" sz="2400" dirty="0" smtClean="0"/>
              <a:t>n=</a:t>
            </a:r>
            <a:r>
              <a:rPr lang="ru-RU" sz="2400" dirty="0" smtClean="0"/>
              <a:t>? минимальное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6804248" y="3212976"/>
            <a:ext cx="1512168" cy="341632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3 вид:</a:t>
            </a:r>
          </a:p>
          <a:p>
            <a:r>
              <a:rPr lang="ru-RU" sz="3600" dirty="0" smtClean="0"/>
              <a:t>А=</a:t>
            </a:r>
          </a:p>
          <a:p>
            <a:r>
              <a:rPr lang="ru-RU" sz="3600" dirty="0" smtClean="0"/>
              <a:t>Х</a:t>
            </a:r>
            <a:r>
              <a:rPr lang="en-US" sz="3600" dirty="0" smtClean="0"/>
              <a:t>=</a:t>
            </a:r>
          </a:p>
          <a:p>
            <a:r>
              <a:rPr lang="en-US" sz="3600" dirty="0" smtClean="0"/>
              <a:t>p=</a:t>
            </a:r>
          </a:p>
          <a:p>
            <a:r>
              <a:rPr lang="en-US" sz="3600" dirty="0" smtClean="0"/>
              <a:t>_____</a:t>
            </a:r>
          </a:p>
          <a:p>
            <a:r>
              <a:rPr lang="en-US" sz="3600" dirty="0" smtClean="0"/>
              <a:t>n=</a:t>
            </a:r>
            <a:r>
              <a:rPr lang="ru-RU" sz="3600" dirty="0" smtClean="0"/>
              <a:t>?</a:t>
            </a:r>
            <a:endParaRPr lang="ru-RU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3779912" y="3861048"/>
            <a:ext cx="2088232" cy="120032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Решение смешанное: арифметическое и аналитическое.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 txBox="1">
            <a:spLocks noGrp="1"/>
          </p:cNvSpPr>
          <p:nvPr>
            <p:ph idx="1"/>
          </p:nvPr>
        </p:nvSpPr>
        <p:spPr>
          <a:xfrm>
            <a:off x="251520" y="0"/>
            <a:ext cx="2520280" cy="160043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Дано:</a:t>
            </a:r>
          </a:p>
          <a:p>
            <a:r>
              <a:rPr lang="ru-RU" sz="1400" dirty="0" smtClean="0"/>
              <a:t>А= 1 000 000 руб.</a:t>
            </a:r>
          </a:p>
          <a:p>
            <a:r>
              <a:rPr lang="ru-RU" sz="1400" dirty="0" smtClean="0"/>
              <a:t>р=2 %</a:t>
            </a:r>
          </a:p>
          <a:p>
            <a:r>
              <a:rPr lang="ru-RU" sz="1400" dirty="0" smtClean="0"/>
              <a:t>Х </a:t>
            </a:r>
            <a:r>
              <a:rPr lang="en-US" sz="1400" dirty="0" smtClean="0"/>
              <a:t>&lt;=</a:t>
            </a:r>
            <a:r>
              <a:rPr lang="ru-RU" sz="1400" dirty="0" smtClean="0"/>
              <a:t>200 000</a:t>
            </a:r>
            <a:r>
              <a:rPr lang="en-US" sz="1400" dirty="0" smtClean="0"/>
              <a:t> </a:t>
            </a:r>
            <a:r>
              <a:rPr lang="ru-RU" sz="1400" dirty="0" smtClean="0"/>
              <a:t>руб.</a:t>
            </a:r>
          </a:p>
          <a:p>
            <a:r>
              <a:rPr lang="ru-RU" sz="1400" dirty="0" smtClean="0"/>
              <a:t>__________</a:t>
            </a:r>
          </a:p>
          <a:p>
            <a:r>
              <a:rPr lang="en-US" sz="1400" dirty="0" smtClean="0"/>
              <a:t>n=</a:t>
            </a:r>
            <a:r>
              <a:rPr lang="ru-RU" sz="1400" dirty="0" smtClean="0"/>
              <a:t>? минимальное</a:t>
            </a:r>
            <a:endParaRPr lang="ru-RU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3347864" y="260648"/>
            <a:ext cx="2736304" cy="147732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Через 1 год, после </a:t>
            </a:r>
            <a:r>
              <a:rPr lang="ru-RU" dirty="0" err="1" smtClean="0"/>
              <a:t>нач</a:t>
            </a:r>
            <a:r>
              <a:rPr lang="ru-RU" dirty="0" smtClean="0"/>
              <a:t>. %</a:t>
            </a:r>
          </a:p>
          <a:p>
            <a:r>
              <a:rPr lang="ru-RU" dirty="0" smtClean="0"/>
              <a:t>1 000 000 * 0,02=20 000</a:t>
            </a:r>
          </a:p>
          <a:p>
            <a:r>
              <a:rPr lang="ru-RU" dirty="0" smtClean="0"/>
              <a:t>1 000 000</a:t>
            </a:r>
          </a:p>
          <a:p>
            <a:r>
              <a:rPr lang="ru-RU" u="sng" dirty="0" smtClean="0"/>
              <a:t>+   20 000</a:t>
            </a:r>
          </a:p>
          <a:p>
            <a:r>
              <a:rPr lang="ru-RU" dirty="0" smtClean="0"/>
              <a:t>1 020 000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156176" y="260648"/>
            <a:ext cx="2664296" cy="147732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Через 1 год, после выплаты платежа</a:t>
            </a:r>
          </a:p>
          <a:p>
            <a:r>
              <a:rPr lang="ru-RU" dirty="0" smtClean="0"/>
              <a:t>1 020 000</a:t>
            </a:r>
          </a:p>
          <a:p>
            <a:r>
              <a:rPr lang="ru-RU" u="sng" dirty="0" smtClean="0"/>
              <a:t>-  200 000</a:t>
            </a:r>
          </a:p>
          <a:p>
            <a:r>
              <a:rPr lang="ru-RU" dirty="0" smtClean="0"/>
              <a:t> 820 000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347864" y="1844824"/>
            <a:ext cx="2736304" cy="147732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Через 2 года, после </a:t>
            </a:r>
            <a:r>
              <a:rPr lang="ru-RU" dirty="0" err="1" smtClean="0"/>
              <a:t>нач.%</a:t>
            </a:r>
            <a:endParaRPr lang="ru-RU" dirty="0" smtClean="0"/>
          </a:p>
          <a:p>
            <a:r>
              <a:rPr lang="ru-RU" dirty="0" smtClean="0"/>
              <a:t>820 000 * 0,02=16 400</a:t>
            </a:r>
          </a:p>
          <a:p>
            <a:r>
              <a:rPr lang="ru-RU" dirty="0" smtClean="0"/>
              <a:t> 820 000</a:t>
            </a:r>
          </a:p>
          <a:p>
            <a:r>
              <a:rPr lang="ru-RU" u="sng" dirty="0" smtClean="0"/>
              <a:t>+ 16 400</a:t>
            </a:r>
          </a:p>
          <a:p>
            <a:r>
              <a:rPr lang="ru-RU" dirty="0" smtClean="0"/>
              <a:t> 836 400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156176" y="1844824"/>
            <a:ext cx="2664296" cy="147732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Через 2 года, после выплаты платежа</a:t>
            </a:r>
          </a:p>
          <a:p>
            <a:r>
              <a:rPr lang="ru-RU" dirty="0" smtClean="0"/>
              <a:t>   836 400</a:t>
            </a:r>
          </a:p>
          <a:p>
            <a:r>
              <a:rPr lang="ru-RU" u="sng" dirty="0" smtClean="0"/>
              <a:t>-  200 000</a:t>
            </a:r>
          </a:p>
          <a:p>
            <a:r>
              <a:rPr lang="ru-RU" dirty="0" smtClean="0"/>
              <a:t>   636 400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347864" y="3429000"/>
            <a:ext cx="2664296" cy="147732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Через 3 года</a:t>
            </a:r>
          </a:p>
          <a:p>
            <a:r>
              <a:rPr lang="ru-RU" dirty="0" smtClean="0"/>
              <a:t>636 400* 0,02=12 728</a:t>
            </a:r>
          </a:p>
          <a:p>
            <a:r>
              <a:rPr lang="ru-RU" dirty="0" smtClean="0"/>
              <a:t> 636 400</a:t>
            </a:r>
          </a:p>
          <a:p>
            <a:r>
              <a:rPr lang="ru-RU" u="sng" dirty="0" smtClean="0"/>
              <a:t>+ 12 728</a:t>
            </a:r>
          </a:p>
          <a:p>
            <a:r>
              <a:rPr lang="ru-RU" dirty="0" smtClean="0"/>
              <a:t> 649 128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156176" y="3429000"/>
            <a:ext cx="2664296" cy="120032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Через  3 года</a:t>
            </a:r>
          </a:p>
          <a:p>
            <a:r>
              <a:rPr lang="ru-RU" dirty="0" smtClean="0"/>
              <a:t>   649 128</a:t>
            </a:r>
          </a:p>
          <a:p>
            <a:r>
              <a:rPr lang="ru-RU" u="sng" dirty="0" smtClean="0"/>
              <a:t>-  200 000</a:t>
            </a:r>
          </a:p>
          <a:p>
            <a:r>
              <a:rPr lang="ru-RU" dirty="0" smtClean="0"/>
              <a:t>   449 128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251520" y="2492896"/>
            <a:ext cx="3024336" cy="120032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Вычисления останавливаем, так как при нахождении 2 %,  получается десятичная дробь и неудобно считать!!!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51520" y="3804672"/>
            <a:ext cx="3024336" cy="92333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Еще двух платежей не хватит, а трех хватит платежей! Докажем это.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3528" y="4826675"/>
            <a:ext cx="8640960" cy="203132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ru-RU" dirty="0" smtClean="0"/>
              <a:t>200 000* 2=400 000  руб.меньше долга.    200 000*3 = 600 000.руб. Хватит ли </a:t>
            </a:r>
          </a:p>
          <a:p>
            <a:pPr marL="342900" indent="-342900"/>
            <a:r>
              <a:rPr lang="ru-RU" dirty="0" smtClean="0"/>
              <a:t>600 000 руб. для погашения долга и процентов? </a:t>
            </a:r>
          </a:p>
          <a:p>
            <a:pPr marL="342900" indent="-342900"/>
            <a:r>
              <a:rPr lang="ru-RU" dirty="0" smtClean="0"/>
              <a:t>2)Процент меньше 13 000.        И с каждым разом все меньше, так как берется от меньших сумм.</a:t>
            </a:r>
          </a:p>
          <a:p>
            <a:pPr marL="342900" indent="-342900"/>
            <a:r>
              <a:rPr lang="ru-RU" dirty="0" smtClean="0"/>
              <a:t>3)13 000*3 =39 000руб.</a:t>
            </a:r>
          </a:p>
          <a:p>
            <a:pPr marL="342900" indent="-342900"/>
            <a:r>
              <a:rPr lang="ru-RU" dirty="0" smtClean="0"/>
              <a:t>4) Долг банку меньше 450 000 руб.и проценты меньше 39 000руб.. Значит надо заплатить меньше  450 000+39 000 = 489 000 руб.      Ответ : 6 лет</a:t>
            </a:r>
            <a:endParaRPr lang="ru-RU" dirty="0"/>
          </a:p>
        </p:txBody>
      </p:sp>
      <p:sp>
        <p:nvSpPr>
          <p:cNvPr id="15" name="Стрелка вправо 14"/>
          <p:cNvSpPr/>
          <p:nvPr/>
        </p:nvSpPr>
        <p:spPr>
          <a:xfrm rot="19534956" flipV="1">
            <a:off x="2960884" y="4700035"/>
            <a:ext cx="2512815" cy="17334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 rot="19774718">
            <a:off x="3299336" y="5331342"/>
            <a:ext cx="3584387" cy="19258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6012160" y="4293096"/>
            <a:ext cx="1584176" cy="216024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251520" y="1806832"/>
            <a:ext cx="3006335" cy="64633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/>
              <a:t>Через 4 года:</a:t>
            </a:r>
          </a:p>
          <a:p>
            <a:r>
              <a:rPr lang="ru-RU" dirty="0"/>
              <a:t>449 128*0,02= 8982,56. </a:t>
            </a:r>
          </a:p>
        </p:txBody>
      </p:sp>
      <p:sp>
        <p:nvSpPr>
          <p:cNvPr id="19" name="Стрелка влево 18"/>
          <p:cNvSpPr/>
          <p:nvPr/>
        </p:nvSpPr>
        <p:spPr>
          <a:xfrm rot="4117669">
            <a:off x="864849" y="3871697"/>
            <a:ext cx="3381853" cy="22307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5" grpId="0" animBg="1"/>
      <p:bldP spid="16" grpId="0" animBg="1"/>
      <p:bldP spid="17" grpId="0" animBg="1"/>
      <p:bldP spid="2" grpId="0" animBg="1"/>
      <p:bldP spid="1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Аналитическое решение задачи</a:t>
            </a:r>
            <a:endParaRPr lang="ru-RU" dirty="0"/>
          </a:p>
        </p:txBody>
      </p:sp>
      <p:sp>
        <p:nvSpPr>
          <p:cNvPr id="4" name="Содержимое 3"/>
          <p:cNvSpPr txBox="1">
            <a:spLocks noGrp="1"/>
          </p:cNvSpPr>
          <p:nvPr>
            <p:ph idx="1"/>
          </p:nvPr>
        </p:nvSpPr>
        <p:spPr>
          <a:xfrm>
            <a:off x="457200" y="1196752"/>
            <a:ext cx="2242592" cy="230832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1800" dirty="0" smtClean="0"/>
              <a:t>Дано:</a:t>
            </a:r>
          </a:p>
          <a:p>
            <a:r>
              <a:rPr lang="ru-RU" sz="1800" dirty="0" smtClean="0"/>
              <a:t>А= 1 000 000 руб.</a:t>
            </a:r>
          </a:p>
          <a:p>
            <a:r>
              <a:rPr lang="ru-RU" sz="1800" dirty="0" smtClean="0"/>
              <a:t>р=2 %</a:t>
            </a:r>
          </a:p>
          <a:p>
            <a:r>
              <a:rPr lang="ru-RU" sz="1800" dirty="0" smtClean="0"/>
              <a:t>Х </a:t>
            </a:r>
            <a:r>
              <a:rPr lang="en-US" sz="1800" dirty="0" smtClean="0"/>
              <a:t>&lt;=</a:t>
            </a:r>
            <a:r>
              <a:rPr lang="ru-RU" sz="1800" dirty="0" smtClean="0"/>
              <a:t>200 000</a:t>
            </a:r>
            <a:r>
              <a:rPr lang="en-US" sz="1800" dirty="0" smtClean="0"/>
              <a:t> </a:t>
            </a:r>
            <a:r>
              <a:rPr lang="ru-RU" sz="1800" dirty="0" smtClean="0"/>
              <a:t>руб.</a:t>
            </a:r>
          </a:p>
          <a:p>
            <a:r>
              <a:rPr lang="ru-RU" sz="1800" dirty="0" smtClean="0"/>
              <a:t>__________</a:t>
            </a:r>
          </a:p>
          <a:p>
            <a:r>
              <a:rPr lang="en-US" sz="1800" dirty="0" smtClean="0"/>
              <a:t>n=</a:t>
            </a:r>
            <a:r>
              <a:rPr lang="ru-RU" sz="1800" dirty="0" smtClean="0"/>
              <a:t>? минимальное</a:t>
            </a:r>
            <a:endParaRPr lang="ru-RU" sz="1800" dirty="0"/>
          </a:p>
        </p:txBody>
      </p:sp>
      <p:sp>
        <p:nvSpPr>
          <p:cNvPr id="7" name="TextBox 6"/>
          <p:cNvSpPr txBox="1"/>
          <p:nvPr/>
        </p:nvSpPr>
        <p:spPr>
          <a:xfrm>
            <a:off x="3275856" y="1196752"/>
            <a:ext cx="5184576" cy="93610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ru-RU" dirty="0" smtClean="0"/>
              <a:t>Через 1 год</a:t>
            </a:r>
          </a:p>
          <a:p>
            <a:r>
              <a:rPr lang="ru-RU" dirty="0" smtClean="0"/>
              <a:t>1 000 000 * 0,02=20 000 руб.</a:t>
            </a:r>
          </a:p>
          <a:p>
            <a:r>
              <a:rPr lang="ru-RU" dirty="0" smtClean="0"/>
              <a:t>проценты далее будут уменьшатся. </a:t>
            </a:r>
          </a:p>
          <a:p>
            <a:endParaRPr lang="ru-RU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3275856" y="2420888"/>
            <a:ext cx="5184576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В 1 000 000руб. вмещается 5 раз по 200 000руб.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275856" y="2996952"/>
            <a:ext cx="5184576" cy="64633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5 платежей не хватит, а 6 платежей хватит!!! Докажем это!!!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95536" y="4005064"/>
            <a:ext cx="7848872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5 платежей мало.  200 000*5 = 1 000 000руб.,  НО! Еще платить проценты.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95536" y="4549676"/>
            <a:ext cx="7848872" cy="161562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ru-RU" dirty="0" smtClean="0"/>
              <a:t>6 платежей хватит.  Надо: 200 000*6 = 1 200 000руб., </a:t>
            </a:r>
          </a:p>
          <a:p>
            <a:r>
              <a:rPr lang="ru-RU" dirty="0" smtClean="0"/>
              <a:t>                                     Проценты меньше  20 000*6 = 120 000руб.</a:t>
            </a:r>
          </a:p>
          <a:p>
            <a:r>
              <a:rPr lang="ru-RU" dirty="0" smtClean="0"/>
              <a:t>Долг банку  меньше 1 000 000+120 000 = 1 120 000руб.</a:t>
            </a:r>
          </a:p>
          <a:p>
            <a:r>
              <a:rPr lang="ru-RU" dirty="0" smtClean="0"/>
              <a:t>Значит,  1 </a:t>
            </a:r>
            <a:r>
              <a:rPr lang="ru-RU" smtClean="0"/>
              <a:t>200 000руб. </a:t>
            </a:r>
            <a:r>
              <a:rPr lang="ru-RU" dirty="0" smtClean="0"/>
              <a:t>хватит на оплату кредита.</a:t>
            </a:r>
          </a:p>
          <a:p>
            <a:r>
              <a:rPr lang="ru-RU" dirty="0" smtClean="0"/>
              <a:t>Ответ: 6 платежей.  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7106" name="Picture 2" descr="C:\Users\пк\Desktop\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95848"/>
            <a:ext cx="7881664" cy="66621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328946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4 вида задач: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83568" y="1844824"/>
            <a:ext cx="1512168" cy="3416320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1 вид:</a:t>
            </a:r>
          </a:p>
          <a:p>
            <a:r>
              <a:rPr lang="ru-RU" sz="3600" dirty="0" smtClean="0"/>
              <a:t>А=</a:t>
            </a:r>
          </a:p>
          <a:p>
            <a:r>
              <a:rPr lang="en-US" sz="3600" dirty="0" smtClean="0"/>
              <a:t>n=</a:t>
            </a:r>
          </a:p>
          <a:p>
            <a:r>
              <a:rPr lang="en-US" sz="3600" dirty="0" smtClean="0"/>
              <a:t>p=</a:t>
            </a:r>
          </a:p>
          <a:p>
            <a:r>
              <a:rPr lang="en-US" sz="3600" dirty="0" smtClean="0"/>
              <a:t>_____</a:t>
            </a:r>
          </a:p>
          <a:p>
            <a:r>
              <a:rPr lang="en-US" sz="3600" dirty="0" smtClean="0"/>
              <a:t>X=</a:t>
            </a:r>
            <a:r>
              <a:rPr lang="ru-RU" sz="3600" dirty="0" smtClean="0"/>
              <a:t>?</a:t>
            </a:r>
            <a:endParaRPr lang="ru-RU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2627784" y="1844824"/>
            <a:ext cx="1512168" cy="3416320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2 вид:</a:t>
            </a:r>
          </a:p>
          <a:p>
            <a:r>
              <a:rPr lang="ru-RU" sz="3600" dirty="0" smtClean="0"/>
              <a:t>Х=</a:t>
            </a:r>
          </a:p>
          <a:p>
            <a:r>
              <a:rPr lang="en-US" sz="3600" dirty="0" smtClean="0"/>
              <a:t>n=</a:t>
            </a:r>
          </a:p>
          <a:p>
            <a:r>
              <a:rPr lang="en-US" sz="3600" dirty="0" smtClean="0"/>
              <a:t>p=</a:t>
            </a:r>
          </a:p>
          <a:p>
            <a:r>
              <a:rPr lang="en-US" sz="3600" dirty="0" smtClean="0"/>
              <a:t>_____</a:t>
            </a:r>
          </a:p>
          <a:p>
            <a:r>
              <a:rPr lang="ru-RU" sz="3600" dirty="0" smtClean="0"/>
              <a:t>А</a:t>
            </a:r>
            <a:r>
              <a:rPr lang="en-US" sz="3600" dirty="0" smtClean="0"/>
              <a:t>=</a:t>
            </a:r>
            <a:r>
              <a:rPr lang="ru-RU" sz="3600" dirty="0" smtClean="0"/>
              <a:t>?</a:t>
            </a:r>
            <a:endParaRPr lang="ru-RU" sz="3600" dirty="0"/>
          </a:p>
        </p:txBody>
      </p:sp>
      <p:sp>
        <p:nvSpPr>
          <p:cNvPr id="10" name="TextBox 9"/>
          <p:cNvSpPr txBox="1"/>
          <p:nvPr/>
        </p:nvSpPr>
        <p:spPr>
          <a:xfrm>
            <a:off x="6516216" y="1844824"/>
            <a:ext cx="1512168" cy="341632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4 вид:</a:t>
            </a:r>
          </a:p>
          <a:p>
            <a:r>
              <a:rPr lang="ru-RU" sz="3600" dirty="0" smtClean="0"/>
              <a:t>А=</a:t>
            </a:r>
          </a:p>
          <a:p>
            <a:r>
              <a:rPr lang="en-US" sz="3600" dirty="0" smtClean="0"/>
              <a:t>n=</a:t>
            </a:r>
          </a:p>
          <a:p>
            <a:r>
              <a:rPr lang="ru-RU" sz="3600" dirty="0" smtClean="0"/>
              <a:t>Х</a:t>
            </a:r>
            <a:r>
              <a:rPr lang="en-US" sz="3600" dirty="0" smtClean="0"/>
              <a:t>=</a:t>
            </a:r>
          </a:p>
          <a:p>
            <a:r>
              <a:rPr lang="en-US" sz="3600" dirty="0" smtClean="0"/>
              <a:t>_____</a:t>
            </a:r>
          </a:p>
          <a:p>
            <a:r>
              <a:rPr lang="ru-RU" sz="3600" dirty="0" smtClean="0"/>
              <a:t>р</a:t>
            </a:r>
            <a:r>
              <a:rPr lang="en-US" sz="3600" dirty="0" smtClean="0"/>
              <a:t>=</a:t>
            </a:r>
            <a:r>
              <a:rPr lang="ru-RU" sz="3600" dirty="0" smtClean="0"/>
              <a:t>?</a:t>
            </a:r>
            <a:endParaRPr lang="ru-RU" sz="3600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0" y="1844824"/>
            <a:ext cx="1512168" cy="341632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3 вид:</a:t>
            </a:r>
          </a:p>
          <a:p>
            <a:r>
              <a:rPr lang="ru-RU" sz="3600" dirty="0" smtClean="0"/>
              <a:t>А=</a:t>
            </a:r>
          </a:p>
          <a:p>
            <a:r>
              <a:rPr lang="ru-RU" sz="3600" dirty="0" smtClean="0"/>
              <a:t>Х</a:t>
            </a:r>
            <a:r>
              <a:rPr lang="en-US" sz="3600" dirty="0" smtClean="0"/>
              <a:t>=</a:t>
            </a:r>
          </a:p>
          <a:p>
            <a:r>
              <a:rPr lang="en-US" sz="3600" dirty="0" smtClean="0"/>
              <a:t>p=</a:t>
            </a:r>
          </a:p>
          <a:p>
            <a:r>
              <a:rPr lang="en-US" sz="3600" dirty="0" smtClean="0"/>
              <a:t>_____</a:t>
            </a:r>
          </a:p>
          <a:p>
            <a:r>
              <a:rPr lang="en-US" sz="3600" dirty="0" smtClean="0"/>
              <a:t>n=</a:t>
            </a:r>
            <a:r>
              <a:rPr lang="ru-RU" sz="3600" dirty="0" smtClean="0"/>
              <a:t>?</a:t>
            </a:r>
            <a:endParaRPr lang="ru-RU" sz="3600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043608" y="5517232"/>
            <a:ext cx="2736304" cy="720080"/>
          </a:xfrm>
          <a:prstGeom prst="rect">
            <a:avLst/>
          </a:prstGeom>
          <a:ln w="38100">
            <a:solidFill>
              <a:srgbClr val="0070C0"/>
            </a:solidFill>
          </a:ln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1 и 2 вид – одна схема.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Без подстановки чисел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4139952" y="5517232"/>
            <a:ext cx="2160240" cy="720080"/>
          </a:xfrm>
          <a:prstGeom prst="rect">
            <a:avLst/>
          </a:prstGeom>
          <a:ln w="38100">
            <a:solidFill>
              <a:srgbClr val="0070C0"/>
            </a:solidFill>
          </a:ln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Арифметический,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8000" dirty="0" smtClean="0">
                <a:solidFill>
                  <a:srgbClr val="0070C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аналитический</a:t>
            </a:r>
            <a:r>
              <a:rPr kumimoji="0" lang="ru-R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6444208" y="5517232"/>
            <a:ext cx="2160240" cy="720080"/>
          </a:xfrm>
          <a:prstGeom prst="rect">
            <a:avLst/>
          </a:prstGeom>
          <a:ln w="38100">
            <a:solidFill>
              <a:srgbClr val="0070C0"/>
            </a:solidFill>
          </a:ln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Составление</a:t>
            </a:r>
            <a:r>
              <a:rPr kumimoji="0" lang="ru-RU" sz="80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уравнения</a:t>
            </a:r>
            <a:r>
              <a:rPr kumimoji="0" lang="ru-R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60649"/>
            <a:ext cx="8229600" cy="3456384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Задача № 5.</a:t>
            </a:r>
          </a:p>
          <a:p>
            <a:pPr>
              <a:buNone/>
            </a:pPr>
            <a:r>
              <a:rPr lang="ru-RU" dirty="0" smtClean="0"/>
              <a:t>31 декабря Василий взял кредит на  1 000 000 рублей. Схема выплат кредита следующая: 31 декабря каждого следующего года  банк начисляет проценты на оставшуюся сумму долга ( то есть увеличивает долг на определенное число процентов)затем Василий переводит очередной транш. Василий выплатил кредит за два транша, переводя в первый раз 660 тыс. рублей, а во второй раз 484 тыс.рублей. Под какой процент банк выдал кредит?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3573016"/>
            <a:ext cx="1872208" cy="203132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Дано:</a:t>
            </a:r>
          </a:p>
          <a:p>
            <a:r>
              <a:rPr lang="ru-RU" dirty="0" smtClean="0"/>
              <a:t>А=1 000 000 руб.</a:t>
            </a:r>
          </a:p>
          <a:p>
            <a:r>
              <a:rPr lang="en-US" dirty="0" smtClean="0"/>
              <a:t>n</a:t>
            </a:r>
            <a:r>
              <a:rPr lang="ru-RU" dirty="0" smtClean="0"/>
              <a:t>= 2 года</a:t>
            </a:r>
          </a:p>
          <a:p>
            <a:r>
              <a:rPr lang="ru-RU" dirty="0" smtClean="0"/>
              <a:t>Х1= 660 000 руб.</a:t>
            </a:r>
          </a:p>
          <a:p>
            <a:r>
              <a:rPr lang="ru-RU" dirty="0" smtClean="0"/>
              <a:t>Х2= 484 000 руб.</a:t>
            </a:r>
          </a:p>
          <a:p>
            <a:r>
              <a:rPr lang="ru-RU" dirty="0" smtClean="0"/>
              <a:t>___________</a:t>
            </a:r>
          </a:p>
          <a:p>
            <a:r>
              <a:rPr lang="ru-RU" dirty="0" smtClean="0"/>
              <a:t>Р=? %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516216" y="3140968"/>
            <a:ext cx="1512168" cy="341632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4 вид:</a:t>
            </a:r>
          </a:p>
          <a:p>
            <a:r>
              <a:rPr lang="ru-RU" sz="3600" dirty="0" smtClean="0"/>
              <a:t>А=</a:t>
            </a:r>
          </a:p>
          <a:p>
            <a:r>
              <a:rPr lang="en-US" sz="3600" dirty="0" smtClean="0"/>
              <a:t>n=</a:t>
            </a:r>
          </a:p>
          <a:p>
            <a:r>
              <a:rPr lang="ru-RU" sz="3600" dirty="0" smtClean="0"/>
              <a:t>Х</a:t>
            </a:r>
            <a:r>
              <a:rPr lang="en-US" sz="3600" dirty="0" smtClean="0"/>
              <a:t>=</a:t>
            </a:r>
          </a:p>
          <a:p>
            <a:r>
              <a:rPr lang="en-US" sz="3600" dirty="0" smtClean="0"/>
              <a:t>_____</a:t>
            </a:r>
          </a:p>
          <a:p>
            <a:r>
              <a:rPr lang="ru-RU" sz="3600" dirty="0" smtClean="0"/>
              <a:t>р</a:t>
            </a:r>
            <a:r>
              <a:rPr lang="en-US" sz="3600" dirty="0" smtClean="0"/>
              <a:t>=</a:t>
            </a:r>
            <a:r>
              <a:rPr lang="ru-RU" sz="3600" dirty="0" smtClean="0"/>
              <a:t>?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 txBox="1">
            <a:spLocks noGrp="1"/>
          </p:cNvSpPr>
          <p:nvPr>
            <p:ph idx="1"/>
          </p:nvPr>
        </p:nvSpPr>
        <p:spPr>
          <a:xfrm>
            <a:off x="323528" y="476672"/>
            <a:ext cx="2530624" cy="2616101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Дано:</a:t>
            </a:r>
          </a:p>
          <a:p>
            <a:r>
              <a:rPr lang="ru-RU" sz="2000" dirty="0" smtClean="0"/>
              <a:t>А=1 000 000 руб.</a:t>
            </a:r>
          </a:p>
          <a:p>
            <a:r>
              <a:rPr lang="en-US" sz="2000" dirty="0" smtClean="0"/>
              <a:t>n</a:t>
            </a:r>
            <a:r>
              <a:rPr lang="ru-RU" sz="2000" dirty="0" smtClean="0"/>
              <a:t>= 2 года</a:t>
            </a:r>
          </a:p>
          <a:p>
            <a:r>
              <a:rPr lang="ru-RU" sz="2000" dirty="0" smtClean="0"/>
              <a:t>Х1= 660 000 руб.</a:t>
            </a:r>
          </a:p>
          <a:p>
            <a:r>
              <a:rPr lang="ru-RU" sz="2000" dirty="0" smtClean="0"/>
              <a:t>Х2= 484 000 руб.</a:t>
            </a:r>
          </a:p>
          <a:p>
            <a:r>
              <a:rPr lang="ru-RU" sz="2000" dirty="0" smtClean="0"/>
              <a:t>___________</a:t>
            </a:r>
          </a:p>
          <a:p>
            <a:r>
              <a:rPr lang="ru-RU" sz="2000" dirty="0" smtClean="0"/>
              <a:t>Р=? %</a:t>
            </a: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3059832" y="908720"/>
            <a:ext cx="5904656" cy="132343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Через год:</a:t>
            </a:r>
          </a:p>
          <a:p>
            <a:r>
              <a:rPr lang="ru-RU" sz="2000" dirty="0" smtClean="0"/>
              <a:t>1 000 000+ 0,01*</a:t>
            </a:r>
            <a:r>
              <a:rPr lang="ru-RU" sz="2000" dirty="0" err="1" smtClean="0"/>
              <a:t>р</a:t>
            </a:r>
            <a:r>
              <a:rPr lang="ru-RU" sz="2000" dirty="0" smtClean="0"/>
              <a:t>* 1 000 000-660 000.</a:t>
            </a:r>
          </a:p>
          <a:p>
            <a:r>
              <a:rPr lang="ru-RU" sz="2000" dirty="0" smtClean="0"/>
              <a:t>Упростить</a:t>
            </a:r>
          </a:p>
          <a:p>
            <a:r>
              <a:rPr lang="ru-RU" sz="2000" dirty="0" smtClean="0"/>
              <a:t>10 000р+340 000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915816" y="2564904"/>
            <a:ext cx="6228184" cy="70788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Через 2 года:</a:t>
            </a:r>
          </a:p>
          <a:p>
            <a:r>
              <a:rPr lang="ru-RU" sz="2000" dirty="0" smtClean="0"/>
              <a:t>(10 000р+340 000) +0,01р (10 000р+340 000)-484 000=0</a:t>
            </a:r>
            <a:endParaRPr lang="ru-RU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467544" y="3861048"/>
            <a:ext cx="8424936" cy="244827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ru-RU" sz="2000" dirty="0" smtClean="0"/>
              <a:t>Решим уравнение:</a:t>
            </a:r>
          </a:p>
          <a:p>
            <a:r>
              <a:rPr lang="ru-RU" sz="2000" dirty="0" smtClean="0"/>
              <a:t>(10 0</a:t>
            </a:r>
            <a:r>
              <a:rPr lang="ru-RU" sz="2000" dirty="0" smtClean="0">
                <a:solidFill>
                  <a:srgbClr val="FF0000"/>
                </a:solidFill>
              </a:rPr>
              <a:t>00</a:t>
            </a:r>
            <a:r>
              <a:rPr lang="ru-RU" sz="2000" dirty="0" smtClean="0"/>
              <a:t>р+340 0</a:t>
            </a:r>
            <a:r>
              <a:rPr lang="ru-RU" sz="2000" dirty="0" smtClean="0">
                <a:solidFill>
                  <a:srgbClr val="FF0000"/>
                </a:solidFill>
              </a:rPr>
              <a:t>00</a:t>
            </a:r>
            <a:r>
              <a:rPr lang="ru-RU" sz="2000" dirty="0" smtClean="0"/>
              <a:t>) +0,01р (10 0</a:t>
            </a:r>
            <a:r>
              <a:rPr lang="ru-RU" sz="2000" dirty="0" smtClean="0">
                <a:solidFill>
                  <a:srgbClr val="FF0000"/>
                </a:solidFill>
              </a:rPr>
              <a:t>00</a:t>
            </a:r>
            <a:r>
              <a:rPr lang="ru-RU" sz="2000" dirty="0" smtClean="0"/>
              <a:t>р+340 0</a:t>
            </a:r>
            <a:r>
              <a:rPr lang="ru-RU" sz="2000" dirty="0" smtClean="0">
                <a:solidFill>
                  <a:srgbClr val="FF0000"/>
                </a:solidFill>
              </a:rPr>
              <a:t>00</a:t>
            </a:r>
            <a:r>
              <a:rPr lang="ru-RU" sz="2000" dirty="0" smtClean="0"/>
              <a:t>)-484 0</a:t>
            </a:r>
            <a:r>
              <a:rPr lang="ru-RU" sz="2000" dirty="0" smtClean="0">
                <a:solidFill>
                  <a:srgbClr val="FF0000"/>
                </a:solidFill>
              </a:rPr>
              <a:t>00</a:t>
            </a:r>
            <a:r>
              <a:rPr lang="ru-RU" sz="2000" dirty="0" smtClean="0"/>
              <a:t>=0 </a:t>
            </a:r>
            <a:r>
              <a:rPr lang="ru-RU" sz="2000" dirty="0" smtClean="0">
                <a:solidFill>
                  <a:srgbClr val="FF0000"/>
                </a:solidFill>
              </a:rPr>
              <a:t>/100</a:t>
            </a:r>
          </a:p>
          <a:p>
            <a:r>
              <a:rPr lang="ru-RU" sz="2000" dirty="0" smtClean="0"/>
              <a:t>100р +3400+1р</a:t>
            </a:r>
            <a:r>
              <a:rPr lang="en-US" sz="2000" dirty="0" smtClean="0"/>
              <a:t>^2</a:t>
            </a:r>
            <a:r>
              <a:rPr lang="ru-RU" sz="2000" dirty="0" smtClean="0"/>
              <a:t>+34р-4840 = 0</a:t>
            </a:r>
          </a:p>
          <a:p>
            <a:r>
              <a:rPr lang="ru-RU" sz="2000" dirty="0" smtClean="0"/>
              <a:t>Р</a:t>
            </a:r>
            <a:r>
              <a:rPr lang="en-US" sz="2000" dirty="0" smtClean="0"/>
              <a:t>^</a:t>
            </a:r>
            <a:r>
              <a:rPr lang="ru-RU" sz="2000" dirty="0" smtClean="0"/>
              <a:t>2+134р-1440 =0</a:t>
            </a:r>
          </a:p>
          <a:p>
            <a:r>
              <a:rPr lang="ru-RU" sz="2000" dirty="0" smtClean="0"/>
              <a:t>р=10 или </a:t>
            </a:r>
            <a:r>
              <a:rPr lang="ru-RU" sz="2000" dirty="0" err="1" smtClean="0"/>
              <a:t>р</a:t>
            </a:r>
            <a:r>
              <a:rPr lang="ru-RU" sz="2000" dirty="0" smtClean="0"/>
              <a:t> = -144 ( по теореме обратной  т. Виета)</a:t>
            </a:r>
          </a:p>
          <a:p>
            <a:r>
              <a:rPr lang="ru-RU" sz="2000" dirty="0" smtClean="0"/>
              <a:t>р-=-144 не удовлетворяет условию задачи.</a:t>
            </a:r>
          </a:p>
          <a:p>
            <a:r>
              <a:rPr lang="ru-RU" sz="2000" dirty="0" smtClean="0"/>
              <a:t>Ответ: 10 %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347864" y="188640"/>
            <a:ext cx="5040560" cy="40011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1 способ: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4283968" y="1124744"/>
            <a:ext cx="720080" cy="57606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7668344" y="2132856"/>
            <a:ext cx="1224136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1 балл</a:t>
            </a:r>
            <a:endParaRPr lang="ru-RU" sz="2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11560" y="6237312"/>
            <a:ext cx="8208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Ошибка учащихся: умножают на коэффициент 1,01р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596336" y="5301208"/>
            <a:ext cx="1224136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2 балла</a:t>
            </a:r>
            <a:endParaRPr lang="ru-RU" sz="2000" b="1" dirty="0"/>
          </a:p>
        </p:txBody>
      </p:sp>
      <p:sp>
        <p:nvSpPr>
          <p:cNvPr id="14" name="Скругленная прямоугольная выноска 13"/>
          <p:cNvSpPr/>
          <p:nvPr/>
        </p:nvSpPr>
        <p:spPr>
          <a:xfrm>
            <a:off x="5039544" y="3284984"/>
            <a:ext cx="4104456" cy="1872208"/>
          </a:xfrm>
          <a:prstGeom prst="wedgeRoundRectCallout">
            <a:avLst>
              <a:gd name="adj1" fmla="val -83811"/>
              <a:gd name="adj2" fmla="val 47848"/>
              <a:gd name="adj3" fmla="val 16667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Если числа Х1 и Х2 таковы, что их сумма равна второму коэффициенту, взятому с противоположным знаком, а из произведение равно свободному члену,  то эти числа являются корнями приведенного квадратного уравнения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7" dur="2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8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39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0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41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build="allAtOnce" animBg="1"/>
      <p:bldP spid="6" grpId="1" build="allAtOnce" animBg="1"/>
      <p:bldP spid="7" grpId="0" animBg="1"/>
      <p:bldP spid="9" grpId="0" animBg="1"/>
      <p:bldP spid="11" grpId="0" animBg="1"/>
      <p:bldP spid="12" grpId="0"/>
      <p:bldP spid="13" grpId="0" animBg="1"/>
      <p:bldP spid="14" grpId="0" animBg="1"/>
      <p:bldP spid="14" grpId="1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3"/>
          <p:cNvSpPr txBox="1">
            <a:spLocks noGrp="1"/>
          </p:cNvSpPr>
          <p:nvPr>
            <p:ph idx="1"/>
          </p:nvPr>
        </p:nvSpPr>
        <p:spPr>
          <a:xfrm>
            <a:off x="323528" y="476672"/>
            <a:ext cx="2530624" cy="2616101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Дано:</a:t>
            </a:r>
          </a:p>
          <a:p>
            <a:r>
              <a:rPr lang="ru-RU" sz="2000" dirty="0" smtClean="0"/>
              <a:t>А=1 000 000 руб.</a:t>
            </a:r>
          </a:p>
          <a:p>
            <a:r>
              <a:rPr lang="en-US" sz="2000" dirty="0" smtClean="0"/>
              <a:t>n</a:t>
            </a:r>
            <a:r>
              <a:rPr lang="ru-RU" sz="2000" dirty="0" smtClean="0"/>
              <a:t>= 2 года</a:t>
            </a:r>
          </a:p>
          <a:p>
            <a:r>
              <a:rPr lang="ru-RU" sz="2000" dirty="0" smtClean="0"/>
              <a:t>Х1= 660 000 руб.</a:t>
            </a:r>
          </a:p>
          <a:p>
            <a:r>
              <a:rPr lang="ru-RU" sz="2000" dirty="0" smtClean="0"/>
              <a:t>Х2= 484 000 руб.</a:t>
            </a:r>
          </a:p>
          <a:p>
            <a:r>
              <a:rPr lang="ru-RU" sz="2000" dirty="0" smtClean="0"/>
              <a:t>___________</a:t>
            </a:r>
          </a:p>
          <a:p>
            <a:r>
              <a:rPr lang="ru-RU" sz="2000" dirty="0" smtClean="0"/>
              <a:t>Р=? %</a:t>
            </a:r>
            <a:endParaRPr lang="ru-RU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3563888" y="260648"/>
            <a:ext cx="5040560" cy="40011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2 способ: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47864" y="908720"/>
            <a:ext cx="5472608" cy="163121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                                 Числовой множитель</a:t>
            </a:r>
          </a:p>
          <a:p>
            <a:r>
              <a:rPr lang="ru-RU" sz="2000" dirty="0" smtClean="0"/>
              <a:t>10 %                        1,1</a:t>
            </a:r>
          </a:p>
          <a:p>
            <a:r>
              <a:rPr lang="ru-RU" sz="2000" dirty="0" smtClean="0"/>
              <a:t>15%                          1,15</a:t>
            </a:r>
          </a:p>
          <a:p>
            <a:r>
              <a:rPr lang="ru-RU" sz="2000" dirty="0" smtClean="0"/>
              <a:t>4%                             1,04</a:t>
            </a:r>
          </a:p>
          <a:p>
            <a:r>
              <a:rPr lang="ru-RU" sz="2000" dirty="0" smtClean="0"/>
              <a:t>Р%                             1+0,01р</a:t>
            </a:r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2987824" y="2852937"/>
            <a:ext cx="6156176" cy="20882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ru-RU" sz="2000" dirty="0" smtClean="0"/>
              <a:t>Обозначим величину  </a:t>
            </a:r>
            <a:r>
              <a:rPr lang="ru-RU" sz="2000" b="1" dirty="0" smtClean="0">
                <a:solidFill>
                  <a:srgbClr val="7030A0"/>
                </a:solidFill>
              </a:rPr>
              <a:t>1+0,01р = а,</a:t>
            </a:r>
          </a:p>
          <a:p>
            <a:r>
              <a:rPr lang="ru-RU" sz="2000" u="sng" dirty="0" smtClean="0"/>
              <a:t>Тогда через 1 год </a:t>
            </a:r>
            <a:r>
              <a:rPr lang="ru-RU" sz="2000" dirty="0" smtClean="0"/>
              <a:t>:</a:t>
            </a:r>
          </a:p>
          <a:p>
            <a:r>
              <a:rPr lang="ru-RU" sz="2000" dirty="0" smtClean="0"/>
              <a:t>а* 1000 000-660 000=1000 000а-660 000</a:t>
            </a:r>
          </a:p>
          <a:p>
            <a:r>
              <a:rPr lang="ru-RU" sz="2000" u="sng" dirty="0" smtClean="0"/>
              <a:t>Через 2 года:</a:t>
            </a:r>
          </a:p>
          <a:p>
            <a:r>
              <a:rPr lang="ru-RU" sz="2000" dirty="0" smtClean="0"/>
              <a:t>а( 1000 </a:t>
            </a:r>
            <a:r>
              <a:rPr lang="ru-RU" sz="2000" dirty="0" smtClean="0">
                <a:solidFill>
                  <a:srgbClr val="FF0000"/>
                </a:solidFill>
              </a:rPr>
              <a:t>000</a:t>
            </a:r>
            <a:r>
              <a:rPr lang="ru-RU" sz="2000" dirty="0" smtClean="0"/>
              <a:t>а-660 </a:t>
            </a:r>
            <a:r>
              <a:rPr lang="ru-RU" sz="2000" dirty="0" smtClean="0">
                <a:solidFill>
                  <a:srgbClr val="FF0000"/>
                </a:solidFill>
              </a:rPr>
              <a:t>000</a:t>
            </a:r>
            <a:r>
              <a:rPr lang="ru-RU" sz="2000" dirty="0" smtClean="0"/>
              <a:t>)-484 </a:t>
            </a:r>
            <a:r>
              <a:rPr lang="ru-RU" sz="2000" dirty="0" smtClean="0">
                <a:solidFill>
                  <a:srgbClr val="FF0000"/>
                </a:solidFill>
              </a:rPr>
              <a:t>000</a:t>
            </a:r>
            <a:r>
              <a:rPr lang="ru-RU" sz="2000" dirty="0" smtClean="0"/>
              <a:t>=0 /1</a:t>
            </a:r>
            <a:r>
              <a:rPr lang="ru-RU" sz="2000" dirty="0" smtClean="0">
                <a:solidFill>
                  <a:srgbClr val="FF0000"/>
                </a:solidFill>
              </a:rPr>
              <a:t>000</a:t>
            </a:r>
          </a:p>
          <a:p>
            <a:r>
              <a:rPr lang="ru-RU" sz="2000" b="1" dirty="0" smtClean="0">
                <a:solidFill>
                  <a:srgbClr val="00B050"/>
                </a:solidFill>
              </a:rPr>
              <a:t>1000а</a:t>
            </a:r>
            <a:r>
              <a:rPr lang="en-US" sz="2000" b="1" dirty="0" smtClean="0">
                <a:solidFill>
                  <a:srgbClr val="00B050"/>
                </a:solidFill>
              </a:rPr>
              <a:t>^</a:t>
            </a:r>
            <a:r>
              <a:rPr lang="ru-RU" sz="2000" b="1" dirty="0" smtClean="0">
                <a:solidFill>
                  <a:srgbClr val="00B050"/>
                </a:solidFill>
              </a:rPr>
              <a:t>2-660а-484=0</a:t>
            </a:r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51520" y="3356992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95536" y="4581128"/>
            <a:ext cx="2448272" cy="193899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Вернемся к замене.</a:t>
            </a:r>
          </a:p>
          <a:p>
            <a:r>
              <a:rPr lang="ru-RU" sz="2000" b="1" dirty="0" err="1" smtClean="0">
                <a:solidFill>
                  <a:srgbClr val="7030A0"/>
                </a:solidFill>
              </a:rPr>
              <a:t>а=</a:t>
            </a:r>
            <a:r>
              <a:rPr lang="ru-RU" sz="2000" b="1" dirty="0" smtClean="0">
                <a:solidFill>
                  <a:srgbClr val="7030A0"/>
                </a:solidFill>
              </a:rPr>
              <a:t> 1+0,01р</a:t>
            </a:r>
          </a:p>
          <a:p>
            <a:r>
              <a:rPr lang="ru-RU" sz="2000" dirty="0" smtClean="0"/>
              <a:t>1+0,01р=1,1</a:t>
            </a:r>
          </a:p>
          <a:p>
            <a:r>
              <a:rPr lang="ru-RU" sz="2000" dirty="0" smtClean="0"/>
              <a:t>0,01р=0,1</a:t>
            </a:r>
          </a:p>
          <a:p>
            <a:r>
              <a:rPr lang="ru-RU" sz="2000" dirty="0" smtClean="0"/>
              <a:t>Р=10 (%)                                    Ответ: 10 %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987824" y="4919008"/>
            <a:ext cx="58326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B050"/>
                </a:solidFill>
              </a:rPr>
              <a:t>1000а</a:t>
            </a:r>
            <a:r>
              <a:rPr lang="en-US" sz="2000" b="1" dirty="0" smtClean="0">
                <a:solidFill>
                  <a:srgbClr val="00B050"/>
                </a:solidFill>
              </a:rPr>
              <a:t>^</a:t>
            </a:r>
            <a:r>
              <a:rPr lang="ru-RU" sz="2000" b="1" dirty="0" smtClean="0">
                <a:solidFill>
                  <a:srgbClr val="00B050"/>
                </a:solidFill>
              </a:rPr>
              <a:t>2-660а-484=0</a:t>
            </a:r>
          </a:p>
          <a:p>
            <a:r>
              <a:rPr lang="en-US" sz="2000" dirty="0" smtClean="0">
                <a:solidFill>
                  <a:srgbClr val="0070C0"/>
                </a:solidFill>
              </a:rPr>
              <a:t>D</a:t>
            </a:r>
            <a:r>
              <a:rPr lang="ru-RU" sz="2000" dirty="0" smtClean="0">
                <a:solidFill>
                  <a:srgbClr val="0070C0"/>
                </a:solidFill>
              </a:rPr>
              <a:t>1 = 330</a:t>
            </a:r>
            <a:r>
              <a:rPr lang="en-US" sz="2000" dirty="0" smtClean="0">
                <a:solidFill>
                  <a:srgbClr val="0070C0"/>
                </a:solidFill>
              </a:rPr>
              <a:t>^2+1000*484=108 900+484000=592 900</a:t>
            </a:r>
            <a:r>
              <a:rPr lang="ru-RU" sz="2000" smtClean="0">
                <a:solidFill>
                  <a:srgbClr val="0070C0"/>
                </a:solidFill>
              </a:rPr>
              <a:t> </a:t>
            </a:r>
            <a:r>
              <a:rPr lang="en-US" sz="2000" smtClean="0">
                <a:solidFill>
                  <a:srgbClr val="0070C0"/>
                </a:solidFill>
              </a:rPr>
              <a:t>=</a:t>
            </a:r>
            <a:r>
              <a:rPr lang="en-US" sz="2000" dirty="0" smtClean="0">
                <a:solidFill>
                  <a:srgbClr val="0070C0"/>
                </a:solidFill>
              </a:rPr>
              <a:t>770^2</a:t>
            </a:r>
            <a:endParaRPr lang="ru-RU" sz="2000" dirty="0" smtClean="0">
              <a:solidFill>
                <a:srgbClr val="0070C0"/>
              </a:solidFill>
            </a:endParaRPr>
          </a:p>
          <a:p>
            <a:r>
              <a:rPr lang="ru-RU" sz="2000" dirty="0" smtClean="0"/>
              <a:t>а =</a:t>
            </a:r>
            <a:r>
              <a:rPr lang="en-US" sz="2000" dirty="0" smtClean="0"/>
              <a:t> (330-770)</a:t>
            </a:r>
            <a:r>
              <a:rPr lang="ru-RU" sz="2000" dirty="0" smtClean="0"/>
              <a:t>/1000= -440/1000 ( не </a:t>
            </a:r>
            <a:r>
              <a:rPr lang="ru-RU" sz="2000" dirty="0" err="1" smtClean="0"/>
              <a:t>уд.усл.задачи</a:t>
            </a:r>
            <a:r>
              <a:rPr lang="ru-RU" sz="2000" dirty="0" smtClean="0"/>
              <a:t>) или </a:t>
            </a:r>
          </a:p>
          <a:p>
            <a:r>
              <a:rPr lang="ru-RU" sz="2000" dirty="0" smtClean="0"/>
              <a:t>а = (330+770)/1000= 1100/1000=1,1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7812360" y="4149080"/>
            <a:ext cx="108012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1 балл</a:t>
            </a:r>
            <a:endParaRPr lang="ru-RU" sz="20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835696" y="5949280"/>
            <a:ext cx="108012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2 балла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1" grpId="0" animBg="1"/>
      <p:bldP spid="12" grpId="0"/>
      <p:bldP spid="13" grpId="0" animBg="1"/>
      <p:bldP spid="1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4 вида задач: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83568" y="1844824"/>
            <a:ext cx="1512168" cy="3416320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1 вид:</a:t>
            </a:r>
          </a:p>
          <a:p>
            <a:r>
              <a:rPr lang="ru-RU" sz="3600" dirty="0" smtClean="0"/>
              <a:t>А=</a:t>
            </a:r>
          </a:p>
          <a:p>
            <a:r>
              <a:rPr lang="en-US" sz="3600" dirty="0" smtClean="0"/>
              <a:t>n=</a:t>
            </a:r>
          </a:p>
          <a:p>
            <a:r>
              <a:rPr lang="en-US" sz="3600" dirty="0" smtClean="0"/>
              <a:t>p=</a:t>
            </a:r>
          </a:p>
          <a:p>
            <a:r>
              <a:rPr lang="en-US" sz="3600" dirty="0" smtClean="0"/>
              <a:t>_____</a:t>
            </a:r>
          </a:p>
          <a:p>
            <a:r>
              <a:rPr lang="en-US" sz="3600" dirty="0" smtClean="0"/>
              <a:t>X=</a:t>
            </a:r>
            <a:r>
              <a:rPr lang="ru-RU" sz="3600" dirty="0" smtClean="0"/>
              <a:t>?</a:t>
            </a:r>
            <a:endParaRPr lang="ru-RU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2627784" y="1844824"/>
            <a:ext cx="1512168" cy="3416320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2 вид:</a:t>
            </a:r>
          </a:p>
          <a:p>
            <a:r>
              <a:rPr lang="ru-RU" sz="3600" dirty="0" smtClean="0"/>
              <a:t>Х=</a:t>
            </a:r>
          </a:p>
          <a:p>
            <a:r>
              <a:rPr lang="en-US" sz="3600" dirty="0" smtClean="0"/>
              <a:t>n=</a:t>
            </a:r>
          </a:p>
          <a:p>
            <a:r>
              <a:rPr lang="en-US" sz="3600" dirty="0" smtClean="0"/>
              <a:t>p=</a:t>
            </a:r>
          </a:p>
          <a:p>
            <a:r>
              <a:rPr lang="en-US" sz="3600" dirty="0" smtClean="0"/>
              <a:t>_____</a:t>
            </a:r>
          </a:p>
          <a:p>
            <a:r>
              <a:rPr lang="ru-RU" sz="3600" dirty="0" smtClean="0"/>
              <a:t>А</a:t>
            </a:r>
            <a:r>
              <a:rPr lang="en-US" sz="3600" dirty="0" smtClean="0"/>
              <a:t>=</a:t>
            </a:r>
            <a:r>
              <a:rPr lang="ru-RU" sz="3600" dirty="0" smtClean="0"/>
              <a:t>?</a:t>
            </a:r>
            <a:endParaRPr lang="ru-RU" sz="3600" dirty="0"/>
          </a:p>
        </p:txBody>
      </p:sp>
      <p:sp>
        <p:nvSpPr>
          <p:cNvPr id="10" name="TextBox 9"/>
          <p:cNvSpPr txBox="1"/>
          <p:nvPr/>
        </p:nvSpPr>
        <p:spPr>
          <a:xfrm>
            <a:off x="6516216" y="1844824"/>
            <a:ext cx="1512168" cy="341632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4 вид:</a:t>
            </a:r>
          </a:p>
          <a:p>
            <a:r>
              <a:rPr lang="ru-RU" sz="3600" dirty="0" smtClean="0"/>
              <a:t>А=</a:t>
            </a:r>
          </a:p>
          <a:p>
            <a:r>
              <a:rPr lang="en-US" sz="3600" dirty="0" smtClean="0"/>
              <a:t>n=</a:t>
            </a:r>
          </a:p>
          <a:p>
            <a:r>
              <a:rPr lang="ru-RU" sz="3600" dirty="0" smtClean="0"/>
              <a:t>Х</a:t>
            </a:r>
            <a:r>
              <a:rPr lang="en-US" sz="3600" dirty="0" smtClean="0"/>
              <a:t>=</a:t>
            </a:r>
          </a:p>
          <a:p>
            <a:r>
              <a:rPr lang="en-US" sz="3600" dirty="0" smtClean="0"/>
              <a:t>_____</a:t>
            </a:r>
          </a:p>
          <a:p>
            <a:r>
              <a:rPr lang="ru-RU" sz="3600" dirty="0" smtClean="0"/>
              <a:t>р</a:t>
            </a:r>
            <a:r>
              <a:rPr lang="en-US" sz="3600" dirty="0" smtClean="0"/>
              <a:t>=</a:t>
            </a:r>
            <a:r>
              <a:rPr lang="ru-RU" sz="3600" dirty="0" smtClean="0"/>
              <a:t>?</a:t>
            </a:r>
            <a:endParaRPr lang="ru-RU" sz="3600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0" y="1844824"/>
            <a:ext cx="1512168" cy="341632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3 вид:</a:t>
            </a:r>
          </a:p>
          <a:p>
            <a:r>
              <a:rPr lang="ru-RU" sz="3600" dirty="0" smtClean="0"/>
              <a:t>А=</a:t>
            </a:r>
          </a:p>
          <a:p>
            <a:r>
              <a:rPr lang="ru-RU" sz="3600" dirty="0" smtClean="0"/>
              <a:t>Х</a:t>
            </a:r>
            <a:r>
              <a:rPr lang="en-US" sz="3600" dirty="0" smtClean="0"/>
              <a:t>=</a:t>
            </a:r>
          </a:p>
          <a:p>
            <a:r>
              <a:rPr lang="en-US" sz="3600" dirty="0" smtClean="0"/>
              <a:t>p=</a:t>
            </a:r>
          </a:p>
          <a:p>
            <a:r>
              <a:rPr lang="en-US" sz="3600" dirty="0" smtClean="0"/>
              <a:t>_____</a:t>
            </a:r>
          </a:p>
          <a:p>
            <a:r>
              <a:rPr lang="en-US" sz="3600" dirty="0" smtClean="0"/>
              <a:t>n=</a:t>
            </a:r>
            <a:r>
              <a:rPr lang="ru-RU" sz="3600" dirty="0" smtClean="0"/>
              <a:t>?</a:t>
            </a:r>
            <a:endParaRPr lang="ru-RU" sz="3600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043608" y="5517232"/>
            <a:ext cx="2736304" cy="720080"/>
          </a:xfrm>
          <a:prstGeom prst="rect">
            <a:avLst/>
          </a:prstGeom>
          <a:ln w="38100">
            <a:solidFill>
              <a:srgbClr val="0070C0"/>
            </a:solidFill>
          </a:ln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1 и 2 вид – одна схема.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Без подстановки чисел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4139952" y="5517232"/>
            <a:ext cx="2160240" cy="720080"/>
          </a:xfrm>
          <a:prstGeom prst="rect">
            <a:avLst/>
          </a:prstGeom>
          <a:ln w="38100">
            <a:solidFill>
              <a:srgbClr val="0070C0"/>
            </a:solidFill>
          </a:ln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Арифметический,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8000" dirty="0" smtClean="0">
                <a:solidFill>
                  <a:srgbClr val="0070C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аналитический</a:t>
            </a:r>
            <a:r>
              <a:rPr kumimoji="0" lang="ru-R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6444208" y="5517232"/>
            <a:ext cx="2160240" cy="720080"/>
          </a:xfrm>
          <a:prstGeom prst="rect">
            <a:avLst/>
          </a:prstGeom>
          <a:ln w="38100">
            <a:solidFill>
              <a:srgbClr val="0070C0"/>
            </a:solidFill>
          </a:ln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Составление</a:t>
            </a:r>
            <a:r>
              <a:rPr kumimoji="0" lang="ru-RU" sz="80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уравнения</a:t>
            </a:r>
            <a:r>
              <a:rPr kumimoji="0" lang="ru-R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Задачи.</a:t>
            </a:r>
            <a:br>
              <a:rPr lang="ru-RU" sz="3600" dirty="0" smtClean="0"/>
            </a:br>
            <a:r>
              <a:rPr lang="ru-RU" sz="2200" dirty="0" smtClean="0"/>
              <a:t> Вариант 3.Вариант 4.Вариант 5. Вариант 21.Вариант 22. Вариант 43. </a:t>
            </a:r>
            <a:br>
              <a:rPr lang="ru-RU" sz="2200" dirty="0" smtClean="0"/>
            </a:br>
            <a:r>
              <a:rPr lang="ru-RU" sz="2200" dirty="0" smtClean="0"/>
              <a:t>Сборник по подготовке к ЕГЭ -2022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31 декабря 2016 года Василий взял в банке 5 460 000 рублей в кредит под 20% годовых. Схема выплаты кредита следующая – 31 декабря каждого следующего года  банк  начисляет проценты на оставшуюся  сумму долга (то есть увеличивает  долг на 20%),  затем Василий переводит в банк Х рублей. Какой должна  быть сумма Х  , чтобы Василий выплатил долг тремя равными платежами ( то есть за три года)?</a:t>
            </a:r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5004048" y="5589240"/>
            <a:ext cx="302433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395536" y="6093296"/>
            <a:ext cx="302433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Задача. </a:t>
            </a:r>
            <a:br>
              <a:rPr lang="ru-RU" dirty="0" smtClean="0"/>
            </a:br>
            <a:r>
              <a:rPr lang="ru-RU" sz="2200" dirty="0" smtClean="0"/>
              <a:t>Вариант 28. Вариант 29. вариант 30. Вариант 27. </a:t>
            </a:r>
            <a:br>
              <a:rPr lang="ru-RU" sz="2200" dirty="0" smtClean="0"/>
            </a:br>
            <a:r>
              <a:rPr lang="ru-RU" sz="2200" dirty="0" smtClean="0"/>
              <a:t>Сборник по подготовке к ЕГЭ -2022 </a:t>
            </a:r>
            <a:endParaRPr lang="ru-RU" sz="2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Планируется выдать льготный кредит на целое число миллионов рублей на 4 </a:t>
            </a:r>
            <a:r>
              <a:rPr lang="ru-RU" dirty="0" err="1" smtClean="0"/>
              <a:t>года.В</a:t>
            </a:r>
            <a:r>
              <a:rPr lang="ru-RU" dirty="0" smtClean="0"/>
              <a:t> середине каждого года действия кредита долг  заемщика возрастает на 20% по сравнению  с началом года. В конце 1-го и 2 –го годов заемщик выплачивает  только  проценты по кредиту, оставляя  долг неизменно равным  первоначальному.  В конце  3 года  и 4 –го годов  заемщик выплачивает одинаковые суммы, погашая весь долг полностью. Найдите наибольший размер кредита , при  котором общая сумма выплат заемщика будет меньше 10 млн.рублей.</a:t>
            </a:r>
          </a:p>
          <a:p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827584" y="4581128"/>
            <a:ext cx="295232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67544" y="1772816"/>
          <a:ext cx="8229600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8496"/>
                <a:gridCol w="2736304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Отчетный период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Долг к</a:t>
                      </a:r>
                      <a:r>
                        <a:rPr lang="ru-RU" baseline="0" dirty="0" smtClean="0"/>
                        <a:t> концу года с процентами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Переводит в банк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Остаток на конец года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1,2А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0,2А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1,2А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0,2А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1,2А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Х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1,2А-Х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1,2(1,2А-Х)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Х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1,44А-2,2Х =0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39552" y="260648"/>
            <a:ext cx="38164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Дано:</a:t>
            </a:r>
          </a:p>
          <a:p>
            <a:r>
              <a:rPr lang="en-US" dirty="0" smtClean="0"/>
              <a:t>n= 4 </a:t>
            </a:r>
            <a:r>
              <a:rPr lang="ru-RU" dirty="0" smtClean="0"/>
              <a:t>года</a:t>
            </a:r>
          </a:p>
          <a:p>
            <a:r>
              <a:rPr lang="ru-RU" dirty="0" err="1" smtClean="0"/>
              <a:t>р=</a:t>
            </a:r>
            <a:r>
              <a:rPr lang="ru-RU" dirty="0" smtClean="0"/>
              <a:t> 20%</a:t>
            </a:r>
          </a:p>
          <a:p>
            <a:r>
              <a:rPr lang="ru-RU" dirty="0" smtClean="0"/>
              <a:t>Х1+Х2+Х3+Х4</a:t>
            </a:r>
            <a:r>
              <a:rPr lang="en-US" dirty="0" smtClean="0"/>
              <a:t>&lt;</a:t>
            </a:r>
            <a:r>
              <a:rPr lang="ru-RU" dirty="0" smtClean="0"/>
              <a:t>10 000 000</a:t>
            </a:r>
          </a:p>
          <a:p>
            <a:r>
              <a:rPr lang="ru-RU" dirty="0" smtClean="0"/>
              <a:t>А-?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11560" y="4005064"/>
            <a:ext cx="1800200" cy="92333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1,44А-2,2Х =0</a:t>
            </a:r>
          </a:p>
          <a:p>
            <a:r>
              <a:rPr lang="ru-RU" dirty="0" smtClean="0"/>
              <a:t>Х=</a:t>
            </a:r>
            <a:r>
              <a:rPr lang="ru-RU" u="sng" dirty="0" smtClean="0"/>
              <a:t>1,44А</a:t>
            </a:r>
          </a:p>
          <a:p>
            <a:r>
              <a:rPr lang="ru-RU" dirty="0" smtClean="0"/>
              <a:t>       2,2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771800" y="4005064"/>
            <a:ext cx="5256584" cy="92333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0,2А+0,2А+2*</a:t>
            </a:r>
            <a:r>
              <a:rPr lang="ru-RU" u="sng" dirty="0" smtClean="0"/>
              <a:t>1,44А</a:t>
            </a:r>
            <a:r>
              <a:rPr lang="en-US" u="sng" dirty="0" smtClean="0"/>
              <a:t>   </a:t>
            </a:r>
            <a:r>
              <a:rPr lang="en-US" dirty="0" smtClean="0"/>
              <a:t>&lt;  10 000 000</a:t>
            </a:r>
            <a:r>
              <a:rPr lang="ru-RU" dirty="0" smtClean="0"/>
              <a:t>  </a:t>
            </a:r>
          </a:p>
          <a:p>
            <a:r>
              <a:rPr lang="ru-RU" dirty="0" smtClean="0"/>
              <a:t>                            2,2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843808" y="5085184"/>
            <a:ext cx="5112568" cy="115212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ru-RU" dirty="0" smtClean="0"/>
              <a:t>0,4А*1,1+ 1,44А</a:t>
            </a:r>
            <a:r>
              <a:rPr lang="en-US" dirty="0" smtClean="0"/>
              <a:t>  &lt;  10 000 000*1,1</a:t>
            </a:r>
          </a:p>
          <a:p>
            <a:r>
              <a:rPr lang="en-US" dirty="0" smtClean="0"/>
              <a:t>1,88A &lt; 11 000 000</a:t>
            </a:r>
          </a:p>
          <a:p>
            <a:r>
              <a:rPr lang="en-US" dirty="0" smtClean="0"/>
              <a:t>A&lt; 11 000 000</a:t>
            </a:r>
            <a:r>
              <a:rPr lang="ru-RU" dirty="0" smtClean="0"/>
              <a:t>: 1,88</a:t>
            </a:r>
          </a:p>
          <a:p>
            <a:r>
              <a:rPr lang="ru-RU" dirty="0" smtClean="0"/>
              <a:t>А</a:t>
            </a:r>
            <a:r>
              <a:rPr lang="en-US" dirty="0" smtClean="0"/>
              <a:t>&lt; 5 851 063</a:t>
            </a:r>
            <a:r>
              <a:rPr lang="ru-RU" dirty="0" smtClean="0"/>
              <a:t>, 8..</a:t>
            </a:r>
            <a:endParaRPr lang="en-US" dirty="0" smtClean="0"/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843808" y="6309320"/>
            <a:ext cx="5184576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Ответ: 5  </a:t>
            </a:r>
            <a:r>
              <a:rPr lang="ru-RU" dirty="0" err="1" smtClean="0"/>
              <a:t>млн</a:t>
            </a:r>
            <a:r>
              <a:rPr lang="ru-RU" dirty="0" smtClean="0"/>
              <a:t> . рублей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628800"/>
            <a:ext cx="8229600" cy="4525963"/>
          </a:xfrm>
        </p:spPr>
        <p:txBody>
          <a:bodyPr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Спасибо за внимание.</a:t>
            </a:r>
            <a:endParaRPr lang="ru-RU" sz="5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Задачи с равномерными платежами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Дано:</a:t>
            </a:r>
          </a:p>
          <a:p>
            <a:r>
              <a:rPr lang="ru-RU" dirty="0" smtClean="0"/>
              <a:t>А- сумма взятая в кредит</a:t>
            </a:r>
          </a:p>
          <a:p>
            <a:r>
              <a:rPr lang="ru-RU" dirty="0" smtClean="0"/>
              <a:t>Х –ежемесячный платеж</a:t>
            </a:r>
          </a:p>
          <a:p>
            <a:r>
              <a:rPr lang="en-US" dirty="0" smtClean="0"/>
              <a:t>n-</a:t>
            </a:r>
            <a:r>
              <a:rPr lang="ru-RU" dirty="0" smtClean="0"/>
              <a:t>количество лет, на которое взят кредит</a:t>
            </a:r>
            <a:endParaRPr lang="en-US" dirty="0" smtClean="0"/>
          </a:p>
          <a:p>
            <a:r>
              <a:rPr lang="ru-RU" dirty="0" smtClean="0"/>
              <a:t>р – количество процентов, под которое выдан кредит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4 вида задач: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83568" y="1844824"/>
            <a:ext cx="1512168" cy="3416320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1 вид:</a:t>
            </a:r>
          </a:p>
          <a:p>
            <a:r>
              <a:rPr lang="ru-RU" sz="3600" dirty="0" smtClean="0"/>
              <a:t>А=</a:t>
            </a:r>
          </a:p>
          <a:p>
            <a:r>
              <a:rPr lang="en-US" sz="3600" dirty="0" smtClean="0"/>
              <a:t>n=</a:t>
            </a:r>
          </a:p>
          <a:p>
            <a:r>
              <a:rPr lang="en-US" sz="3600" dirty="0" smtClean="0"/>
              <a:t>p=</a:t>
            </a:r>
          </a:p>
          <a:p>
            <a:r>
              <a:rPr lang="en-US" sz="3600" dirty="0" smtClean="0"/>
              <a:t>_____</a:t>
            </a:r>
          </a:p>
          <a:p>
            <a:r>
              <a:rPr lang="en-US" sz="3600" dirty="0" smtClean="0"/>
              <a:t>X=</a:t>
            </a:r>
            <a:r>
              <a:rPr lang="ru-RU" sz="3600" dirty="0" smtClean="0"/>
              <a:t>?</a:t>
            </a:r>
            <a:endParaRPr lang="ru-RU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2627784" y="1844824"/>
            <a:ext cx="1512168" cy="3416320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2 вид:</a:t>
            </a:r>
          </a:p>
          <a:p>
            <a:r>
              <a:rPr lang="ru-RU" sz="3600" dirty="0" smtClean="0"/>
              <a:t>Х=</a:t>
            </a:r>
          </a:p>
          <a:p>
            <a:r>
              <a:rPr lang="en-US" sz="3600" dirty="0" smtClean="0"/>
              <a:t>n=</a:t>
            </a:r>
          </a:p>
          <a:p>
            <a:r>
              <a:rPr lang="en-US" sz="3600" dirty="0" smtClean="0"/>
              <a:t>p=</a:t>
            </a:r>
          </a:p>
          <a:p>
            <a:r>
              <a:rPr lang="en-US" sz="3600" dirty="0" smtClean="0"/>
              <a:t>_____</a:t>
            </a:r>
          </a:p>
          <a:p>
            <a:r>
              <a:rPr lang="ru-RU" sz="3600" dirty="0" smtClean="0"/>
              <a:t>А</a:t>
            </a:r>
            <a:r>
              <a:rPr lang="en-US" sz="3600" dirty="0" smtClean="0"/>
              <a:t>=</a:t>
            </a:r>
            <a:r>
              <a:rPr lang="ru-RU" sz="3600" dirty="0" smtClean="0"/>
              <a:t>?</a:t>
            </a:r>
            <a:endParaRPr lang="ru-RU" sz="3600" dirty="0"/>
          </a:p>
        </p:txBody>
      </p:sp>
      <p:sp>
        <p:nvSpPr>
          <p:cNvPr id="10" name="TextBox 9"/>
          <p:cNvSpPr txBox="1"/>
          <p:nvPr/>
        </p:nvSpPr>
        <p:spPr>
          <a:xfrm>
            <a:off x="6516216" y="1844824"/>
            <a:ext cx="1512168" cy="341632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4 вид:</a:t>
            </a:r>
          </a:p>
          <a:p>
            <a:r>
              <a:rPr lang="ru-RU" sz="3600" dirty="0" smtClean="0"/>
              <a:t>А=</a:t>
            </a:r>
          </a:p>
          <a:p>
            <a:r>
              <a:rPr lang="en-US" sz="3600" dirty="0" smtClean="0"/>
              <a:t>n=</a:t>
            </a:r>
          </a:p>
          <a:p>
            <a:r>
              <a:rPr lang="ru-RU" sz="3600" dirty="0" smtClean="0"/>
              <a:t>Х</a:t>
            </a:r>
            <a:r>
              <a:rPr lang="en-US" sz="3600" dirty="0" smtClean="0"/>
              <a:t>=</a:t>
            </a:r>
          </a:p>
          <a:p>
            <a:r>
              <a:rPr lang="en-US" sz="3600" dirty="0" smtClean="0"/>
              <a:t>_____</a:t>
            </a:r>
          </a:p>
          <a:p>
            <a:r>
              <a:rPr lang="ru-RU" sz="3600" dirty="0" smtClean="0"/>
              <a:t>р</a:t>
            </a:r>
            <a:r>
              <a:rPr lang="en-US" sz="3600" dirty="0" smtClean="0"/>
              <a:t>=</a:t>
            </a:r>
            <a:r>
              <a:rPr lang="ru-RU" sz="3600" dirty="0" smtClean="0"/>
              <a:t>?</a:t>
            </a:r>
            <a:endParaRPr lang="ru-RU" sz="3600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0" y="1844824"/>
            <a:ext cx="1512168" cy="341632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3 вид:</a:t>
            </a:r>
          </a:p>
          <a:p>
            <a:r>
              <a:rPr lang="ru-RU" sz="3600" dirty="0" smtClean="0"/>
              <a:t>А=</a:t>
            </a:r>
          </a:p>
          <a:p>
            <a:r>
              <a:rPr lang="ru-RU" sz="3600" dirty="0" smtClean="0"/>
              <a:t>Х</a:t>
            </a:r>
            <a:r>
              <a:rPr lang="en-US" sz="3600" dirty="0" smtClean="0"/>
              <a:t>=</a:t>
            </a:r>
          </a:p>
          <a:p>
            <a:r>
              <a:rPr lang="en-US" sz="3600" dirty="0" smtClean="0"/>
              <a:t>p=</a:t>
            </a:r>
          </a:p>
          <a:p>
            <a:r>
              <a:rPr lang="en-US" sz="3600" dirty="0" smtClean="0"/>
              <a:t>_____</a:t>
            </a:r>
          </a:p>
          <a:p>
            <a:r>
              <a:rPr lang="en-US" sz="3600" dirty="0" smtClean="0"/>
              <a:t>n=</a:t>
            </a:r>
            <a:r>
              <a:rPr lang="ru-RU" sz="3600" dirty="0" smtClean="0"/>
              <a:t>?</a:t>
            </a:r>
            <a:endParaRPr lang="ru-RU" sz="3600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043608" y="5517232"/>
            <a:ext cx="2736304" cy="720080"/>
          </a:xfrm>
          <a:prstGeom prst="rect">
            <a:avLst/>
          </a:prstGeom>
          <a:ln w="38100">
            <a:solidFill>
              <a:srgbClr val="0070C0"/>
            </a:solidFill>
          </a:ln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1 и 2 вид – одна схема.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Без подстановки чисел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4139952" y="5517232"/>
            <a:ext cx="2160240" cy="720080"/>
          </a:xfrm>
          <a:prstGeom prst="rect">
            <a:avLst/>
          </a:prstGeom>
          <a:ln w="38100">
            <a:solidFill>
              <a:srgbClr val="0070C0"/>
            </a:solidFill>
          </a:ln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Арифметический,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8000" dirty="0" smtClean="0">
                <a:solidFill>
                  <a:srgbClr val="0070C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аналитический</a:t>
            </a:r>
            <a:r>
              <a:rPr kumimoji="0" lang="ru-R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6444208" y="5517232"/>
            <a:ext cx="2160240" cy="720080"/>
          </a:xfrm>
          <a:prstGeom prst="rect">
            <a:avLst/>
          </a:prstGeom>
          <a:ln w="38100">
            <a:solidFill>
              <a:srgbClr val="0070C0"/>
            </a:solidFill>
          </a:ln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Составление</a:t>
            </a:r>
            <a:r>
              <a:rPr kumimoji="0" lang="ru-RU" sz="80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уравнения</a:t>
            </a:r>
            <a:r>
              <a:rPr kumimoji="0" lang="ru-R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964488" cy="4900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2700" b="1" dirty="0" smtClean="0">
                <a:solidFill>
                  <a:srgbClr val="00B050"/>
                </a:solidFill>
              </a:rPr>
              <a:t>Задача №1</a:t>
            </a:r>
            <a:r>
              <a:rPr lang="ru-RU" sz="2700" dirty="0" smtClean="0"/>
              <a:t>.</a:t>
            </a:r>
            <a:r>
              <a:rPr lang="ru-RU" sz="2000" dirty="0" smtClean="0">
                <a:solidFill>
                  <a:srgbClr val="0070C0"/>
                </a:solidFill>
              </a:rPr>
              <a:t>Разбор</a:t>
            </a:r>
            <a:r>
              <a:rPr lang="ru-RU" sz="2700" dirty="0" smtClean="0">
                <a:solidFill>
                  <a:srgbClr val="0070C0"/>
                </a:solidFill>
              </a:rPr>
              <a:t> </a:t>
            </a:r>
            <a:r>
              <a:rPr lang="ru-RU" sz="2000" dirty="0" smtClean="0">
                <a:solidFill>
                  <a:srgbClr val="0070C0"/>
                </a:solidFill>
              </a:rPr>
              <a:t>видов: 1 и 2 вид – одна схема. Без подстановки чисел.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76672"/>
            <a:ext cx="9144000" cy="3096344"/>
          </a:xfrm>
        </p:spPr>
        <p:txBody>
          <a:bodyPr>
            <a:noAutofit/>
          </a:bodyPr>
          <a:lstStyle/>
          <a:p>
            <a:r>
              <a:rPr lang="ru-RU" sz="2400" dirty="0" smtClean="0"/>
              <a:t>31 декабря 2017 года Алексей взял в банке       6 902 000 рублей в кредит под 12,5% годовых. Схема выплаты кредита следующая — 31 декабря каждого следующего года банк начисляет проценты на оставшуюся сумму долга (то есть увеличивает долг на 12,5%), затем Алексей переводит в банк </a:t>
            </a:r>
            <a:r>
              <a:rPr lang="ru-RU" sz="2400" i="1" dirty="0" smtClean="0"/>
              <a:t>X</a:t>
            </a:r>
            <a:r>
              <a:rPr lang="ru-RU" sz="2400" dirty="0" smtClean="0"/>
              <a:t> рублей. Какой должна быть сумма </a:t>
            </a:r>
            <a:r>
              <a:rPr lang="ru-RU" sz="2400" i="1" dirty="0" smtClean="0"/>
              <a:t>X</a:t>
            </a:r>
            <a:r>
              <a:rPr lang="ru-RU" sz="2400" dirty="0" smtClean="0"/>
              <a:t>, чтобы Алексей выплатил долг </a:t>
            </a:r>
            <a:r>
              <a:rPr lang="ru-RU" sz="2400" dirty="0" smtClean="0">
                <a:solidFill>
                  <a:srgbClr val="FF0000"/>
                </a:solidFill>
              </a:rPr>
              <a:t>четырьмя равными платежами </a:t>
            </a:r>
            <a:r>
              <a:rPr lang="ru-RU" sz="2400" dirty="0" smtClean="0"/>
              <a:t>(то есть за четыре года)?</a:t>
            </a:r>
          </a:p>
          <a:p>
            <a:endParaRPr lang="ru-RU" sz="1800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539552" y="3068960"/>
            <a:ext cx="2880320" cy="3312368"/>
          </a:xfrm>
          <a:prstGeom prst="rect">
            <a:avLst/>
          </a:prstGeom>
          <a:ln w="3810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400" dirty="0" smtClean="0"/>
              <a:t>Дано: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А=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6 902 000 руб.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400" dirty="0" smtClean="0"/>
              <a:t>p</a:t>
            </a:r>
            <a:r>
              <a:rPr lang="ru-RU" sz="2400" baseline="0" dirty="0" smtClean="0"/>
              <a:t>=12,5%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400" dirty="0" smtClean="0"/>
              <a:t>n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=4 года</a:t>
            </a:r>
            <a:endParaRPr kumimoji="0" lang="en-US" sz="24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400" dirty="0" smtClean="0"/>
              <a:t>______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400" dirty="0" smtClean="0"/>
              <a:t>X=</a:t>
            </a:r>
            <a:r>
              <a:rPr lang="ru-RU" sz="2400" dirty="0" smtClean="0"/>
              <a:t>? </a:t>
            </a:r>
            <a:r>
              <a:rPr lang="ru-RU" sz="2400" dirty="0" err="1" smtClean="0"/>
              <a:t>руб</a:t>
            </a:r>
            <a:endParaRPr kumimoji="0" lang="ru-RU" sz="24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516216" y="3068960"/>
            <a:ext cx="1512168" cy="3416320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1 вид:</a:t>
            </a:r>
          </a:p>
          <a:p>
            <a:r>
              <a:rPr lang="ru-RU" sz="3600" dirty="0" smtClean="0"/>
              <a:t>А=</a:t>
            </a:r>
          </a:p>
          <a:p>
            <a:r>
              <a:rPr lang="en-US" sz="3600" dirty="0" smtClean="0"/>
              <a:t>n=</a:t>
            </a:r>
          </a:p>
          <a:p>
            <a:r>
              <a:rPr lang="en-US" sz="3600" dirty="0" smtClean="0"/>
              <a:t>p=</a:t>
            </a:r>
          </a:p>
          <a:p>
            <a:r>
              <a:rPr lang="en-US" sz="3600" dirty="0" smtClean="0"/>
              <a:t>_____</a:t>
            </a:r>
          </a:p>
          <a:p>
            <a:r>
              <a:rPr lang="en-US" sz="3600" dirty="0" smtClean="0"/>
              <a:t>X=</a:t>
            </a:r>
            <a:r>
              <a:rPr lang="ru-RU" sz="3600" dirty="0" smtClean="0"/>
              <a:t>?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964488" cy="4900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 smtClean="0">
                <a:solidFill>
                  <a:srgbClr val="0070C0"/>
                </a:solidFill>
              </a:rPr>
              <a:t>Разбор видов: 1 и 2 вид – одна схема. Без подстановки чисел.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0" y="2348880"/>
            <a:ext cx="2123728" cy="212109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3200" dirty="0" smtClean="0"/>
              <a:t>Дано: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А=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6 902 000р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 smtClean="0"/>
              <a:t>p</a:t>
            </a:r>
            <a:r>
              <a:rPr lang="ru-RU" sz="3200" baseline="0" dirty="0" smtClean="0"/>
              <a:t>=12,5%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 smtClean="0"/>
              <a:t>n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=4 года</a:t>
            </a:r>
            <a:endParaRPr kumimoji="0" lang="en-US" sz="32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 smtClean="0"/>
              <a:t>______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 smtClean="0"/>
              <a:t>X=</a:t>
            </a:r>
            <a:r>
              <a:rPr lang="ru-RU" sz="3200" dirty="0" smtClean="0"/>
              <a:t>?руб.</a:t>
            </a:r>
            <a:endParaRPr kumimoji="0" lang="ru-RU" sz="32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359024" y="4221088"/>
            <a:ext cx="8605464" cy="2331640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40000" lnSpcReduction="20000"/>
          </a:bodyPr>
          <a:lstStyle/>
          <a:p>
            <a:pPr marL="342900" lvl="0" indent="-342900">
              <a:spcBef>
                <a:spcPct val="20000"/>
              </a:spcBef>
            </a:pPr>
            <a:endParaRPr lang="ru-RU" sz="55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3500" dirty="0" smtClean="0"/>
              <a:t>Х= </a:t>
            </a:r>
            <a:r>
              <a:rPr lang="ru-RU" sz="3500" u="sng" dirty="0" smtClean="0"/>
              <a:t>1,125 *1,125*1,125*1,125*6 902000    </a:t>
            </a:r>
            <a:r>
              <a:rPr lang="ru-RU" sz="3500" dirty="0" smtClean="0"/>
              <a:t>= </a:t>
            </a:r>
            <a:r>
              <a:rPr lang="ru-RU" sz="3500" u="sng" dirty="0" smtClean="0"/>
              <a:t>1125*1125*1125*1125*6902 </a:t>
            </a:r>
            <a:r>
              <a:rPr lang="ru-RU" sz="3500" dirty="0" smtClean="0"/>
              <a:t>= </a:t>
            </a:r>
            <a:r>
              <a:rPr lang="ru-RU" sz="3500" u="sng" dirty="0" smtClean="0"/>
              <a:t>45*45*45*45*6902 =</a:t>
            </a:r>
            <a:r>
              <a:rPr lang="ru-RU" sz="3500" dirty="0" smtClean="0"/>
              <a:t> 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3500" dirty="0" smtClean="0"/>
              <a:t>                               4,814453125                                           4 814 453 125                          12325            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ru-RU" sz="35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ru-RU" sz="55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5500" u="sng" dirty="0" smtClean="0"/>
              <a:t> </a:t>
            </a:r>
            <a:r>
              <a:rPr lang="ru-RU" sz="3800" u="sng" dirty="0" smtClean="0"/>
              <a:t>9*9*45*45*6902 </a:t>
            </a:r>
            <a:r>
              <a:rPr lang="ru-RU" sz="3800" dirty="0" smtClean="0"/>
              <a:t>= 9*9*45*45*14 = 2 296 350 рублей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493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Ответ: 2 296 350 рублей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3635896" y="4509120"/>
            <a:ext cx="432048" cy="14401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4139952" y="4509120"/>
            <a:ext cx="432048" cy="14401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5004048" y="4509120"/>
            <a:ext cx="432048" cy="14401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4572000" y="4797152"/>
            <a:ext cx="432048" cy="14401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4572000" y="4509120"/>
            <a:ext cx="432048" cy="14401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95536" y="620688"/>
            <a:ext cx="2232248" cy="1034129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ru-RU" b="1" dirty="0" smtClean="0">
                <a:solidFill>
                  <a:srgbClr val="0070C0"/>
                </a:solidFill>
              </a:rPr>
              <a:t>Через  1год: 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dirty="0" smtClean="0">
                <a:solidFill>
                  <a:srgbClr val="FF0000"/>
                </a:solidFill>
              </a:rPr>
              <a:t>1</a:t>
            </a:r>
            <a:r>
              <a:rPr lang="ru-RU" dirty="0" smtClean="0"/>
              <a:t>А+</a:t>
            </a:r>
            <a:r>
              <a:rPr lang="ru-RU" dirty="0" smtClean="0">
                <a:solidFill>
                  <a:srgbClr val="FF0000"/>
                </a:solidFill>
              </a:rPr>
              <a:t>0,125</a:t>
            </a:r>
            <a:r>
              <a:rPr lang="ru-RU" dirty="0" smtClean="0"/>
              <a:t>А=</a:t>
            </a:r>
            <a:r>
              <a:rPr lang="ru-RU" dirty="0" smtClean="0">
                <a:solidFill>
                  <a:srgbClr val="FF0000"/>
                </a:solidFill>
              </a:rPr>
              <a:t>1,125</a:t>
            </a:r>
            <a:r>
              <a:rPr lang="ru-RU" dirty="0" smtClean="0"/>
              <a:t>А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dirty="0" smtClean="0"/>
              <a:t>1,125А-Х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771800" y="620688"/>
            <a:ext cx="6192688" cy="136652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ru-RU" b="1" dirty="0" smtClean="0">
                <a:solidFill>
                  <a:srgbClr val="0070C0"/>
                </a:solidFill>
              </a:rPr>
              <a:t>Через два года: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dirty="0" smtClean="0">
                <a:solidFill>
                  <a:srgbClr val="FF0000"/>
                </a:solidFill>
              </a:rPr>
              <a:t>1 </a:t>
            </a:r>
            <a:r>
              <a:rPr lang="ru-RU" dirty="0" smtClean="0"/>
              <a:t>(1,125А-Х)+</a:t>
            </a:r>
            <a:r>
              <a:rPr lang="ru-RU" dirty="0" smtClean="0">
                <a:solidFill>
                  <a:srgbClr val="FF0000"/>
                </a:solidFill>
              </a:rPr>
              <a:t>0,125</a:t>
            </a:r>
            <a:r>
              <a:rPr lang="ru-RU" dirty="0" smtClean="0"/>
              <a:t>(1, 125А-Х)= </a:t>
            </a:r>
            <a:r>
              <a:rPr lang="ru-RU" dirty="0" smtClean="0">
                <a:solidFill>
                  <a:srgbClr val="FF0000"/>
                </a:solidFill>
              </a:rPr>
              <a:t>1, 125 </a:t>
            </a:r>
            <a:r>
              <a:rPr lang="ru-RU" dirty="0" smtClean="0"/>
              <a:t>( 1,125-Х)</a:t>
            </a:r>
          </a:p>
          <a:p>
            <a:pPr marL="342900" indent="-342900">
              <a:spcBef>
                <a:spcPct val="20000"/>
              </a:spcBef>
            </a:pPr>
            <a:r>
              <a:rPr lang="ru-RU" dirty="0" smtClean="0">
                <a:solidFill>
                  <a:srgbClr val="FF0000"/>
                </a:solidFill>
              </a:rPr>
              <a:t>1, 125 </a:t>
            </a:r>
            <a:r>
              <a:rPr lang="ru-RU" dirty="0" smtClean="0"/>
              <a:t>( 1,125А-Х)-Х. долг через 2 года. Упростить!!!!!!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dirty="0" smtClean="0"/>
              <a:t>Секрет!!! 1,125</a:t>
            </a:r>
            <a:r>
              <a:rPr lang="en-US" dirty="0" smtClean="0"/>
              <a:t>^2</a:t>
            </a:r>
            <a:r>
              <a:rPr lang="ru-RU" dirty="0" smtClean="0"/>
              <a:t>А-1,125Х-Х= 1,125</a:t>
            </a:r>
            <a:r>
              <a:rPr lang="en-US" dirty="0" smtClean="0"/>
              <a:t>^</a:t>
            </a:r>
            <a:r>
              <a:rPr lang="ru-RU" dirty="0" smtClean="0"/>
              <a:t>2А-2,125Х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835696" y="2060848"/>
            <a:ext cx="7128792" cy="701731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ru-RU" b="1" dirty="0" smtClean="0">
                <a:solidFill>
                  <a:srgbClr val="0070C0"/>
                </a:solidFill>
              </a:rPr>
              <a:t>Через 3 года:</a:t>
            </a:r>
          </a:p>
          <a:p>
            <a:pPr marL="342900" lvl="0" indent="-342900">
              <a:spcBef>
                <a:spcPct val="20000"/>
              </a:spcBef>
            </a:pPr>
            <a:r>
              <a:rPr lang="ru-RU" dirty="0" smtClean="0"/>
              <a:t>1,125(1,125</a:t>
            </a:r>
            <a:r>
              <a:rPr lang="en-US" dirty="0" smtClean="0"/>
              <a:t>^</a:t>
            </a:r>
            <a:r>
              <a:rPr lang="ru-RU" dirty="0" smtClean="0"/>
              <a:t>2А-2,125Х)-Х=1,125</a:t>
            </a:r>
            <a:r>
              <a:rPr lang="en-US" dirty="0" smtClean="0"/>
              <a:t>^</a:t>
            </a:r>
            <a:r>
              <a:rPr lang="ru-RU" dirty="0" smtClean="0"/>
              <a:t>3А-2,390625Х-Х=1,125</a:t>
            </a:r>
            <a:r>
              <a:rPr lang="en-US" dirty="0" smtClean="0"/>
              <a:t>^</a:t>
            </a:r>
            <a:r>
              <a:rPr lang="ru-RU" dirty="0" smtClean="0"/>
              <a:t>3А-3,390625Х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475656" y="2996952"/>
            <a:ext cx="7488832" cy="1034129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ru-RU" b="1" dirty="0" smtClean="0">
                <a:solidFill>
                  <a:srgbClr val="0070C0"/>
                </a:solidFill>
              </a:rPr>
              <a:t>Через 4 года:</a:t>
            </a:r>
          </a:p>
          <a:p>
            <a:pPr marL="342900" lvl="0" indent="-342900">
              <a:spcBef>
                <a:spcPct val="20000"/>
              </a:spcBef>
            </a:pPr>
            <a:r>
              <a:rPr lang="ru-RU" dirty="0" smtClean="0"/>
              <a:t>1, 125(1, 125</a:t>
            </a:r>
            <a:r>
              <a:rPr lang="en-US" dirty="0" smtClean="0"/>
              <a:t>^</a:t>
            </a:r>
            <a:r>
              <a:rPr lang="ru-RU" dirty="0" smtClean="0"/>
              <a:t>3А-3,390625Х)-Х=</a:t>
            </a:r>
            <a:r>
              <a:rPr lang="ru-RU" dirty="0" smtClean="0">
                <a:solidFill>
                  <a:srgbClr val="FF0000"/>
                </a:solidFill>
              </a:rPr>
              <a:t>1,125</a:t>
            </a:r>
            <a:r>
              <a:rPr lang="en-US" dirty="0" smtClean="0">
                <a:solidFill>
                  <a:srgbClr val="FF0000"/>
                </a:solidFill>
              </a:rPr>
              <a:t>^</a:t>
            </a:r>
            <a:r>
              <a:rPr lang="ru-RU" dirty="0" smtClean="0">
                <a:solidFill>
                  <a:srgbClr val="FF0000"/>
                </a:solidFill>
              </a:rPr>
              <a:t>4А-4,814453125Х =0</a:t>
            </a:r>
            <a:endParaRPr lang="ru-RU" dirty="0" smtClean="0"/>
          </a:p>
          <a:p>
            <a:pPr marL="342900" lvl="0" indent="-342900">
              <a:spcBef>
                <a:spcPct val="20000"/>
              </a:spcBef>
            </a:pPr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1,125</a:t>
            </a:r>
            <a:r>
              <a:rPr lang="en-US" dirty="0" smtClean="0">
                <a:solidFill>
                  <a:srgbClr val="FF0000"/>
                </a:solidFill>
              </a:rPr>
              <a:t>^</a:t>
            </a:r>
            <a:r>
              <a:rPr lang="ru-RU" dirty="0" smtClean="0">
                <a:solidFill>
                  <a:srgbClr val="FF0000"/>
                </a:solidFill>
              </a:rPr>
              <a:t>4А=4,814453125Х</a:t>
            </a:r>
            <a:r>
              <a:rPr lang="ru-RU" dirty="0" smtClean="0"/>
              <a:t> ( в зависимости какую величину надо найти)</a:t>
            </a: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1475656" y="5589240"/>
            <a:ext cx="432048" cy="14401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971600" y="5877272"/>
            <a:ext cx="432048" cy="14401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7524328" y="5805264"/>
            <a:ext cx="1152128" cy="40011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2 балла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203848" y="5013176"/>
            <a:ext cx="3672408" cy="677108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err="1" smtClean="0">
                <a:solidFill>
                  <a:srgbClr val="FF0000"/>
                </a:solidFill>
              </a:rPr>
              <a:t>х</a:t>
            </a:r>
            <a:r>
              <a:rPr lang="ru-RU" dirty="0" smtClean="0">
                <a:solidFill>
                  <a:srgbClr val="FF0000"/>
                </a:solidFill>
              </a:rPr>
              <a:t>   =      </a:t>
            </a:r>
            <a:r>
              <a:rPr lang="ru-RU" u="sng" dirty="0" smtClean="0">
                <a:solidFill>
                  <a:srgbClr val="FF0000"/>
                </a:solidFill>
              </a:rPr>
              <a:t>1,125</a:t>
            </a:r>
            <a:r>
              <a:rPr lang="en-US" u="sng" dirty="0" smtClean="0">
                <a:solidFill>
                  <a:srgbClr val="FF0000"/>
                </a:solidFill>
              </a:rPr>
              <a:t>^</a:t>
            </a:r>
            <a:r>
              <a:rPr lang="ru-RU" u="sng" dirty="0" smtClean="0">
                <a:solidFill>
                  <a:srgbClr val="FF0000"/>
                </a:solidFill>
              </a:rPr>
              <a:t>4А …….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             4,814453125</a:t>
            </a:r>
            <a:r>
              <a:rPr lang="ru-RU" dirty="0" smtClean="0"/>
              <a:t>                </a:t>
            </a:r>
            <a:r>
              <a:rPr lang="ru-RU" sz="2000" b="1" dirty="0" smtClean="0">
                <a:solidFill>
                  <a:srgbClr val="FF0000"/>
                </a:solidFill>
              </a:rPr>
              <a:t>1 балл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5652120" y="1599352"/>
            <a:ext cx="2088232" cy="40440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2483767" y="2372385"/>
            <a:ext cx="1656185" cy="40440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6700648" y="2393247"/>
            <a:ext cx="2088232" cy="40440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2169083" y="3324821"/>
            <a:ext cx="2088232" cy="40440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H="1">
            <a:off x="2987824" y="4365104"/>
            <a:ext cx="216024" cy="50405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5" grpId="0" animBg="1"/>
      <p:bldP spid="18" grpId="0" animBg="1"/>
      <p:bldP spid="19" grpId="0" animBg="1"/>
      <p:bldP spid="20" grpId="0" animBg="1"/>
      <p:bldP spid="23" grpId="0" animBg="1"/>
      <p:bldP spid="17" grpId="0" animBg="1"/>
      <p:bldP spid="3" grpId="0" animBg="1"/>
      <p:bldP spid="24" grpId="0" animBg="1"/>
      <p:bldP spid="25" grpId="0" animBg="1"/>
      <p:bldP spid="2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51520" y="1844824"/>
          <a:ext cx="8676456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0605"/>
                <a:gridCol w="3047623"/>
                <a:gridCol w="1583371"/>
                <a:gridCol w="2754857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Отчетный</a:t>
                      </a:r>
                      <a:r>
                        <a:rPr lang="ru-RU" baseline="0" dirty="0" smtClean="0"/>
                        <a:t> период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Долг к концу месяца с процентами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Переводит в банк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Долг на начало след. месяца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Первый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r>
                        <a:rPr lang="ru-RU" dirty="0" smtClean="0"/>
                        <a:t>А+</a:t>
                      </a:r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0,125</a:t>
                      </a:r>
                      <a:r>
                        <a:rPr lang="ru-RU" dirty="0" smtClean="0"/>
                        <a:t>А=</a:t>
                      </a:r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1,125</a:t>
                      </a:r>
                      <a:r>
                        <a:rPr lang="ru-RU" dirty="0" smtClean="0"/>
                        <a:t>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Х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1,125А-Х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Второй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1, 125 </a:t>
                      </a:r>
                      <a:r>
                        <a:rPr lang="ru-RU" dirty="0" smtClean="0"/>
                        <a:t>( 1,125-Х)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Х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1,125</a:t>
                      </a:r>
                      <a:r>
                        <a:rPr lang="en-US" dirty="0" smtClean="0"/>
                        <a:t>^</a:t>
                      </a:r>
                      <a:r>
                        <a:rPr lang="ru-RU" dirty="0" smtClean="0"/>
                        <a:t>2А-2,125Х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Третий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1,125(1,125</a:t>
                      </a:r>
                      <a:r>
                        <a:rPr lang="en-US" dirty="0" smtClean="0"/>
                        <a:t>^</a:t>
                      </a:r>
                      <a:r>
                        <a:rPr lang="ru-RU" dirty="0" smtClean="0"/>
                        <a:t>2А-2,125Х)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Х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1,125</a:t>
                      </a:r>
                      <a:r>
                        <a:rPr lang="en-US" dirty="0" smtClean="0"/>
                        <a:t>^</a:t>
                      </a:r>
                      <a:r>
                        <a:rPr lang="ru-RU" dirty="0" smtClean="0"/>
                        <a:t>3А-3,390625Х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Четвертый</a:t>
                      </a:r>
                      <a:r>
                        <a:rPr lang="ru-RU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1, 125(1, 125</a:t>
                      </a:r>
                      <a:r>
                        <a:rPr lang="en-US" dirty="0" smtClean="0"/>
                        <a:t>^</a:t>
                      </a:r>
                      <a:r>
                        <a:rPr lang="ru-RU" dirty="0" smtClean="0"/>
                        <a:t>3А-3,390625Х)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Х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1,125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^</a:t>
                      </a:r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4А-4,814453125Х=0 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Содержимое 2"/>
          <p:cNvSpPr txBox="1">
            <a:spLocks/>
          </p:cNvSpPr>
          <p:nvPr/>
        </p:nvSpPr>
        <p:spPr>
          <a:xfrm>
            <a:off x="323528" y="0"/>
            <a:ext cx="2123728" cy="212109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3200" dirty="0" smtClean="0"/>
              <a:t>Дано: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А=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6 902 000р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 smtClean="0"/>
              <a:t>p</a:t>
            </a:r>
            <a:r>
              <a:rPr lang="ru-RU" sz="3200" baseline="0" dirty="0" smtClean="0"/>
              <a:t>=12,5%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 smtClean="0"/>
              <a:t>n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=4 года</a:t>
            </a:r>
            <a:endParaRPr kumimoji="0" lang="en-US" sz="32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 smtClean="0"/>
              <a:t>______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 smtClean="0"/>
              <a:t>X=</a:t>
            </a:r>
            <a:r>
              <a:rPr lang="ru-RU" sz="3200" dirty="0" smtClean="0"/>
              <a:t>?руб.</a:t>
            </a:r>
            <a:endParaRPr kumimoji="0" lang="ru-RU" sz="32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359024" y="4221088"/>
            <a:ext cx="8605464" cy="2331640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40000" lnSpcReduction="20000"/>
          </a:bodyPr>
          <a:lstStyle/>
          <a:p>
            <a:pPr marL="342900" lvl="0" indent="-342900">
              <a:spcBef>
                <a:spcPct val="20000"/>
              </a:spcBef>
            </a:pPr>
            <a:endParaRPr lang="ru-RU" sz="55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3500" dirty="0" smtClean="0"/>
              <a:t>Х= </a:t>
            </a:r>
            <a:r>
              <a:rPr lang="ru-RU" sz="3500" u="sng" dirty="0" smtClean="0"/>
              <a:t>1,125 *1,125*1,125*1,125*6 902000    </a:t>
            </a:r>
            <a:r>
              <a:rPr lang="ru-RU" sz="3500" dirty="0" smtClean="0"/>
              <a:t>= </a:t>
            </a:r>
            <a:r>
              <a:rPr lang="ru-RU" sz="3500" u="sng" dirty="0" smtClean="0"/>
              <a:t>1125*1125*1125*1125*6902 </a:t>
            </a:r>
            <a:r>
              <a:rPr lang="ru-RU" sz="3500" dirty="0" smtClean="0"/>
              <a:t>= </a:t>
            </a:r>
            <a:r>
              <a:rPr lang="ru-RU" sz="3500" u="sng" dirty="0" smtClean="0"/>
              <a:t>45*45*45*45*6902 =</a:t>
            </a:r>
            <a:r>
              <a:rPr lang="ru-RU" sz="3500" dirty="0" smtClean="0"/>
              <a:t> 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3500" dirty="0" smtClean="0"/>
              <a:t>                               4,814453125                                           4 814 453 125                          12325            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ru-RU" sz="35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ru-RU" sz="55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5500" u="sng" dirty="0" smtClean="0"/>
              <a:t> </a:t>
            </a:r>
            <a:r>
              <a:rPr lang="ru-RU" sz="3800" u="sng" dirty="0" smtClean="0"/>
              <a:t>9*9*45*45*6902 </a:t>
            </a:r>
            <a:r>
              <a:rPr lang="ru-RU" sz="3800" dirty="0" smtClean="0"/>
              <a:t>= 9*9*45*45*14 = 2 296 350 рублей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493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Ответ: 2 296 350 рублей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43808" y="188640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Решение: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Формулы для </a:t>
            </a:r>
            <a:r>
              <a:rPr lang="ru-RU" b="1" dirty="0" err="1" smtClean="0">
                <a:solidFill>
                  <a:srgbClr val="FF0000"/>
                </a:solidFill>
              </a:rPr>
              <a:t>аннуитетных</a:t>
            </a:r>
            <a:r>
              <a:rPr lang="ru-RU" b="1" dirty="0" smtClean="0">
                <a:solidFill>
                  <a:srgbClr val="FF0000"/>
                </a:solidFill>
              </a:rPr>
              <a:t> расчетов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</a:t>
            </a:r>
            <a:r>
              <a:rPr lang="ru-RU" dirty="0" smtClean="0"/>
              <a:t>-</a:t>
            </a:r>
            <a:r>
              <a:rPr lang="en-US" dirty="0" smtClean="0"/>
              <a:t> </a:t>
            </a:r>
            <a:r>
              <a:rPr lang="ru-RU" dirty="0" smtClean="0"/>
              <a:t>платежные периоды</a:t>
            </a:r>
          </a:p>
          <a:p>
            <a:r>
              <a:rPr lang="en-US" dirty="0" smtClean="0"/>
              <a:t>S</a:t>
            </a:r>
            <a:r>
              <a:rPr lang="ru-RU" dirty="0" smtClean="0"/>
              <a:t>о</a:t>
            </a:r>
            <a:r>
              <a:rPr lang="en-US" dirty="0" smtClean="0"/>
              <a:t>- </a:t>
            </a:r>
            <a:r>
              <a:rPr lang="ru-RU" dirty="0" smtClean="0"/>
              <a:t>сумма кредита</a:t>
            </a:r>
          </a:p>
          <a:p>
            <a:r>
              <a:rPr lang="en-US" dirty="0" smtClean="0"/>
              <a:t>m</a:t>
            </a:r>
            <a:r>
              <a:rPr lang="ru-RU" dirty="0" smtClean="0"/>
              <a:t>= 1+0,01р</a:t>
            </a:r>
            <a:endParaRPr lang="en-US" dirty="0" smtClean="0"/>
          </a:p>
          <a:p>
            <a:r>
              <a:rPr lang="ru-RU" dirty="0" smtClean="0"/>
              <a:t>р</a:t>
            </a:r>
            <a:r>
              <a:rPr lang="en-US" dirty="0" smtClean="0"/>
              <a:t>%- </a:t>
            </a:r>
            <a:r>
              <a:rPr lang="ru-RU" dirty="0" smtClean="0"/>
              <a:t>процентная ставка</a:t>
            </a:r>
          </a:p>
          <a:p>
            <a:r>
              <a:rPr lang="ru-RU" dirty="0" smtClean="0"/>
              <a:t>Х- постоянные выплаты</a:t>
            </a:r>
          </a:p>
          <a:p>
            <a:r>
              <a:rPr lang="en-US" dirty="0" err="1" smtClean="0"/>
              <a:t>Sn</a:t>
            </a:r>
            <a:r>
              <a:rPr lang="en-US" dirty="0" smtClean="0"/>
              <a:t>-</a:t>
            </a:r>
            <a:r>
              <a:rPr lang="ru-RU" dirty="0" smtClean="0"/>
              <a:t>величина текущего долга</a:t>
            </a:r>
            <a:endParaRPr lang="ru-RU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84168" y="4005064"/>
            <a:ext cx="2668532" cy="1296144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1247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12160" y="2852936"/>
            <a:ext cx="2016224" cy="1202660"/>
          </a:xfrm>
          <a:prstGeom prst="rect">
            <a:avLst/>
          </a:prstGeom>
          <a:noFill/>
        </p:spPr>
      </p:pic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1247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597" y="1340768"/>
            <a:ext cx="2313787" cy="1368152"/>
          </a:xfrm>
          <a:prstGeom prst="rect">
            <a:avLst/>
          </a:prstGeom>
          <a:noFill/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1247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02574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964488" cy="4900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 smtClean="0">
                <a:solidFill>
                  <a:srgbClr val="0070C0"/>
                </a:solidFill>
              </a:rPr>
              <a:t>Разбор видов: 1 и 2 вид – одна схема. Без подстановки чисел.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179512" y="3501008"/>
            <a:ext cx="2160240" cy="2121099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3200" dirty="0" smtClean="0"/>
              <a:t>Дано: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А=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6 902 000р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 smtClean="0"/>
              <a:t>p</a:t>
            </a:r>
            <a:r>
              <a:rPr lang="ru-RU" sz="3200" baseline="0" dirty="0" smtClean="0"/>
              <a:t>=12,5%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 smtClean="0"/>
              <a:t>n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=4года</a:t>
            </a:r>
            <a:endParaRPr kumimoji="0" lang="en-US" sz="32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 smtClean="0"/>
              <a:t>______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 smtClean="0"/>
              <a:t>X=</a:t>
            </a:r>
            <a:r>
              <a:rPr lang="ru-RU" sz="3200" dirty="0" smtClean="0"/>
              <a:t>?руб.</a:t>
            </a:r>
            <a:endParaRPr kumimoji="0" lang="ru-RU" sz="32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9264" y="3645024"/>
            <a:ext cx="5221088" cy="92333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Можно!!!!   Составить модель.</a:t>
            </a:r>
          </a:p>
          <a:p>
            <a:r>
              <a:rPr lang="ru-RU" dirty="0" smtClean="0"/>
              <a:t>1,125(1,125(1,125(1,125А-Х)-Х)-Х)-Х=0 </a:t>
            </a:r>
          </a:p>
          <a:p>
            <a:r>
              <a:rPr lang="ru-RU" dirty="0" smtClean="0"/>
              <a:t>Но!!!!! сложно упростить и вычислить!!!!! </a:t>
            </a:r>
            <a:endParaRPr lang="ru-RU" dirty="0"/>
          </a:p>
        </p:txBody>
      </p:sp>
      <p:sp>
        <p:nvSpPr>
          <p:cNvPr id="17" name="Содержимое 2"/>
          <p:cNvSpPr>
            <a:spLocks noGrp="1"/>
          </p:cNvSpPr>
          <p:nvPr>
            <p:ph idx="1"/>
          </p:nvPr>
        </p:nvSpPr>
        <p:spPr>
          <a:xfrm>
            <a:off x="0" y="476672"/>
            <a:ext cx="9144000" cy="3096344"/>
          </a:xfrm>
        </p:spPr>
        <p:txBody>
          <a:bodyPr>
            <a:noAutofit/>
          </a:bodyPr>
          <a:lstStyle/>
          <a:p>
            <a:r>
              <a:rPr lang="ru-RU" sz="2400" dirty="0" smtClean="0"/>
              <a:t>31 декабря 2017 года Алексей взял в банке       6 902 000 рублей в кредит под 12,5% годовых. Схема выплаты кредита следующая — 31 декабря каждого следующего года банк начисляет проценты на оставшуюся сумму долга (то есть увеличивает долг на 12,5%), затем Алексей переводит в банк </a:t>
            </a:r>
            <a:r>
              <a:rPr lang="ru-RU" sz="2400" i="1" dirty="0" smtClean="0"/>
              <a:t>X</a:t>
            </a:r>
            <a:r>
              <a:rPr lang="ru-RU" sz="2400" dirty="0" smtClean="0"/>
              <a:t> рублей. Какой должна быть сумма </a:t>
            </a:r>
            <a:r>
              <a:rPr lang="ru-RU" sz="2400" i="1" dirty="0" smtClean="0"/>
              <a:t>X</a:t>
            </a:r>
            <a:r>
              <a:rPr lang="ru-RU" sz="2400" dirty="0" smtClean="0"/>
              <a:t>, чтобы Алексей выплатил долг </a:t>
            </a:r>
            <a:r>
              <a:rPr lang="ru-RU" sz="2400" dirty="0" smtClean="0">
                <a:solidFill>
                  <a:srgbClr val="FF0000"/>
                </a:solidFill>
              </a:rPr>
              <a:t>четырьмя равными платежами </a:t>
            </a:r>
            <a:r>
              <a:rPr lang="ru-RU" sz="2400" dirty="0" smtClean="0"/>
              <a:t>(то есть за четыре года)?</a:t>
            </a:r>
          </a:p>
          <a:p>
            <a:endParaRPr lang="ru-RU" sz="1800" dirty="0"/>
          </a:p>
        </p:txBody>
      </p:sp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20072" y="5373216"/>
            <a:ext cx="2016224" cy="1202660"/>
          </a:xfrm>
          <a:prstGeom prst="rect">
            <a:avLst/>
          </a:prstGeom>
          <a:noFill/>
        </p:spPr>
      </p:pic>
      <p:sp>
        <p:nvSpPr>
          <p:cNvPr id="22" name="Прямоугольник 21"/>
          <p:cNvSpPr/>
          <p:nvPr/>
        </p:nvSpPr>
        <p:spPr>
          <a:xfrm>
            <a:off x="2483768" y="5085184"/>
            <a:ext cx="5256584" cy="1477328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ru-RU" dirty="0" smtClean="0"/>
              <a:t>Можно!!!!!! Воспользоваться формулой</a:t>
            </a:r>
          </a:p>
          <a:p>
            <a:endParaRPr lang="ru-RU" dirty="0" smtClean="0"/>
          </a:p>
          <a:p>
            <a:r>
              <a:rPr lang="en-US" dirty="0" smtClean="0"/>
              <a:t>m</a:t>
            </a:r>
            <a:r>
              <a:rPr lang="ru-RU" dirty="0" smtClean="0"/>
              <a:t>= 1+0,01р</a:t>
            </a:r>
            <a:endParaRPr lang="en-US" dirty="0" smtClean="0"/>
          </a:p>
          <a:p>
            <a:r>
              <a:rPr lang="ru-RU" dirty="0" err="1" smtClean="0"/>
              <a:t>р</a:t>
            </a:r>
            <a:r>
              <a:rPr lang="en-US" dirty="0" smtClean="0"/>
              <a:t>%- </a:t>
            </a:r>
            <a:r>
              <a:rPr lang="ru-RU" dirty="0" smtClean="0"/>
              <a:t>процентная ставка</a:t>
            </a:r>
          </a:p>
          <a:p>
            <a:r>
              <a:rPr lang="ru-RU" dirty="0" smtClean="0"/>
              <a:t>Но!!!! Нет вывода модели!!!!!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956376" y="3789040"/>
            <a:ext cx="1008112" cy="40011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1 балл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956376" y="6093296"/>
            <a:ext cx="1008112" cy="40011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1 балл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2" grpId="0" animBg="1"/>
      <p:bldP spid="23" grpId="0" animBg="1"/>
      <p:bldP spid="2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1401</TotalTime>
  <Words>2540</Words>
  <Application>Microsoft Office PowerPoint</Application>
  <PresentationFormat>Экран (4:3)</PresentationFormat>
  <Paragraphs>579</Paragraphs>
  <Slides>28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Слайд 1</vt:lpstr>
      <vt:lpstr>Слайд 2</vt:lpstr>
      <vt:lpstr>Задачи с равномерными платежами</vt:lpstr>
      <vt:lpstr>4 вида задач:</vt:lpstr>
      <vt:lpstr> Задача №1.Разбор видов: 1 и 2 вид – одна схема. Без подстановки чисел. </vt:lpstr>
      <vt:lpstr> Разбор видов: 1 и 2 вид – одна схема. Без подстановки чисел. </vt:lpstr>
      <vt:lpstr>Слайд 7</vt:lpstr>
      <vt:lpstr>Формулы для аннуитетных расчетов</vt:lpstr>
      <vt:lpstr> Разбор видов: 1 и 2 вид – одна схема. Без подстановки чисел. </vt:lpstr>
      <vt:lpstr>Задача 2. Разбор видов: 1 и 2 вид – одна схема. Без подстановки чисел. Сергей  взял в банке некоторую сумму в кредит  под 12% годовых .Какую сумму Сергей взял в банке, если он выплатит  долг тремя равными  платежами? Ежегодный платеж по кредиту  составил 3 512 320рублей.</vt:lpstr>
      <vt:lpstr>Слайд 11</vt:lpstr>
      <vt:lpstr>Задача 2. Разбор видов: 1 и 2 вид – одна схема. Без подстановки чисел. Сергей  взял в банке некоторую сумму в кредит  под 12% годовых .Какую сумму Сергей взял в банке, если он выплатит  долг тремя равными  платежами? Ежегодный платеж по кредиту  составил 3 512 320рублей.</vt:lpstr>
      <vt:lpstr>4 вида задач:</vt:lpstr>
      <vt:lpstr>Слайд 14</vt:lpstr>
      <vt:lpstr>(Арифметический способ)     </vt:lpstr>
      <vt:lpstr>Слайд 16</vt:lpstr>
      <vt:lpstr>Слайд 17</vt:lpstr>
      <vt:lpstr>Слайд 18</vt:lpstr>
      <vt:lpstr>Аналитическое решение задачи</vt:lpstr>
      <vt:lpstr>4 вида задач:</vt:lpstr>
      <vt:lpstr>Слайд 21</vt:lpstr>
      <vt:lpstr>Слайд 22</vt:lpstr>
      <vt:lpstr>Слайд 23</vt:lpstr>
      <vt:lpstr>4 вида задач:</vt:lpstr>
      <vt:lpstr> Задачи.  Вариант 3.Вариант 4.Вариант 5. Вариант 21.Вариант 22. Вариант 43.  Сборник по подготовке к ЕГЭ -2022  </vt:lpstr>
      <vt:lpstr>Задача.  Вариант 28. Вариант 29. вариант 30. Вариант 27.  Сборник по подготовке к ЕГЭ -2022 </vt:lpstr>
      <vt:lpstr>Слайд 27</vt:lpstr>
      <vt:lpstr>Слайд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Решение экономических задач на кредиты</dc:title>
  <dc:creator>пк</dc:creator>
  <cp:lastModifiedBy>пк</cp:lastModifiedBy>
  <cp:revision>132</cp:revision>
  <dcterms:created xsi:type="dcterms:W3CDTF">2022-01-07T18:23:32Z</dcterms:created>
  <dcterms:modified xsi:type="dcterms:W3CDTF">2022-01-31T19:32:21Z</dcterms:modified>
</cp:coreProperties>
</file>