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29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21.02.2021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57200" y="1500174"/>
            <a:ext cx="8305800" cy="4429156"/>
          </a:xfrm>
        </p:spPr>
        <p:txBody>
          <a:bodyPr/>
          <a:lstStyle/>
          <a:p>
            <a:r>
              <a:rPr lang="ru-RU" sz="2800" dirty="0" smtClean="0">
                <a:solidFill>
                  <a:schemeClr val="bg1"/>
                </a:solidFill>
              </a:rPr>
              <a:t>Краткосрочный проект по нравственно патриотическому воспитанию детей подготовительной группы «Ромашка»</a:t>
            </a:r>
          </a:p>
          <a:p>
            <a:endParaRPr lang="ru-RU" sz="2800" dirty="0" smtClean="0">
              <a:solidFill>
                <a:schemeClr val="bg1"/>
              </a:solidFill>
            </a:endParaRPr>
          </a:p>
          <a:p>
            <a:endParaRPr lang="ru-RU" sz="2800" dirty="0" smtClean="0">
              <a:solidFill>
                <a:schemeClr val="bg1"/>
              </a:solidFill>
            </a:endParaRPr>
          </a:p>
          <a:p>
            <a:pPr algn="r"/>
            <a:r>
              <a:rPr lang="ru-RU" sz="1800" dirty="0" smtClean="0">
                <a:solidFill>
                  <a:srgbClr val="FF0000"/>
                </a:solidFill>
              </a:rPr>
              <a:t>Подготовили: </a:t>
            </a:r>
            <a:endParaRPr lang="ru-RU" sz="1800" dirty="0" smtClean="0">
              <a:solidFill>
                <a:srgbClr val="FF0000"/>
              </a:solidFill>
            </a:endParaRPr>
          </a:p>
          <a:p>
            <a:pPr algn="r"/>
            <a:r>
              <a:rPr lang="ru-RU" sz="1800" dirty="0" smtClean="0">
                <a:solidFill>
                  <a:srgbClr val="FF0000"/>
                </a:solidFill>
              </a:rPr>
              <a:t>Воспитатели</a:t>
            </a:r>
            <a:endParaRPr lang="ru-RU" sz="1800" dirty="0" smtClean="0">
              <a:solidFill>
                <a:srgbClr val="FF0000"/>
              </a:solidFill>
            </a:endParaRPr>
          </a:p>
          <a:p>
            <a:pPr algn="r"/>
            <a:r>
              <a:rPr lang="ru-RU" sz="1800" dirty="0" smtClean="0">
                <a:solidFill>
                  <a:srgbClr val="FF0000"/>
                </a:solidFill>
              </a:rPr>
              <a:t> Литвиненко Г.Н.</a:t>
            </a:r>
          </a:p>
          <a:p>
            <a:pPr algn="r"/>
            <a:r>
              <a:rPr lang="ru-RU" sz="1800" dirty="0" err="1" smtClean="0">
                <a:solidFill>
                  <a:srgbClr val="FF0000"/>
                </a:solidFill>
              </a:rPr>
              <a:t>ЛистопадоваН.И</a:t>
            </a:r>
            <a:r>
              <a:rPr lang="ru-RU" sz="1800" dirty="0" smtClean="0">
                <a:solidFill>
                  <a:srgbClr val="FF0000"/>
                </a:solidFill>
              </a:rPr>
              <a:t>.</a:t>
            </a:r>
          </a:p>
          <a:p>
            <a:pPr algn="r"/>
            <a:endParaRPr lang="ru-RU" sz="1800" dirty="0" smtClean="0">
              <a:solidFill>
                <a:srgbClr val="FF0000"/>
              </a:solidFill>
            </a:endParaRPr>
          </a:p>
          <a:p>
            <a:pPr algn="r"/>
            <a:r>
              <a:rPr lang="ru-RU" sz="1800" dirty="0" err="1" smtClean="0">
                <a:solidFill>
                  <a:schemeClr val="bg1"/>
                </a:solidFill>
              </a:rPr>
              <a:t>Лесосибирск</a:t>
            </a:r>
            <a:r>
              <a:rPr lang="ru-RU" sz="1800" dirty="0" smtClean="0">
                <a:solidFill>
                  <a:schemeClr val="bg1"/>
                </a:solidFill>
              </a:rPr>
              <a:t> 2021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57200" y="404664"/>
            <a:ext cx="8305800" cy="864096"/>
          </a:xfrm>
        </p:spPr>
        <p:txBody>
          <a:bodyPr/>
          <a:lstStyle/>
          <a:p>
            <a:r>
              <a:rPr lang="ru-RU" sz="1800" dirty="0" smtClean="0">
                <a:solidFill>
                  <a:srgbClr val="FF0000"/>
                </a:solidFill>
              </a:rPr>
              <a:t>Муниципальное  автономное образовательное  учреждение</a:t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 « детский сад №6 «Светлячок»  города </a:t>
            </a:r>
            <a:r>
              <a:rPr lang="ru-RU" sz="1800" dirty="0" err="1" smtClean="0">
                <a:solidFill>
                  <a:srgbClr val="FF0000"/>
                </a:solidFill>
              </a:rPr>
              <a:t>Лесосибирск</a:t>
            </a:r>
            <a:r>
              <a:rPr lang="ru-RU" sz="1800" dirty="0" smtClean="0">
                <a:solidFill>
                  <a:srgbClr val="FF0000"/>
                </a:solidFill>
              </a:rPr>
              <a:t>»</a:t>
            </a:r>
            <a:endParaRPr lang="ru-RU" sz="18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home\Desktop\20210211_1543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143248"/>
            <a:ext cx="6000792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576064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Продукт проекта</a:t>
            </a:r>
            <a:r>
              <a:rPr lang="ru-RU" dirty="0" smtClean="0">
                <a:solidFill>
                  <a:srgbClr val="FF0000"/>
                </a:solidFill>
              </a:rPr>
              <a:t>: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-выставка рисунков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-выставка военной техники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-спортивно музыкальное развлечение  «Наши папы молодцы»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90844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3 этап заключительный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home\Desktop\20210211_1540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4857784" cy="3643338"/>
          </a:xfrm>
          <a:prstGeom prst="rect">
            <a:avLst/>
          </a:prstGeom>
          <a:noFill/>
        </p:spPr>
      </p:pic>
      <p:pic>
        <p:nvPicPr>
          <p:cNvPr id="4100" name="Picture 4" descr="C:\Users\home\Desktop\20210211_1542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3000372"/>
            <a:ext cx="4929221" cy="3696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705228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bg1"/>
                </a:solidFill>
              </a:rPr>
              <a:t>Спасибо за внимание.</a:t>
            </a:r>
            <a:endParaRPr lang="ru-RU" sz="6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29614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Актуальность проекта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8363272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solidFill>
                  <a:schemeClr val="bg1"/>
                </a:solidFill>
              </a:rPr>
              <a:t>      Патриотическое воспитание является актуальной проблемой воспитания подрастающего поколения.  Дети все больше смотрят современные фильмы и читают западные произведения, общение в социальных сетях, где все меньше упоминается о патриотизме . Ребёнок не рождается патриотом, он им становится. Патриотизм – это любовь к своей семье, родному краю, своей стране, чувство гордости и ответственности за родную страну, желание быть частью великой страны. Воспитание патриотизма - это не простой и непрерывный процесс, многое зависит от окружения ребёнка, от того, что закладывается в сознание ребёнка с самого детства. Не каждый родитель считает необходимым рассказывать своему ребёнку о родной стране, своих предках, наивно думая, что маленький ребёнок ни чего в этом не понимает. Поэтому очень важна роль дошкольного образования в воспитании патриотизма у детей, так как именно в дошкольном возрасте формируются нравственные качества человека.</a:t>
            </a:r>
            <a:endParaRPr lang="ru-RU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Задачи проекта: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sz="2200" dirty="0" smtClean="0">
                <a:solidFill>
                  <a:schemeClr val="bg1"/>
                </a:solidFill>
              </a:rPr>
              <a:t>Закрепить знания о государственной символике РФ</a:t>
            </a:r>
          </a:p>
          <a:p>
            <a:r>
              <a:rPr lang="ru-RU" sz="2200" b="1" dirty="0" smtClean="0">
                <a:solidFill>
                  <a:schemeClr val="bg1"/>
                </a:solidFill>
              </a:rPr>
              <a:t>Воспитывать</a:t>
            </a:r>
            <a:r>
              <a:rPr lang="ru-RU" sz="2200" dirty="0" smtClean="0">
                <a:solidFill>
                  <a:schemeClr val="bg1"/>
                </a:solidFill>
              </a:rPr>
              <a:t> чувство гордости за свою страну</a:t>
            </a:r>
          </a:p>
          <a:p>
            <a:r>
              <a:rPr lang="ru-RU" sz="2200" b="1" dirty="0" smtClean="0">
                <a:solidFill>
                  <a:schemeClr val="bg1"/>
                </a:solidFill>
              </a:rPr>
              <a:t>Воспитывать</a:t>
            </a:r>
            <a:r>
              <a:rPr lang="ru-RU" sz="2200" dirty="0" smtClean="0">
                <a:solidFill>
                  <a:schemeClr val="bg1"/>
                </a:solidFill>
              </a:rPr>
              <a:t> интерес к истории своей Родины</a:t>
            </a:r>
          </a:p>
          <a:p>
            <a:r>
              <a:rPr lang="ru-RU" sz="2200" dirty="0" smtClean="0">
                <a:solidFill>
                  <a:schemeClr val="bg1"/>
                </a:solidFill>
              </a:rPr>
              <a:t>Расширять представление о национальной культуре русского народа, знакомить детей с русскими народными сказками, народным прикладным искусством</a:t>
            </a:r>
          </a:p>
          <a:p>
            <a:r>
              <a:rPr lang="ru-RU" sz="2200" dirty="0" smtClean="0">
                <a:solidFill>
                  <a:schemeClr val="bg1"/>
                </a:solidFill>
              </a:rPr>
              <a:t>Закреплять знания о праздниках </a:t>
            </a:r>
            <a:r>
              <a:rPr lang="ru-RU" sz="2200" b="1" dirty="0" smtClean="0">
                <a:solidFill>
                  <a:schemeClr val="bg1"/>
                </a:solidFill>
              </a:rPr>
              <a:t>России</a:t>
            </a:r>
            <a:r>
              <a:rPr lang="ru-RU" sz="2200" dirty="0" smtClean="0">
                <a:solidFill>
                  <a:schemeClr val="bg1"/>
                </a:solidFill>
              </a:rPr>
              <a:t>, о русских народных праздниках</a:t>
            </a:r>
          </a:p>
          <a:p>
            <a:r>
              <a:rPr lang="ru-RU" sz="2200" dirty="0" smtClean="0">
                <a:solidFill>
                  <a:schemeClr val="bg1"/>
                </a:solidFill>
              </a:rPr>
              <a:t>Расширять знания о малой родине, ее природе</a:t>
            </a:r>
          </a:p>
          <a:p>
            <a:r>
              <a:rPr lang="ru-RU" sz="2200" b="1" dirty="0" smtClean="0">
                <a:solidFill>
                  <a:schemeClr val="bg1"/>
                </a:solidFill>
              </a:rPr>
              <a:t>Воспитывать</a:t>
            </a:r>
            <a:r>
              <a:rPr lang="ru-RU" sz="2200" dirty="0" smtClean="0">
                <a:solidFill>
                  <a:schemeClr val="bg1"/>
                </a:solidFill>
              </a:rPr>
              <a:t> уважение к сотрудникам детского сада</a:t>
            </a:r>
          </a:p>
          <a:p>
            <a:r>
              <a:rPr lang="ru-RU" sz="2200" dirty="0" smtClean="0">
                <a:solidFill>
                  <a:schemeClr val="bg1"/>
                </a:solidFill>
              </a:rPr>
              <a:t>Прививать интерес к традициям семьи, уважение к старшим</a:t>
            </a:r>
          </a:p>
          <a:p>
            <a:r>
              <a:rPr lang="ru-RU" sz="2200" b="1" dirty="0" smtClean="0">
                <a:solidFill>
                  <a:schemeClr val="bg1"/>
                </a:solidFill>
              </a:rPr>
              <a:t>Воспитывать</a:t>
            </a:r>
            <a:r>
              <a:rPr lang="ru-RU" sz="2200" dirty="0" smtClean="0">
                <a:solidFill>
                  <a:schemeClr val="bg1"/>
                </a:solidFill>
              </a:rPr>
              <a:t> интерес к чтению художественной литературы</a:t>
            </a:r>
          </a:p>
          <a:p>
            <a:r>
              <a:rPr lang="ru-RU" sz="2200" b="1" dirty="0" smtClean="0">
                <a:solidFill>
                  <a:schemeClr val="bg1"/>
                </a:solidFill>
              </a:rPr>
              <a:t>Воспитывать</a:t>
            </a:r>
            <a:r>
              <a:rPr lang="ru-RU" sz="2200" dirty="0" smtClean="0">
                <a:solidFill>
                  <a:schemeClr val="bg1"/>
                </a:solidFill>
              </a:rPr>
              <a:t> активную жизненную позицию</a:t>
            </a:r>
          </a:p>
          <a:p>
            <a:r>
              <a:rPr lang="ru-RU" sz="2200" dirty="0" smtClean="0">
                <a:solidFill>
                  <a:schemeClr val="bg1"/>
                </a:solidFill>
              </a:rPr>
              <a:t>Расширять словарный запас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0"/>
            <a:ext cx="8496944" cy="148478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Цель проекта: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>
                <a:solidFill>
                  <a:schemeClr val="bg1"/>
                </a:solidFill>
              </a:rPr>
              <a:t>Воспитание нравственно-патриотических</a:t>
            </a:r>
            <a:r>
              <a:rPr lang="ru-RU" sz="2000" dirty="0" smtClean="0">
                <a:solidFill>
                  <a:schemeClr val="bg1"/>
                </a:solidFill>
              </a:rPr>
              <a:t> качеств детей старшего дошкольного возраста, развитие интереса к истории и культуре </a:t>
            </a:r>
            <a:r>
              <a:rPr lang="ru-RU" sz="2000" b="1" dirty="0" smtClean="0">
                <a:solidFill>
                  <a:schemeClr val="bg1"/>
                </a:solidFill>
              </a:rPr>
              <a:t>России</a:t>
            </a:r>
            <a:r>
              <a:rPr lang="ru-RU" sz="2000" dirty="0" smtClean="0">
                <a:solidFill>
                  <a:schemeClr val="bg1"/>
                </a:solidFill>
              </a:rPr>
              <a:t/>
            </a:r>
            <a:br>
              <a:rPr lang="ru-RU" sz="2000" dirty="0" smtClean="0">
                <a:solidFill>
                  <a:schemeClr val="bg1"/>
                </a:solidFill>
              </a:rPr>
            </a:b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5007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b="1" dirty="0" smtClean="0">
                <a:solidFill>
                  <a:srgbClr val="FF0000"/>
                </a:solidFill>
              </a:rPr>
              <a:t>Участники проекта</a:t>
            </a:r>
            <a:endParaRPr lang="ru-RU" sz="16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- Дети подготовительной группы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- Воспитатель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- Музыкальный руководитель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- Родители</a:t>
            </a:r>
          </a:p>
          <a:p>
            <a:pPr>
              <a:buNone/>
            </a:pPr>
            <a:r>
              <a:rPr lang="ru-RU" sz="1600" dirty="0" smtClean="0">
                <a:solidFill>
                  <a:srgbClr val="FF0000"/>
                </a:solidFill>
              </a:rPr>
              <a:t>Вид проекта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Краткосрочный, групповой</a:t>
            </a:r>
            <a:r>
              <a:rPr lang="ru-RU" sz="1600" dirty="0" smtClean="0">
                <a:solidFill>
                  <a:schemeClr val="bg1"/>
                </a:solidFill>
              </a:rPr>
              <a:t>,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 патриотический, </a:t>
            </a:r>
            <a:endParaRPr lang="ru-RU" sz="16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познавательно- </a:t>
            </a:r>
            <a:r>
              <a:rPr lang="ru-RU" sz="1600" dirty="0" smtClean="0">
                <a:solidFill>
                  <a:schemeClr val="bg1"/>
                </a:solidFill>
              </a:rPr>
              <a:t>исследовательский.</a:t>
            </a:r>
          </a:p>
          <a:p>
            <a:pPr>
              <a:buNone/>
            </a:pPr>
            <a:r>
              <a:rPr lang="ru-RU" sz="1600" dirty="0" smtClean="0">
                <a:solidFill>
                  <a:srgbClr val="FF0000"/>
                </a:solidFill>
              </a:rPr>
              <a:t>Срок реализации</a:t>
            </a:r>
            <a:r>
              <a:rPr lang="en-US" sz="1600" dirty="0" smtClean="0"/>
              <a:t> </a:t>
            </a:r>
          </a:p>
          <a:p>
            <a:pPr>
              <a:buNone/>
            </a:pPr>
            <a:r>
              <a:rPr lang="en-US" sz="1600" dirty="0" smtClean="0"/>
              <a:t>   </a:t>
            </a:r>
            <a:r>
              <a:rPr lang="ru-RU" sz="1600" dirty="0" smtClean="0">
                <a:solidFill>
                  <a:schemeClr val="bg1"/>
                </a:solidFill>
              </a:rPr>
              <a:t>три недели</a:t>
            </a:r>
            <a:r>
              <a:rPr lang="ru-RU" sz="1600" dirty="0" smtClean="0">
                <a:solidFill>
                  <a:schemeClr val="bg1"/>
                </a:solidFill>
              </a:rPr>
              <a:t>,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 </a:t>
            </a:r>
            <a:r>
              <a:rPr lang="ru-RU" sz="1600" dirty="0" smtClean="0">
                <a:solidFill>
                  <a:schemeClr val="bg1"/>
                </a:solidFill>
              </a:rPr>
              <a:t>с 1февраля по 19 февраля</a:t>
            </a:r>
            <a:r>
              <a:rPr lang="ru-RU" sz="1200" dirty="0" smtClean="0">
                <a:solidFill>
                  <a:schemeClr val="bg1"/>
                </a:solidFill>
              </a:rPr>
              <a:t>.</a:t>
            </a:r>
            <a:endParaRPr lang="ru-RU" sz="1200" dirty="0">
              <a:solidFill>
                <a:schemeClr val="bg1"/>
              </a:solidFill>
            </a:endParaRPr>
          </a:p>
        </p:txBody>
      </p:sp>
      <p:pic>
        <p:nvPicPr>
          <p:cNvPr id="2051" name="Picture 3" descr="C:\Users\home\Desktop\20210211_1548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2071678"/>
            <a:ext cx="5357850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Для детей: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Дети интересуются историей Родины.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Знают традиции родного народа, символику </a:t>
            </a:r>
            <a:r>
              <a:rPr lang="ru-RU" b="1" dirty="0" smtClean="0">
                <a:solidFill>
                  <a:schemeClr val="bg1"/>
                </a:solidFill>
              </a:rPr>
              <a:t>России</a:t>
            </a:r>
            <a:r>
              <a:rPr lang="ru-RU" dirty="0" smtClean="0">
                <a:solidFill>
                  <a:schemeClr val="bg1"/>
                </a:solidFill>
              </a:rPr>
              <a:t>, историю малой родины.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У детей более глубокие знания о  малой </a:t>
            </a:r>
            <a:r>
              <a:rPr lang="ru-RU" b="1" dirty="0" smtClean="0">
                <a:solidFill>
                  <a:schemeClr val="bg1"/>
                </a:solidFill>
              </a:rPr>
              <a:t>Родине ее природе</a:t>
            </a:r>
            <a:r>
              <a:rPr lang="ru-RU" dirty="0" smtClean="0">
                <a:solidFill>
                  <a:schemeClr val="bg1"/>
                </a:solidFill>
              </a:rPr>
              <a:t>, Красноярском крае.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Для родителей: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Родители стали понимать важность </a:t>
            </a:r>
            <a:r>
              <a:rPr lang="ru-RU" b="1" dirty="0" smtClean="0">
                <a:solidFill>
                  <a:schemeClr val="bg1"/>
                </a:solidFill>
              </a:rPr>
              <a:t>воспитания патриотических</a:t>
            </a:r>
            <a:r>
              <a:rPr lang="ru-RU" dirty="0" smtClean="0">
                <a:solidFill>
                  <a:schemeClr val="bg1"/>
                </a:solidFill>
              </a:rPr>
              <a:t> качеств в дошкольном возрасте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Для педагогов: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Повышение уровня педагогического мастерства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ru-RU" sz="4000" b="1" dirty="0" smtClean="0">
                <a:solidFill>
                  <a:srgbClr val="FF0000"/>
                </a:solidFill>
              </a:rPr>
              <a:t>Ожидаемый результат</a:t>
            </a: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1 этап: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организационно подготовительный.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- Постановка целей и задач, планирование по </a:t>
            </a:r>
            <a:r>
              <a:rPr lang="ru-RU" b="1" dirty="0" smtClean="0">
                <a:solidFill>
                  <a:schemeClr val="bg1"/>
                </a:solidFill>
              </a:rPr>
              <a:t>проекту</a:t>
            </a:r>
            <a:r>
              <a:rPr lang="ru-RU" dirty="0" smtClean="0">
                <a:solidFill>
                  <a:schemeClr val="bg1"/>
                </a:solidFill>
              </a:rPr>
              <a:t>, подбор методического инструментария (картотеки стихи, пословицы и поговорки о Родине, консультации для родителей, памятки, проведение анкетирования.).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- Создание картотеки: «Стихи о </a:t>
            </a:r>
            <a:r>
              <a:rPr lang="ru-RU" b="1" dirty="0" smtClean="0">
                <a:solidFill>
                  <a:schemeClr val="bg1"/>
                </a:solidFill>
              </a:rPr>
              <a:t>России</a:t>
            </a:r>
            <a:r>
              <a:rPr lang="ru-RU" dirty="0" smtClean="0">
                <a:solidFill>
                  <a:schemeClr val="bg1"/>
                </a:solidFill>
              </a:rPr>
              <a:t>», «Стихи о народном прикладном искусстве», «Русские народные игры», «Пословицы и поговорки».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Интерьерные куклы  в  народных костюмах.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54840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Этапы реализации проекта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5523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-Беседы на тему: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«История возникновения </a:t>
            </a:r>
            <a:r>
              <a:rPr lang="ru-RU" b="1" dirty="0" smtClean="0">
                <a:solidFill>
                  <a:schemeClr val="bg1"/>
                </a:solidFill>
              </a:rPr>
              <a:t>России</a:t>
            </a:r>
            <a:r>
              <a:rPr lang="ru-RU" dirty="0" smtClean="0">
                <a:solidFill>
                  <a:schemeClr val="bg1"/>
                </a:solidFill>
              </a:rPr>
              <a:t>», «Государственные символы </a:t>
            </a:r>
            <a:r>
              <a:rPr lang="ru-RU" b="1" dirty="0" smtClean="0">
                <a:solidFill>
                  <a:schemeClr val="bg1"/>
                </a:solidFill>
              </a:rPr>
              <a:t>России</a:t>
            </a:r>
            <a:r>
              <a:rPr lang="ru-RU" dirty="0" smtClean="0">
                <a:solidFill>
                  <a:schemeClr val="bg1"/>
                </a:solidFill>
              </a:rPr>
              <a:t>», 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«Президент </a:t>
            </a:r>
            <a:r>
              <a:rPr lang="ru-RU" b="1" dirty="0" smtClean="0">
                <a:solidFill>
                  <a:schemeClr val="bg1"/>
                </a:solidFill>
              </a:rPr>
              <a:t>России</a:t>
            </a:r>
            <a:r>
              <a:rPr lang="ru-RU" dirty="0" smtClean="0">
                <a:solidFill>
                  <a:schemeClr val="bg1"/>
                </a:solidFill>
              </a:rPr>
              <a:t>», «Традиции русского народа», «Культурные места города», «Красная книга Красноярского края».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Цель: Продолжать знакомство детей с главными символами, отличительными символами </a:t>
            </a:r>
            <a:r>
              <a:rPr lang="ru-RU" b="1" dirty="0" smtClean="0">
                <a:solidFill>
                  <a:schemeClr val="bg1"/>
                </a:solidFill>
              </a:rPr>
              <a:t>России </a:t>
            </a:r>
            <a:r>
              <a:rPr lang="ru-RU" dirty="0" smtClean="0">
                <a:solidFill>
                  <a:schemeClr val="bg1"/>
                </a:solidFill>
              </a:rPr>
              <a:t>(матрёшкой, берёзой, понятием Родина, формировать у детей представление о </a:t>
            </a:r>
            <a:r>
              <a:rPr lang="ru-RU" b="1" dirty="0" smtClean="0">
                <a:solidFill>
                  <a:schemeClr val="bg1"/>
                </a:solidFill>
              </a:rPr>
              <a:t>России как о родной стране и народных традициях</a:t>
            </a:r>
            <a:r>
              <a:rPr lang="ru-RU" dirty="0" smtClean="0">
                <a:solidFill>
                  <a:schemeClr val="bg1"/>
                </a:solidFill>
              </a:rPr>
              <a:t>. Обобщение представлений о функциональном назначении герба и флага, о символическом значении цвета. </a:t>
            </a:r>
            <a:r>
              <a:rPr lang="ru-RU" b="1" dirty="0" smtClean="0">
                <a:solidFill>
                  <a:schemeClr val="bg1"/>
                </a:solidFill>
              </a:rPr>
              <a:t>Воспитание</a:t>
            </a:r>
            <a:r>
              <a:rPr lang="ru-RU" dirty="0" smtClean="0">
                <a:solidFill>
                  <a:schemeClr val="bg1"/>
                </a:solidFill>
              </a:rPr>
              <a:t> уважительного отношения к государственным символам </a:t>
            </a:r>
            <a:r>
              <a:rPr lang="ru-RU" b="1" dirty="0" smtClean="0">
                <a:solidFill>
                  <a:schemeClr val="bg1"/>
                </a:solidFill>
              </a:rPr>
              <a:t>России, родной природе</a:t>
            </a:r>
            <a:r>
              <a:rPr lang="ru-RU" dirty="0" smtClean="0">
                <a:solidFill>
                  <a:schemeClr val="bg1"/>
                </a:solidFill>
              </a:rPr>
              <a:t>; гордость за свое Отечество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-Непосредственно образовательная деятельность  </a:t>
            </a:r>
            <a:r>
              <a:rPr lang="ru-RU" dirty="0" smtClean="0">
                <a:solidFill>
                  <a:schemeClr val="bg1"/>
                </a:solidFill>
              </a:rPr>
              <a:t>«Путешествие в прошлое. Крепость и богатыри»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Цель: воспитание гордости за родную страну, патриотических чувств за малую Родину.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-315416"/>
            <a:ext cx="8291264" cy="1656184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ru-RU" b="1" dirty="0" smtClean="0">
                <a:solidFill>
                  <a:srgbClr val="FF0000"/>
                </a:solidFill>
              </a:rPr>
              <a:t>2 этап: основной.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47531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-Чтение художественной литературы 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подборка литературы о полководцах России , истории Русского оружия, Былинных богатырях.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Цель: Познакомить детей с русской народной сказкой. </a:t>
            </a:r>
            <a:r>
              <a:rPr lang="ru-RU" b="1" dirty="0" smtClean="0">
                <a:solidFill>
                  <a:schemeClr val="bg1"/>
                </a:solidFill>
              </a:rPr>
              <a:t>Воспитывать</a:t>
            </a:r>
            <a:r>
              <a:rPr lang="ru-RU" dirty="0" smtClean="0">
                <a:solidFill>
                  <a:schemeClr val="bg1"/>
                </a:solidFill>
              </a:rPr>
              <a:t> интерес к русскому фольклору.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-Чтение и разучивание стихотворений о </a:t>
            </a:r>
            <a:r>
              <a:rPr lang="ru-RU" b="1" dirty="0" smtClean="0">
                <a:solidFill>
                  <a:srgbClr val="FF0000"/>
                </a:solidFill>
              </a:rPr>
              <a:t>России</a:t>
            </a:r>
            <a:r>
              <a:rPr lang="ru-RU" dirty="0" smtClean="0"/>
              <a:t>: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П. Воронько «Лучше нет родного края»;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С. Михалков «Кремлёвские звёзды»;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Цель: </a:t>
            </a:r>
            <a:r>
              <a:rPr lang="ru-RU" b="1" dirty="0" smtClean="0">
                <a:solidFill>
                  <a:schemeClr val="bg1"/>
                </a:solidFill>
              </a:rPr>
              <a:t>Воспитание патриотических чувств</a:t>
            </a:r>
            <a:r>
              <a:rPr lang="ru-RU" dirty="0" smtClean="0">
                <a:solidFill>
                  <a:schemeClr val="bg1"/>
                </a:solidFill>
              </a:rPr>
              <a:t>, любви к Родине. Развивать память, внимание.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-Игры</a:t>
            </a:r>
            <a:r>
              <a:rPr lang="ru-RU" dirty="0" smtClean="0"/>
              <a:t> </a:t>
            </a:r>
            <a:r>
              <a:rPr lang="ru-RU" dirty="0" smtClean="0">
                <a:solidFill>
                  <a:schemeClr val="bg1"/>
                </a:solidFill>
              </a:rPr>
              <a:t>(подвижные, дидактические, сюжетно-ролевые, пальчиковые)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-Художественное творчество</a:t>
            </a:r>
            <a:r>
              <a:rPr lang="en-US" dirty="0" smtClean="0"/>
              <a:t> 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аппликация «Открытка для папы»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Цель: Учить детей вырезать несколько симметричных предметов из бумаги, сложенной гармошкой и ещё пополам. Развивать зрительный контроль за движением рук, координацию движений. Закреплять знание цветов спектра и их последователь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-</a:t>
            </a:r>
            <a:r>
              <a:rPr lang="ru-RU" dirty="0" err="1" smtClean="0">
                <a:solidFill>
                  <a:srgbClr val="FF0000"/>
                </a:solidFill>
              </a:rPr>
              <a:t>Мультимедийные</a:t>
            </a:r>
            <a:r>
              <a:rPr lang="ru-RU" dirty="0" smtClean="0">
                <a:solidFill>
                  <a:srgbClr val="FF0000"/>
                </a:solidFill>
              </a:rPr>
              <a:t> презентации</a:t>
            </a:r>
            <a:r>
              <a:rPr lang="ru-RU" dirty="0" smtClean="0"/>
              <a:t> </a:t>
            </a:r>
            <a:r>
              <a:rPr lang="en-US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по теме проекта.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ome\Desktop\20210211_1547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3" y="285728"/>
            <a:ext cx="4643470" cy="3482603"/>
          </a:xfrm>
          <a:prstGeom prst="rect">
            <a:avLst/>
          </a:prstGeom>
          <a:noFill/>
        </p:spPr>
      </p:pic>
      <p:pic>
        <p:nvPicPr>
          <p:cNvPr id="3075" name="Picture 3" descr="C:\Users\home\Desktop\20210211_15470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2928934"/>
            <a:ext cx="5000660" cy="37504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43</TotalTime>
  <Words>275</Words>
  <Application>Microsoft Office PowerPoint</Application>
  <PresentationFormat>Экран (4:3)</PresentationFormat>
  <Paragraphs>75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Муниципальное  автономное образовательное  учреждение  « детский сад №6 «Светлячок»  города Лесосибирск»</vt:lpstr>
      <vt:lpstr>Актуальность проекта</vt:lpstr>
      <vt:lpstr>Цель проекта: Воспитание нравственно-патриотических качеств детей старшего дошкольного возраста, развитие интереса к истории и культуре России </vt:lpstr>
      <vt:lpstr>Слайд 4</vt:lpstr>
      <vt:lpstr>  Ожидаемый результат </vt:lpstr>
      <vt:lpstr>Этапы реализации проекта </vt:lpstr>
      <vt:lpstr> 2 этап: основной. </vt:lpstr>
      <vt:lpstr>Слайд 8</vt:lpstr>
      <vt:lpstr>Слайд 9</vt:lpstr>
      <vt:lpstr>3 этап заключительный </vt:lpstr>
      <vt:lpstr>Слайд 11</vt:lpstr>
      <vt:lpstr>Спасибо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 автономное образовательное  учреждение  « детский сад №6 «Светлячок»  города Лесосибирск»</dc:title>
  <dc:creator>Сад</dc:creator>
  <cp:lastModifiedBy>home</cp:lastModifiedBy>
  <cp:revision>4</cp:revision>
  <dcterms:created xsi:type="dcterms:W3CDTF">2021-02-11T07:11:07Z</dcterms:created>
  <dcterms:modified xsi:type="dcterms:W3CDTF">2021-02-21T06:47:05Z</dcterms:modified>
</cp:coreProperties>
</file>