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38"/>
  </p:notesMasterIdLst>
  <p:sldIdLst>
    <p:sldId id="326" r:id="rId2"/>
    <p:sldId id="327" r:id="rId3"/>
    <p:sldId id="306" r:id="rId4"/>
    <p:sldId id="307" r:id="rId5"/>
    <p:sldId id="298" r:id="rId6"/>
    <p:sldId id="299" r:id="rId7"/>
    <p:sldId id="300" r:id="rId8"/>
    <p:sldId id="301" r:id="rId9"/>
    <p:sldId id="302" r:id="rId10"/>
    <p:sldId id="321" r:id="rId11"/>
    <p:sldId id="311" r:id="rId12"/>
    <p:sldId id="313" r:id="rId13"/>
    <p:sldId id="320" r:id="rId14"/>
    <p:sldId id="319" r:id="rId15"/>
    <p:sldId id="315" r:id="rId16"/>
    <p:sldId id="316" r:id="rId17"/>
    <p:sldId id="317" r:id="rId18"/>
    <p:sldId id="297" r:id="rId19"/>
    <p:sldId id="260" r:id="rId20"/>
    <p:sldId id="283" r:id="rId21"/>
    <p:sldId id="261" r:id="rId22"/>
    <p:sldId id="285" r:id="rId23"/>
    <p:sldId id="288" r:id="rId24"/>
    <p:sldId id="264" r:id="rId25"/>
    <p:sldId id="322" r:id="rId26"/>
    <p:sldId id="274" r:id="rId27"/>
    <p:sldId id="292" r:id="rId28"/>
    <p:sldId id="267" r:id="rId29"/>
    <p:sldId id="277" r:id="rId30"/>
    <p:sldId id="289" r:id="rId31"/>
    <p:sldId id="309" r:id="rId32"/>
    <p:sldId id="295" r:id="rId33"/>
    <p:sldId id="291" r:id="rId34"/>
    <p:sldId id="303" r:id="rId35"/>
    <p:sldId id="275" r:id="rId36"/>
    <p:sldId id="323" r:id="rId3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387" autoAdjust="0"/>
  </p:normalViewPr>
  <p:slideViewPr>
    <p:cSldViewPr>
      <p:cViewPr varScale="1">
        <p:scale>
          <a:sx n="58" d="100"/>
          <a:sy n="58" d="100"/>
        </p:scale>
        <p:origin x="-90" y="-11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224D02-5E4E-4828-B058-010DF304DE6B}" type="datetimeFigureOut">
              <a:rPr lang="ru-RU" smtClean="0"/>
              <a:pPr/>
              <a:t>06.01.2016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DAEBE8-7454-4CC9-A061-6797A78EB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659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4515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0419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-17595850" y="-12503150"/>
            <a:ext cx="35191700" cy="26393775"/>
          </a:xfrm>
          <a:ln>
            <a:solidFill>
              <a:srgbClr val="000000"/>
            </a:solidFill>
            <a:miter lim="800000"/>
          </a:ln>
        </p:spPr>
      </p:sp>
      <p:sp>
        <p:nvSpPr>
          <p:cNvPr id="7373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73732" name="Номер слайда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85BF9AB6-0E70-49D0-BB2B-6212B3AF9D15}" type="slidenum">
              <a:rPr lang="ru-RU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13318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318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2EF240-3E1F-44F1-916D-42F31FEF45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A8EF2-F159-4127-A7BC-185248BFE7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560D3A-A942-4123-B0D5-5D6CBF0DCA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33CEC-1BFC-46AB-B42C-2B5FD81FEA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98570-151F-4FCD-A3FD-6107FFBB7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7563D-257B-4417-AB49-1240ECCF12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903592-10D5-456D-A94D-47F1904797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238C9-E4A2-433A-81CF-87AE9C012A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B55A0-5319-4037-B0BA-04E6FDA044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172BC-C5BB-4BBE-AC57-FB36D2C4A5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AC54B-D239-4C98-8D2A-7342B14172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3210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3210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0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0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0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0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0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0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0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1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1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1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3211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1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1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1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1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1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2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2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2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2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2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2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2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2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2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2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3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3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3213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3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3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3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3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3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3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4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4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4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4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4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4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4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4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4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4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3215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5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5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5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5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5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5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3215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3216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3216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3216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13216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216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216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2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216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A671FDD5-09E6-4ACF-87DB-DF324F41EC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07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gif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2819400"/>
            <a:ext cx="8839200" cy="3306763"/>
          </a:xfrm>
        </p:spPr>
        <p:txBody>
          <a:bodyPr/>
          <a:lstStyle/>
          <a:p>
            <a:r>
              <a:rPr lang="ru-RU" sz="4400" dirty="0" smtClean="0">
                <a:solidFill>
                  <a:srgbClr val="FF0000"/>
                </a:solidFill>
              </a:rPr>
              <a:t>П А Р М И Р В О Ы Г Ч Т К О И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69900"/>
            <a:ext cx="8229600" cy="1374775"/>
          </a:xfrm>
        </p:spPr>
        <p:txBody>
          <a:bodyPr lIns="0" tIns="0" rIns="0" bIns="0"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117975"/>
          </a:xfrm>
        </p:spPr>
        <p:txBody>
          <a:bodyPr lIns="0" tIns="0" rIns="0" bIns="0"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3379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363" y="188913"/>
            <a:ext cx="8858250" cy="6335712"/>
          </a:xfrm>
          <a:prstGeom prst="rect">
            <a:avLst/>
          </a:prstGeom>
          <a:noFill/>
          <a:ln w="38160">
            <a:solidFill>
              <a:srgbClr val="FFCC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69900"/>
            <a:ext cx="8229600" cy="1374775"/>
          </a:xfrm>
        </p:spPr>
        <p:txBody>
          <a:bodyPr lIns="0" tIns="0" rIns="0" bIns="0"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117975"/>
          </a:xfrm>
        </p:spPr>
        <p:txBody>
          <a:bodyPr lIns="0" tIns="0" rIns="0" bIns="0"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88913"/>
            <a:ext cx="8640763" cy="6480175"/>
          </a:xfrm>
          <a:prstGeom prst="rect">
            <a:avLst/>
          </a:prstGeom>
          <a:noFill/>
          <a:ln w="38160">
            <a:solidFill>
              <a:srgbClr val="FFCC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69900"/>
            <a:ext cx="8229600" cy="1374775"/>
          </a:xfrm>
        </p:spPr>
        <p:txBody>
          <a:bodyPr lIns="0" tIns="0" rIns="0" bIns="0"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117975"/>
          </a:xfrm>
        </p:spPr>
        <p:txBody>
          <a:bodyPr lIns="0" tIns="0" rIns="0" bIns="0"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8785225" cy="6462712"/>
          </a:xfrm>
          <a:prstGeom prst="rect">
            <a:avLst/>
          </a:prstGeom>
          <a:noFill/>
          <a:ln w="38160">
            <a:solidFill>
              <a:srgbClr val="FFCC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C:\Users\Махнычевы\Documents\125220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0"/>
            <a:ext cx="61722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C:\Users\Махнычевы\Desktop\i[3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762000"/>
            <a:ext cx="4800600" cy="518159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2000" dirty="0" smtClean="0"/>
          </a:p>
        </p:txBody>
      </p:sp>
      <p:pic>
        <p:nvPicPr>
          <p:cNvPr id="37891" name="Picture 3" descr="C:\Documents and Settings\Владелец\Рабочий стол\Картинки\дорожный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4213" y="836613"/>
            <a:ext cx="7632700" cy="5616575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38" y="1000125"/>
            <a:ext cx="4572000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Костяная спинка,</a:t>
            </a:r>
            <a:br>
              <a:rPr lang="ru-RU" sz="24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Жесткая щетинка,</a:t>
            </a:r>
            <a:br>
              <a:rPr lang="ru-RU" sz="24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 мятной пастой дружит,</a:t>
            </a:r>
            <a:br>
              <a:rPr lang="ru-RU" sz="24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Нам усердно служит.</a:t>
            </a:r>
          </a:p>
        </p:txBody>
      </p:sp>
      <p:pic>
        <p:nvPicPr>
          <p:cNvPr id="39938" name="Picture 2" descr="Картинка 21 из 1857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8" y="2357438"/>
            <a:ext cx="5451475" cy="4500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C:\Users\Махнычевы\Documents\125220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81000"/>
            <a:ext cx="5943600" cy="588454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4" name="Rectangle 18"/>
          <p:cNvSpPr>
            <a:spLocks noGrp="1" noChangeArrowheads="1"/>
          </p:cNvSpPr>
          <p:nvPr>
            <p:ph type="title"/>
          </p:nvPr>
        </p:nvSpPr>
        <p:spPr>
          <a:xfrm>
            <a:off x="381000" y="22860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      </a:t>
            </a:r>
            <a:r>
              <a:rPr lang="ru-RU" sz="4000" dirty="0" smtClean="0"/>
              <a:t>В нашей жизни есть </a:t>
            </a:r>
            <a:r>
              <a:rPr lang="ru-RU" sz="4000" dirty="0" smtClean="0">
                <a:solidFill>
                  <a:schemeClr val="tx1"/>
                </a:solidFill>
              </a:rPr>
              <a:t>много </a:t>
            </a:r>
            <a:r>
              <a:rPr lang="en-US" sz="4000" dirty="0" smtClean="0">
                <a:solidFill>
                  <a:schemeClr val="tx1"/>
                </a:solidFill>
              </a:rPr>
              <a:t>           </a:t>
            </a:r>
            <a:r>
              <a:rPr lang="ru-RU" sz="4000" dirty="0" smtClean="0">
                <a:solidFill>
                  <a:schemeClr val="tx1"/>
                </a:solidFill>
              </a:rPr>
              <a:t>причин, которые губят наше</a:t>
            </a:r>
            <a:r>
              <a:rPr lang="en-US" sz="4000" dirty="0" smtClean="0"/>
              <a:t> </a:t>
            </a:r>
            <a:r>
              <a:rPr lang="ru-RU" sz="4000" dirty="0" smtClean="0"/>
              <a:t> </a:t>
            </a:r>
            <a:r>
              <a:rPr lang="en-US" sz="4000" dirty="0" smtClean="0"/>
              <a:t>       </a:t>
            </a:r>
            <a:r>
              <a:rPr lang="ru-RU" sz="4000" dirty="0" smtClean="0"/>
              <a:t>здоровье…</a:t>
            </a:r>
            <a:br>
              <a:rPr lang="ru-RU" sz="4000" dirty="0" smtClean="0"/>
            </a:br>
            <a:r>
              <a:rPr lang="ru-RU" sz="4000" dirty="0" smtClean="0"/>
              <a:t>Сегодня мы хотим понять и разобраться, какой вред наносят наркотические вещества, а именно: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1" name="Picture 9" descr="46c0ddb677b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2667000"/>
            <a:ext cx="3055938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8" name="WordArt 16"/>
          <p:cNvSpPr>
            <a:spLocks noChangeArrowheads="1" noChangeShapeType="1" noTextEdit="1"/>
          </p:cNvSpPr>
          <p:nvPr/>
        </p:nvSpPr>
        <p:spPr bwMode="auto">
          <a:xfrm>
            <a:off x="2667000" y="152400"/>
            <a:ext cx="35052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Это:</a:t>
            </a:r>
          </a:p>
        </p:txBody>
      </p:sp>
      <p:sp>
        <p:nvSpPr>
          <p:cNvPr id="18449" name="WordArt 17"/>
          <p:cNvSpPr>
            <a:spLocks noChangeArrowheads="1" noChangeShapeType="1" noTextEdit="1"/>
          </p:cNvSpPr>
          <p:nvPr/>
        </p:nvSpPr>
        <p:spPr bwMode="auto">
          <a:xfrm>
            <a:off x="152400" y="1143000"/>
            <a:ext cx="87630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Курение, алкоголь и наркотические вещества</a:t>
            </a:r>
          </a:p>
        </p:txBody>
      </p:sp>
      <p:pic>
        <p:nvPicPr>
          <p:cNvPr id="18451" name="Picture 19" descr="Безымянны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743200"/>
            <a:ext cx="37973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8" grpId="0" animBg="1"/>
      <p:bldP spid="1844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51054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5400" dirty="0" smtClean="0">
                <a:solidFill>
                  <a:srgbClr val="FF0000"/>
                </a:solidFill>
              </a:rPr>
              <a:t>«ВРЕДНЫЕ ПРИВЫЧКИ – ЗНАК БЕДЫ!»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12954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Растение получило своё название по имени провинции </a:t>
            </a:r>
            <a:r>
              <a:rPr lang="ru-RU" sz="2400" dirty="0" err="1" smtClean="0">
                <a:solidFill>
                  <a:schemeClr val="tx1"/>
                </a:solidFill>
              </a:rPr>
              <a:t>Тобого</a:t>
            </a:r>
            <a:r>
              <a:rPr lang="ru-RU" sz="2400" dirty="0" smtClean="0">
                <a:solidFill>
                  <a:schemeClr val="tx1"/>
                </a:solidFill>
              </a:rPr>
              <a:t> (остров Гаити)</a:t>
            </a:r>
          </a:p>
        </p:txBody>
      </p:sp>
      <p:pic>
        <p:nvPicPr>
          <p:cNvPr id="11267" name="Содержимое 3" descr="trinidad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1000" y="1295400"/>
            <a:ext cx="8458200" cy="5562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WordArt 4"/>
          <p:cNvSpPr>
            <a:spLocks noChangeArrowheads="1" noChangeShapeType="1" noTextEdit="1"/>
          </p:cNvSpPr>
          <p:nvPr/>
        </p:nvSpPr>
        <p:spPr bwMode="auto">
          <a:xfrm>
            <a:off x="1752600" y="304800"/>
            <a:ext cx="5562600" cy="952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 spc="48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курение</a:t>
            </a: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4114800" y="1222375"/>
            <a:ext cx="4660900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/>
              <a:t> </a:t>
            </a:r>
            <a:r>
              <a:rPr lang="ru-RU" sz="2000" b="1">
                <a:solidFill>
                  <a:srgbClr val="FF3300"/>
                </a:solidFill>
              </a:rPr>
              <a:t>1-2 пачки сигарет содержат смертельную дозу никотина</a:t>
            </a:r>
            <a:r>
              <a:rPr lang="ru-RU" sz="2000"/>
              <a:t>. Курильщика спасает то, что эта доза вводится в организм не сразу, а дробно. Статистические данные говорят: по сравнению с некурящими длительно курящие в </a:t>
            </a:r>
            <a:r>
              <a:rPr lang="ru-RU" sz="2000" b="1">
                <a:solidFill>
                  <a:srgbClr val="FF3300"/>
                </a:solidFill>
              </a:rPr>
              <a:t>13 раз</a:t>
            </a:r>
            <a:r>
              <a:rPr lang="ru-RU" sz="2000"/>
              <a:t> чаще заболевают стенокардией, в </a:t>
            </a:r>
            <a:r>
              <a:rPr lang="ru-RU" sz="2000" b="1">
                <a:solidFill>
                  <a:srgbClr val="FF3300"/>
                </a:solidFill>
              </a:rPr>
              <a:t>12 раз - инфарктом миокарда</a:t>
            </a:r>
            <a:r>
              <a:rPr lang="ru-RU" sz="2000" b="1"/>
              <a:t>, в </a:t>
            </a:r>
            <a:r>
              <a:rPr lang="ru-RU" sz="2000" b="1">
                <a:solidFill>
                  <a:srgbClr val="FF3300"/>
                </a:solidFill>
              </a:rPr>
              <a:t>10 раз</a:t>
            </a:r>
            <a:r>
              <a:rPr lang="ru-RU" sz="2000" b="1"/>
              <a:t> - </a:t>
            </a:r>
            <a:r>
              <a:rPr lang="ru-RU" sz="2000" b="1">
                <a:solidFill>
                  <a:srgbClr val="FF3300"/>
                </a:solidFill>
              </a:rPr>
              <a:t>язвой желудка.</a:t>
            </a:r>
            <a:r>
              <a:rPr lang="ru-RU" sz="2000" b="1"/>
              <a:t> </a:t>
            </a:r>
            <a:r>
              <a:rPr lang="ru-RU" sz="2000" b="1">
                <a:solidFill>
                  <a:srgbClr val="FF3300"/>
                </a:solidFill>
              </a:rPr>
              <a:t>Курильщики составляют 96 - 100% всех больных раком легких.</a:t>
            </a:r>
            <a:r>
              <a:rPr lang="ru-RU" sz="2000"/>
              <a:t> Каждый седьмой, долгое время курящий болеет -  тяжким   недугом кровеносных сосудов.</a:t>
            </a:r>
            <a:br>
              <a:rPr lang="ru-RU" sz="2000"/>
            </a:br>
            <a:r>
              <a:rPr lang="ru-RU" sz="2000"/>
              <a:t/>
            </a:r>
            <a:br>
              <a:rPr lang="ru-RU" sz="2000"/>
            </a:br>
            <a:endParaRPr lang="ru-RU" sz="2000"/>
          </a:p>
        </p:txBody>
      </p:sp>
      <p:pic>
        <p:nvPicPr>
          <p:cNvPr id="22535" name="Picture 7" descr="kureni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52600"/>
            <a:ext cx="3544888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/>
      <p:bldP spid="225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200400" y="2971800"/>
            <a:ext cx="2286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FF0000"/>
                </a:solidFill>
                <a:latin typeface="Algerian" pitchFamily="82" charset="0"/>
              </a:rPr>
              <a:t>Никотин наносит удар</a:t>
            </a:r>
          </a:p>
        </p:txBody>
      </p:sp>
      <p:pic>
        <p:nvPicPr>
          <p:cNvPr id="10245" name="Picture 5" descr="легкие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0"/>
            <a:ext cx="2209800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 descr="сердце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3581400"/>
            <a:ext cx="2057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7" descr="желудо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581400"/>
            <a:ext cx="2209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3" name="AutoShape 13"/>
          <p:cNvSpPr>
            <a:spLocks noChangeArrowheads="1"/>
          </p:cNvSpPr>
          <p:nvPr/>
        </p:nvSpPr>
        <p:spPr bwMode="auto">
          <a:xfrm>
            <a:off x="4191000" y="2133600"/>
            <a:ext cx="381000" cy="685800"/>
          </a:xfrm>
          <a:prstGeom prst="upArrow">
            <a:avLst>
              <a:gd name="adj1" fmla="val 50000"/>
              <a:gd name="adj2" fmla="val 4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4" name="AutoShape 14"/>
          <p:cNvSpPr>
            <a:spLocks noChangeArrowheads="1"/>
          </p:cNvSpPr>
          <p:nvPr/>
        </p:nvSpPr>
        <p:spPr bwMode="auto">
          <a:xfrm rot="-1965988">
            <a:off x="2743200" y="4572000"/>
            <a:ext cx="838200" cy="533400"/>
          </a:xfrm>
          <a:prstGeom prst="leftArrow">
            <a:avLst>
              <a:gd name="adj1" fmla="val 50000"/>
              <a:gd name="adj2" fmla="val 3928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5" name="AutoShape 15"/>
          <p:cNvSpPr>
            <a:spLocks noChangeArrowheads="1"/>
          </p:cNvSpPr>
          <p:nvPr/>
        </p:nvSpPr>
        <p:spPr bwMode="auto">
          <a:xfrm rot="-8309324">
            <a:off x="5257800" y="4572000"/>
            <a:ext cx="838200" cy="533400"/>
          </a:xfrm>
          <a:prstGeom prst="leftArrow">
            <a:avLst>
              <a:gd name="adj1" fmla="val 50000"/>
              <a:gd name="adj2" fmla="val 3928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4800600" y="533400"/>
            <a:ext cx="2667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660033"/>
                </a:solidFill>
                <a:latin typeface="Times New Roman" pitchFamily="18" charset="0"/>
              </a:rPr>
              <a:t>Легкие</a:t>
            </a: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381000" y="3048000"/>
            <a:ext cx="2438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660033"/>
                </a:solidFill>
                <a:latin typeface="Times New Roman" pitchFamily="18" charset="0"/>
              </a:rPr>
              <a:t>Желудок</a:t>
            </a: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6248400" y="3048000"/>
            <a:ext cx="2514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660033"/>
                </a:solidFill>
                <a:latin typeface="Times New Roman" pitchFamily="18" charset="0"/>
              </a:rPr>
              <a:t>Сердце</a:t>
            </a:r>
          </a:p>
        </p:txBody>
      </p:sp>
      <p:pic>
        <p:nvPicPr>
          <p:cNvPr id="10263" name="Picture 23" descr="skelet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381000"/>
            <a:ext cx="22479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9" name="AutoShape 2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153400" y="6096000"/>
            <a:ext cx="533400" cy="457200"/>
          </a:xfrm>
          <a:prstGeom prst="actionButtonBackPrevious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35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  <p:bldP spid="10253" grpId="0" animBg="1"/>
      <p:bldP spid="10254" grpId="0" animBg="1"/>
      <p:bldP spid="10255" grpId="0" animBg="1"/>
      <p:bldP spid="10256" grpId="0" autoUpdateAnimBg="0"/>
      <p:bldP spid="10257" grpId="0" autoUpdateAnimBg="0"/>
      <p:bldP spid="10258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Легкие здорового человека</a:t>
            </a:r>
            <a:br>
              <a:rPr lang="ru-RU" dirty="0" smtClean="0"/>
            </a:br>
            <a:r>
              <a:rPr lang="ru-RU" dirty="0" smtClean="0"/>
              <a:t>и курильщика</a:t>
            </a:r>
            <a:endParaRPr lang="ru-RU" dirty="0"/>
          </a:p>
        </p:txBody>
      </p:sp>
      <p:pic>
        <p:nvPicPr>
          <p:cNvPr id="15363" name="Содержимое 3" descr="11_легкие курильщи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4713" y="3048000"/>
            <a:ext cx="4125912" cy="3517900"/>
          </a:xfrm>
        </p:spPr>
      </p:pic>
      <p:pic>
        <p:nvPicPr>
          <p:cNvPr id="15364" name="Рисунок 4" descr="10_легкие здоровые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752600"/>
            <a:ext cx="4013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2" name="Picture 4" descr="1_b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00200"/>
            <a:ext cx="6934200" cy="509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3" name="WordArt 5"/>
          <p:cNvSpPr>
            <a:spLocks noChangeArrowheads="1" noChangeShapeType="1" noTextEdit="1"/>
          </p:cNvSpPr>
          <p:nvPr/>
        </p:nvSpPr>
        <p:spPr bwMode="auto">
          <a:xfrm>
            <a:off x="1143000" y="304800"/>
            <a:ext cx="69342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/>
            <a:r>
              <a:rPr lang="ru-RU" sz="2400" kern="10">
                <a:ln w="9525">
                  <a:round/>
                  <a:headEnd/>
                  <a:tailEnd/>
                </a:ln>
                <a:solidFill>
                  <a:schemeClr val="tx1">
                    <a:alpha val="67842"/>
                  </a:schemeClr>
                </a:solidFill>
                <a:latin typeface="Times New Roman"/>
                <a:cs typeface="Times New Roman"/>
              </a:rPr>
              <a:t>к чему ведет курение</a:t>
            </a:r>
          </a:p>
        </p:txBody>
      </p:sp>
      <p:sp>
        <p:nvSpPr>
          <p:cNvPr id="58375" name="AutoShape 7"/>
          <p:cNvSpPr>
            <a:spLocks noChangeArrowheads="1"/>
          </p:cNvSpPr>
          <p:nvPr/>
        </p:nvSpPr>
        <p:spPr bwMode="auto">
          <a:xfrm>
            <a:off x="3581400" y="1752600"/>
            <a:ext cx="1828800" cy="1981200"/>
          </a:xfrm>
          <a:prstGeom prst="downArrow">
            <a:avLst>
              <a:gd name="adj1" fmla="val 50000"/>
              <a:gd name="adj2" fmla="val 27083"/>
            </a:avLst>
          </a:prstGeom>
          <a:solidFill>
            <a:srgbClr val="00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3" grpId="0" animBg="1"/>
      <p:bldP spid="5837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642918"/>
            <a:ext cx="8501122" cy="52864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0070C0"/>
                </a:solidFill>
                <a:latin typeface="Tahoma" pitchFamily="34" charset="0"/>
              </a:rPr>
              <a:t>По данным Всемирной Организации Здравоохранения:</a:t>
            </a:r>
          </a:p>
          <a:p>
            <a:pPr algn="ctr"/>
            <a:endParaRPr lang="ru-RU" sz="1600" b="1" dirty="0" smtClean="0">
              <a:solidFill>
                <a:srgbClr val="0070C0"/>
              </a:solidFill>
              <a:latin typeface="Tahoma" pitchFamily="34" charset="0"/>
            </a:endParaRPr>
          </a:p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ahoma" pitchFamily="34" charset="0"/>
              </a:rPr>
              <a:t>ЕЖЕГОДНО  ОТ КУРЕНИЯ УМИРАЮТ</a:t>
            </a:r>
            <a:endParaRPr lang="ru-RU" b="1" dirty="0" smtClean="0">
              <a:solidFill>
                <a:srgbClr val="0070C0"/>
              </a:solidFill>
              <a:latin typeface="Tahoma" pitchFamily="34" charset="0"/>
            </a:endParaRPr>
          </a:p>
          <a:p>
            <a:pPr marL="0" indent="0" algn="ctr">
              <a:buNone/>
            </a:pPr>
            <a:r>
              <a:rPr lang="ru-RU" sz="8000" b="1" dirty="0" smtClean="0">
                <a:solidFill>
                  <a:srgbClr val="FF0000"/>
                </a:solidFill>
                <a:latin typeface="Tahoma" pitchFamily="34" charset="0"/>
              </a:rPr>
              <a:t>3 миллиона человек 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5" name="Picture 5" descr="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505200"/>
            <a:ext cx="8458200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6" name="Picture 6" descr="040807_43639_67420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1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</a:rPr>
              <a:t>ИВАН ГРОЗНЫЙ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8435" name="Содержимое 3" descr="1966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" y="1981200"/>
            <a:ext cx="3048000" cy="4495800"/>
          </a:xfrm>
        </p:spPr>
      </p:pic>
      <p:sp>
        <p:nvSpPr>
          <p:cNvPr id="12292" name="Rectangle 2"/>
          <p:cNvSpPr>
            <a:spLocks noChangeArrowheads="1"/>
          </p:cNvSpPr>
          <p:nvPr/>
        </p:nvSpPr>
        <p:spPr bwMode="auto">
          <a:xfrm>
            <a:off x="4495800" y="1905000"/>
            <a:ext cx="41148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algn="just" eaLnBrk="0" hangingPunct="0"/>
            <a:r>
              <a:rPr lang="ru-RU" sz="2400">
                <a:cs typeface="Times New Roman" pitchFamily="18" charset="0"/>
              </a:rPr>
              <a:t>в 1552 г Иван Грозный</a:t>
            </a:r>
            <a:endParaRPr lang="ru-RU" sz="2400"/>
          </a:p>
          <a:p>
            <a:pPr indent="228600" algn="just" eaLnBrk="0" hangingPunct="0"/>
            <a:r>
              <a:rPr lang="ru-RU" sz="2400">
                <a:cs typeface="Times New Roman" pitchFamily="18" charset="0"/>
              </a:rPr>
              <a:t>устроил в России первый кабак, где водку подавали только опричникам. Спаивание народа безудержным становится в конце </a:t>
            </a:r>
            <a:r>
              <a:rPr lang="en-US" sz="2400">
                <a:cs typeface="Times New Roman" pitchFamily="18" charset="0"/>
              </a:rPr>
              <a:t>XIX</a:t>
            </a:r>
            <a:r>
              <a:rPr lang="ru-RU" sz="2400">
                <a:cs typeface="Times New Roman" pitchFamily="18" charset="0"/>
              </a:rPr>
              <a:t> в. Когда любое событие отмечалось за столом и без выпивки не обходилось. </a:t>
            </a: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WordArt 4"/>
          <p:cNvSpPr>
            <a:spLocks noChangeArrowheads="1" noChangeShapeType="1" noTextEdit="1"/>
          </p:cNvSpPr>
          <p:nvPr/>
        </p:nvSpPr>
        <p:spPr bwMode="auto">
          <a:xfrm>
            <a:off x="838200" y="152400"/>
            <a:ext cx="7239000" cy="904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АЛКОГОЛЬ</a:t>
            </a: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4268788" y="1600200"/>
            <a:ext cx="4875212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dirty="0"/>
              <a:t>В алкогольных напитках содержится этиловый спирт который является сильным ядом и относится к группе веществ вызывающих физическую и психическую зависимость. Алкоголь угнетающе действует на центральную нервную систему, сердечную деятельность, поражает сосуды головного мозга, нарушается умственная деятельность мозга. Координация движения.</a:t>
            </a:r>
          </a:p>
          <a:p>
            <a:r>
              <a:rPr lang="ru-RU" b="1" dirty="0">
                <a:cs typeface="Times New Roman" pitchFamily="18" charset="0"/>
              </a:rPr>
              <a:t/>
            </a:r>
            <a:br>
              <a:rPr lang="ru-RU" b="1" dirty="0">
                <a:cs typeface="Times New Roman" pitchFamily="18" charset="0"/>
              </a:rPr>
            </a:br>
            <a:endParaRPr lang="ru-RU" b="1" dirty="0"/>
          </a:p>
        </p:txBody>
      </p:sp>
      <p:pic>
        <p:nvPicPr>
          <p:cNvPr id="63497" name="Picture 9" descr="90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828800"/>
            <a:ext cx="3886200" cy="387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3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3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63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634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634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7069138" cy="1281113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smtClean="0"/>
              <a:t>Алкоголь и его отрицательное действие на организм.</a:t>
            </a:r>
            <a:r>
              <a:rPr lang="ru-RU" sz="4000" smtClean="0"/>
              <a:t> 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257800" y="2133600"/>
            <a:ext cx="35052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При систематическом употреблении </a:t>
            </a:r>
            <a:r>
              <a:rPr lang="ru-RU" sz="2400" b="1" dirty="0" smtClean="0">
                <a:solidFill>
                  <a:srgbClr val="FF3300"/>
                </a:solidFill>
              </a:rPr>
              <a:t>алкоголя </a:t>
            </a:r>
            <a:r>
              <a:rPr lang="ru-RU" sz="2400" b="1" dirty="0" smtClean="0"/>
              <a:t>развивается болезнь – </a:t>
            </a:r>
            <a:r>
              <a:rPr lang="ru-RU" sz="2400" b="1" dirty="0" smtClean="0">
                <a:solidFill>
                  <a:srgbClr val="FF3300"/>
                </a:solidFill>
              </a:rPr>
              <a:t>алкоголизм.</a:t>
            </a: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FF3300"/>
                </a:solidFill>
              </a:rPr>
              <a:t>Алкоголизм</a:t>
            </a:r>
            <a:r>
              <a:rPr lang="ru-RU" sz="2400" b="1" dirty="0" smtClean="0"/>
              <a:t>  опасен для здоровья человека.</a:t>
            </a:r>
          </a:p>
        </p:txBody>
      </p:sp>
      <p:pic>
        <p:nvPicPr>
          <p:cNvPr id="136196" name="Picture 4" descr="CAYQMAQ8"/>
          <p:cNvPicPr>
            <a:picLocks noChangeAspect="1" noChangeArrowheads="1"/>
          </p:cNvPicPr>
          <p:nvPr/>
        </p:nvPicPr>
        <p:blipFill>
          <a:blip r:embed="rId2" cstate="print">
            <a:lum bright="4000" contrast="46000"/>
          </a:blip>
          <a:srcRect/>
          <a:stretch>
            <a:fillRect/>
          </a:stretch>
        </p:blipFill>
        <p:spPr bwMode="auto">
          <a:xfrm>
            <a:off x="990600" y="2514600"/>
            <a:ext cx="3657600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6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36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4" grpId="0"/>
      <p:bldP spid="13619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rgbClr val="FF0000"/>
                </a:solidFill>
              </a:rPr>
              <a:t>Цель: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3200" dirty="0" smtClean="0"/>
              <a:t>1. Ответить на вопрос, что такое … ; </a:t>
            </a:r>
          </a:p>
          <a:p>
            <a:r>
              <a:rPr lang="ru-RU" sz="3200" dirty="0" smtClean="0"/>
              <a:t>2. Узнать, на какие … … привычки; </a:t>
            </a:r>
          </a:p>
          <a:p>
            <a:r>
              <a:rPr lang="ru-RU" sz="3200" dirty="0" smtClean="0"/>
              <a:t>3. определить, как влияют … на … . 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3200" dirty="0" smtClean="0"/>
              <a:t>(привычка)</a:t>
            </a:r>
          </a:p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(группы делятся)</a:t>
            </a:r>
          </a:p>
          <a:p>
            <a:endParaRPr lang="ru-RU" sz="3200" dirty="0" smtClean="0"/>
          </a:p>
          <a:p>
            <a:r>
              <a:rPr lang="ru-RU" sz="3200" dirty="0" smtClean="0"/>
              <a:t>(привычки, человек)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865187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Алкогольные поражения печени</a:t>
            </a:r>
          </a:p>
        </p:txBody>
      </p:sp>
      <p:pic>
        <p:nvPicPr>
          <p:cNvPr id="21507" name="Содержимое 4" descr="liver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" y="1828800"/>
            <a:ext cx="2819400" cy="44958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dirty="0" smtClean="0"/>
              <a:t>При алкогольном опьянении разрушаются стенки желудка и кишечника, что приводит к язве , разрушаются клетки печени – развивается цирроз, разрушаются клетки нервной ткани, что приводит к умственной отсталости</a:t>
            </a:r>
            <a:r>
              <a:rPr lang="ru-RU" dirty="0" smtClean="0"/>
              <a:t>.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buFontTx/>
              <a:buChar char="•"/>
              <a:defRPr/>
            </a:pPr>
            <a:r>
              <a:rPr lang="ru-RU" sz="6600" dirty="0" smtClean="0">
                <a:solidFill>
                  <a:srgbClr val="FF0000"/>
                </a:solidFill>
              </a:rPr>
              <a:t>Наркотики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895600" y="1752600"/>
            <a:ext cx="5040313" cy="4679950"/>
            <a:chOff x="113" y="255"/>
            <a:chExt cx="3175" cy="2948"/>
          </a:xfrm>
        </p:grpSpPr>
        <p:sp>
          <p:nvSpPr>
            <p:cNvPr id="12295" name="AutoShape 5"/>
            <p:cNvSpPr>
              <a:spLocks noChangeArrowheads="1"/>
            </p:cNvSpPr>
            <p:nvPr/>
          </p:nvSpPr>
          <p:spPr bwMode="auto">
            <a:xfrm>
              <a:off x="113" y="255"/>
              <a:ext cx="3175" cy="2948"/>
            </a:xfrm>
            <a:prstGeom prst="cloudCallout">
              <a:avLst>
                <a:gd name="adj1" fmla="val 19764"/>
                <a:gd name="adj2" fmla="val 60176"/>
              </a:avLst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pic>
          <p:nvPicPr>
            <p:cNvPr id="12296" name="Picture 6" descr="j033728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1" y="935"/>
              <a:ext cx="2304" cy="1644"/>
            </a:xfrm>
            <a:prstGeom prst="rect">
              <a:avLst/>
            </a:prstGeom>
            <a:solidFill>
              <a:srgbClr val="FF99CC"/>
            </a:solidFill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292" name="Picture 7" descr="563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228600"/>
            <a:ext cx="172878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8" descr="nark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4149725"/>
            <a:ext cx="2297113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9" descr="1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1447800"/>
            <a:ext cx="1828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ИНДИЯ</a:t>
            </a:r>
            <a:endParaRPr lang="ru-RU" dirty="0"/>
          </a:p>
        </p:txBody>
      </p:sp>
      <p:pic>
        <p:nvPicPr>
          <p:cNvPr id="23555" name="Содержимое 5" descr="block247_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47800" y="1295400"/>
            <a:ext cx="5943600" cy="5181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550987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/>
              <a:t>И все мы говорим табаку, алкоголю и наркотикам – </a:t>
            </a:r>
            <a:r>
              <a:rPr lang="ru-RU" sz="4800" b="1" dirty="0" smtClean="0">
                <a:solidFill>
                  <a:srgbClr val="FF0000"/>
                </a:solidFill>
              </a:rPr>
              <a:t>НЕТ !!!</a:t>
            </a:r>
          </a:p>
        </p:txBody>
      </p:sp>
      <p:pic>
        <p:nvPicPr>
          <p:cNvPr id="29700" name="Picture 4" descr="nosmokin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5000"/>
            <a:ext cx="2133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5" descr="запрет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5720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6" descr="плакат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1905000"/>
            <a:ext cx="1935163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7" descr="плакат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2362200"/>
            <a:ext cx="2819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8" descr="символ борьбы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1800" y="4572000"/>
            <a:ext cx="2057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0"/>
            <a:ext cx="5564188" cy="8382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ru-RU" sz="4000" dirty="0">
                <a:solidFill>
                  <a:srgbClr val="FF0000"/>
                </a:solidFill>
              </a:rPr>
              <a:t>С</a:t>
            </a:r>
            <a:r>
              <a:rPr lang="ru-RU" sz="4000" dirty="0" smtClean="0">
                <a:solidFill>
                  <a:srgbClr val="FF0000"/>
                </a:solidFill>
              </a:rPr>
              <a:t>лагаемые </a:t>
            </a:r>
            <a:r>
              <a:rPr lang="ru-RU" sz="4000" dirty="0">
                <a:solidFill>
                  <a:srgbClr val="FF0000"/>
                </a:solidFill>
              </a:rPr>
              <a:t>здоровья</a:t>
            </a:r>
            <a:r>
              <a:rPr lang="ru-RU" sz="4000" dirty="0"/>
              <a:t> </a:t>
            </a:r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914400"/>
            <a:ext cx="6769100" cy="5943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002" name="Picture 10" descr="0_4a9f_e04e6b51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066800"/>
            <a:ext cx="548005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997" name="WordArt 5"/>
          <p:cNvSpPr>
            <a:spLocks noChangeArrowheads="1" noChangeShapeType="1" noTextEdit="1"/>
          </p:cNvSpPr>
          <p:nvPr/>
        </p:nvSpPr>
        <p:spPr bwMode="auto">
          <a:xfrm>
            <a:off x="228600" y="381000"/>
            <a:ext cx="85344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12700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Здоровый человек -       это счастливый     человек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50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50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5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WordArt 2"/>
          <p:cNvSpPr>
            <a:spLocks noChangeArrowheads="1" noChangeShapeType="1" noTextEdit="1"/>
          </p:cNvSpPr>
          <p:nvPr/>
        </p:nvSpPr>
        <p:spPr bwMode="auto">
          <a:xfrm>
            <a:off x="381000" y="1447800"/>
            <a:ext cx="5943600" cy="971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Всем  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спасибо!</a:t>
            </a:r>
          </a:p>
        </p:txBody>
      </p:sp>
      <p:sp>
        <p:nvSpPr>
          <p:cNvPr id="29699" name="WordArt 3"/>
          <p:cNvSpPr>
            <a:spLocks noChangeArrowheads="1" noChangeShapeType="1" noTextEdit="1"/>
          </p:cNvSpPr>
          <p:nvPr/>
        </p:nvSpPr>
        <p:spPr bwMode="auto">
          <a:xfrm>
            <a:off x="683568" y="3789040"/>
            <a:ext cx="8072526" cy="13544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kern="10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/>
                <a:cs typeface="Arial"/>
              </a:rPr>
              <a:t>Б</a:t>
            </a:r>
            <a:r>
              <a:rPr lang="ru-RU" sz="3600" b="1" kern="1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/>
                <a:cs typeface="Arial"/>
              </a:rPr>
              <a:t>удьте здоровы</a:t>
            </a:r>
            <a:r>
              <a:rPr lang="en-US" sz="3600" b="1" kern="1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ru-RU" sz="3600" b="1" kern="1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/>
                <a:cs typeface="Arial"/>
              </a:rPr>
              <a:t>и счастливы!</a:t>
            </a:r>
            <a:endParaRPr lang="ru-RU" sz="3600" b="1" kern="1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9700" name="Picture 4" descr="MCj04382050000[1]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05600" y="304800"/>
            <a:ext cx="2282825" cy="2286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ПРИВЫЧКА </a:t>
            </a:r>
            <a:r>
              <a:rPr lang="ru-RU" sz="3600" b="1" i="1" dirty="0" smtClean="0"/>
              <a:t>– поведение, образ действий, склонность, ставшие для кого-нибудь в жизни обычными, постоянными. То есть, привычка – это то, что мы делаем постоянно.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7848600" cy="1295400"/>
          </a:xfrm>
        </p:spPr>
        <p:txBody>
          <a:bodyPr/>
          <a:lstStyle/>
          <a:p>
            <a:pPr>
              <a:defRPr/>
            </a:pPr>
            <a:r>
              <a:rPr lang="ru-RU" sz="7200" b="1" dirty="0" smtClean="0">
                <a:solidFill>
                  <a:srgbClr val="993300"/>
                </a:solidFill>
              </a:rPr>
              <a:t>НЕРЯХА</a:t>
            </a:r>
            <a:endParaRPr lang="ru-RU" sz="7200" b="1" dirty="0">
              <a:solidFill>
                <a:srgbClr val="9933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ru-RU"/>
          </a:p>
          <a:p>
            <a:pPr>
              <a:defRPr/>
            </a:pPr>
            <a:endParaRPr lang="ru-RU"/>
          </a:p>
        </p:txBody>
      </p:sp>
      <p:pic>
        <p:nvPicPr>
          <p:cNvPr id="11268" name="Picture 4" descr="1151760644_8288343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981200"/>
            <a:ext cx="510540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6600" b="1">
                <a:solidFill>
                  <a:srgbClr val="CC3300"/>
                </a:solidFill>
              </a:rPr>
              <a:t/>
            </a:r>
            <a:br>
              <a:rPr lang="ru-RU" sz="6600" b="1">
                <a:solidFill>
                  <a:srgbClr val="CC3300"/>
                </a:solidFill>
              </a:rPr>
            </a:br>
            <a:endParaRPr lang="ru-RU" sz="6600" b="1">
              <a:solidFill>
                <a:srgbClr val="CC33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ru-RU"/>
          </a:p>
          <a:p>
            <a:pPr>
              <a:defRPr/>
            </a:pPr>
            <a:endParaRPr lang="ru-RU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81000" y="1371600"/>
            <a:ext cx="87630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>
                <a:solidFill>
                  <a:srgbClr val="CC3300"/>
                </a:solidFill>
              </a:rPr>
              <a:t>            ВРЕДНЫЕ ПРИВЫЧКИ- КЛИЧКИ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5400" b="1">
                <a:solidFill>
                  <a:srgbClr val="FF9900"/>
                </a:solidFill>
              </a:rPr>
              <a:t>ЛОЖЬ И ОБМАН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27225"/>
            <a:ext cx="8223250" cy="4151313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ru-RU" b="1"/>
              <a:t>               </a:t>
            </a:r>
            <a:r>
              <a:rPr lang="ru-RU" sz="4000" b="1">
                <a:solidFill>
                  <a:srgbClr val="CC3300"/>
                </a:solidFill>
              </a:rPr>
              <a:t>Запомните пословицы:</a:t>
            </a:r>
          </a:p>
          <a:p>
            <a:pPr>
              <a:lnSpc>
                <a:spcPct val="90000"/>
              </a:lnSpc>
              <a:defRPr/>
            </a:pPr>
            <a:r>
              <a:rPr lang="ru-RU" sz="4000" b="1">
                <a:solidFill>
                  <a:srgbClr val="993300"/>
                </a:solidFill>
              </a:rPr>
              <a:t>На обмане далеко не уедешь.</a:t>
            </a:r>
          </a:p>
          <a:p>
            <a:pPr>
              <a:lnSpc>
                <a:spcPct val="90000"/>
              </a:lnSpc>
              <a:defRPr/>
            </a:pPr>
            <a:r>
              <a:rPr lang="ru-RU" sz="4000" b="1">
                <a:solidFill>
                  <a:srgbClr val="993300"/>
                </a:solidFill>
              </a:rPr>
              <a:t>Ложь дружбу губит.</a:t>
            </a:r>
          </a:p>
          <a:p>
            <a:pPr>
              <a:lnSpc>
                <a:spcPct val="90000"/>
              </a:lnSpc>
              <a:defRPr/>
            </a:pPr>
            <a:r>
              <a:rPr lang="ru-RU" sz="4000" b="1">
                <a:solidFill>
                  <a:srgbClr val="993300"/>
                </a:solidFill>
              </a:rPr>
              <a:t>Ври , да знай меру.</a:t>
            </a:r>
          </a:p>
          <a:p>
            <a:pPr>
              <a:lnSpc>
                <a:spcPct val="90000"/>
              </a:lnSpc>
              <a:defRPr/>
            </a:pPr>
            <a:r>
              <a:rPr lang="ru-RU" sz="4000" b="1">
                <a:solidFill>
                  <a:srgbClr val="993300"/>
                </a:solidFill>
              </a:rPr>
              <a:t>Маленькая ложь за собою большую ведёт.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/>
              <a:t/>
            </a:r>
            <a:br>
              <a:rPr lang="ru-RU" sz="3200"/>
            </a:br>
            <a:endParaRPr lang="ru-RU" sz="320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ru-RU"/>
          </a:p>
          <a:p>
            <a:pPr>
              <a:defRPr/>
            </a:pPr>
            <a:endParaRPr lang="ru-RU"/>
          </a:p>
        </p:txBody>
      </p:sp>
      <p:pic>
        <p:nvPicPr>
          <p:cNvPr id="14340" name="Picture 4" descr="0_8c17_3ce6e5eb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3695700" cy="492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 descr="0000039960-preview"/>
          <p:cNvPicPr>
            <a:picLocks noChangeAspect="1" noChangeArrowheads="1"/>
          </p:cNvPicPr>
          <p:nvPr/>
        </p:nvPicPr>
        <p:blipFill>
          <a:blip r:embed="rId3" cstate="print"/>
          <a:srcRect b="11787"/>
          <a:stretch>
            <a:fillRect/>
          </a:stretch>
        </p:blipFill>
        <p:spPr bwMode="auto">
          <a:xfrm>
            <a:off x="4114800" y="304800"/>
            <a:ext cx="4724400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 descr="2571-l1"/>
          <p:cNvPicPr>
            <a:picLocks noChangeAspect="1" noChangeArrowheads="1"/>
          </p:cNvPicPr>
          <p:nvPr/>
        </p:nvPicPr>
        <p:blipFill>
          <a:blip r:embed="rId4" cstate="print"/>
          <a:srcRect t="15044" b="16519"/>
          <a:stretch>
            <a:fillRect/>
          </a:stretch>
        </p:blipFill>
        <p:spPr bwMode="auto">
          <a:xfrm>
            <a:off x="2895600" y="3505200"/>
            <a:ext cx="27590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7" descr="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3276600"/>
            <a:ext cx="3048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/>
              <a:t/>
            </a:r>
            <a:br>
              <a:rPr lang="ru-RU" sz="3200"/>
            </a:br>
            <a:endParaRPr lang="ru-RU" sz="320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304800"/>
            <a:ext cx="8375650" cy="5773738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6000" b="1">
                <a:solidFill>
                  <a:srgbClr val="FF0066"/>
                </a:solidFill>
              </a:rPr>
              <a:t>  Это полезно помнить.</a:t>
            </a:r>
          </a:p>
          <a:p>
            <a:pPr>
              <a:defRPr/>
            </a:pPr>
            <a:r>
              <a:rPr lang="ru-RU" sz="3600" b="1">
                <a:solidFill>
                  <a:srgbClr val="FF9900"/>
                </a:solidFill>
              </a:rPr>
              <a:t>1. Для ухода за носом существует носовой платок, его надо всегда носить с собой.</a:t>
            </a:r>
          </a:p>
          <a:p>
            <a:pPr>
              <a:defRPr/>
            </a:pPr>
            <a:r>
              <a:rPr lang="ru-RU" sz="3600" b="1">
                <a:solidFill>
                  <a:srgbClr val="993300"/>
                </a:solidFill>
              </a:rPr>
              <a:t>2. Ногти необходимо один раз в неделю постригать ножницами.</a:t>
            </a:r>
          </a:p>
          <a:p>
            <a:pPr>
              <a:defRPr/>
            </a:pPr>
            <a:r>
              <a:rPr lang="ru-RU" sz="3600" b="1">
                <a:solidFill>
                  <a:srgbClr val="FF3300"/>
                </a:solidFill>
              </a:rPr>
              <a:t>3. Остатки пищи между зубами удаляют зубочисткой</a:t>
            </a:r>
            <a:r>
              <a:rPr lang="ru-RU" b="1">
                <a:solidFill>
                  <a:srgbClr val="FF3300"/>
                </a:solidFill>
              </a:rPr>
              <a:t>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902</TotalTime>
  <Words>486</Words>
  <Application>Microsoft Office PowerPoint</Application>
  <PresentationFormat>Экран (4:3)</PresentationFormat>
  <Paragraphs>64</Paragraphs>
  <Slides>36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Круги</vt:lpstr>
      <vt:lpstr>Слайд 1</vt:lpstr>
      <vt:lpstr> «ВРЕДНЫЕ ПРИВЫЧКИ – ЗНАК БЕДЫ!»</vt:lpstr>
      <vt:lpstr>Цель:</vt:lpstr>
      <vt:lpstr>Слайд 4</vt:lpstr>
      <vt:lpstr>НЕРЯХА</vt:lpstr>
      <vt:lpstr> </vt:lpstr>
      <vt:lpstr>ЛОЖЬ И ОБМАН</vt:lpstr>
      <vt:lpstr> </vt:lpstr>
      <vt:lpstr>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      В нашей жизни есть много            причин, которые губят наше         здоровье… Сегодня мы хотим понять и разобраться, какой вред наносят наркотические вещества, а именно:</vt:lpstr>
      <vt:lpstr>Слайд 19</vt:lpstr>
      <vt:lpstr>Растение получило своё название по имени провинции Тобого (остров Гаити)</vt:lpstr>
      <vt:lpstr>Слайд 21</vt:lpstr>
      <vt:lpstr>Слайд 22</vt:lpstr>
      <vt:lpstr>Легкие здорового человека и курильщика</vt:lpstr>
      <vt:lpstr>Слайд 24</vt:lpstr>
      <vt:lpstr>Слайд 25</vt:lpstr>
      <vt:lpstr>Слайд 26</vt:lpstr>
      <vt:lpstr>ИВАН ГРОЗНЫЙ</vt:lpstr>
      <vt:lpstr>Слайд 28</vt:lpstr>
      <vt:lpstr>Алкоголь и его отрицательное действие на организм. </vt:lpstr>
      <vt:lpstr>Алкогольные поражения печени</vt:lpstr>
      <vt:lpstr>Наркотики</vt:lpstr>
      <vt:lpstr>ИНДИЯ</vt:lpstr>
      <vt:lpstr>И все мы говорим табаку, алкоголю и наркотикам – НЕТ !!!</vt:lpstr>
      <vt:lpstr>Слагаемые здоровья </vt:lpstr>
      <vt:lpstr>Слайд 35</vt:lpstr>
      <vt:lpstr>Слайд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Махнычевы</dc:creator>
  <cp:lastModifiedBy>Махнычевы</cp:lastModifiedBy>
  <cp:revision>60</cp:revision>
  <cp:lastPrinted>1601-01-01T00:00:00Z</cp:lastPrinted>
  <dcterms:created xsi:type="dcterms:W3CDTF">1601-01-01T00:00:00Z</dcterms:created>
  <dcterms:modified xsi:type="dcterms:W3CDTF">2016-01-06T17:08:28Z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