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media/image2.jpeg" ContentType="image/jpeg"/>
  <Override PartName="/ppt/media/image3.jpeg" ContentType="image/jpeg"/>
  <Override PartName="/ppt/media/image1.jpeg" ContentType="image/jpe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>
            <a:alphaModFix amt="75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B7BEDBF-BF0E-4DAF-A5CB-9B530789713A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8.2.22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9F17E75-964B-49B6-9956-A3D82FF9BFF4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>
            <a:alphaModFix amt="75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9A7A6D8-3570-4E74-8BFB-094A457E1849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8.2.22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F59F17C-E79E-4AE0-91F2-4527CEF24273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>
            <a:alphaModFix amt="75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1E212E8-49EF-42AE-9321-DAD7F735AB39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8.2.22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3B7388C-A611-4445-9115-20F09A67DAAA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1259640" y="980640"/>
            <a:ext cx="7488360" cy="3096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b050"/>
                </a:solidFill>
                <a:latin typeface="Comic Sans MS"/>
              </a:rPr>
              <a:t>Возрастные особенности </a:t>
            </a:r>
            <a:br/>
            <a:r>
              <a:rPr b="1" lang="ru-RU" sz="4400" spc="-1" strike="noStrike">
                <a:solidFill>
                  <a:srgbClr val="00b050"/>
                </a:solidFill>
                <a:latin typeface="Comic Sans MS"/>
              </a:rPr>
              <a:t>детей 4-5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0" y="3960000"/>
            <a:ext cx="3420000" cy="489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pPr algn="r"/>
            <a:r>
              <a:rPr b="1" i="1" lang="ru-RU" sz="1400" spc="-1" strike="noStrike">
                <a:solidFill>
                  <a:srgbClr val="c9211e"/>
                </a:solidFill>
                <a:latin typeface="Arial"/>
              </a:rPr>
              <a:t>Подготовила: </a:t>
            </a:r>
            <a:endParaRPr b="1" i="1" lang="ru-RU" sz="1400" spc="-1" strike="noStrike">
              <a:solidFill>
                <a:srgbClr val="c9211e"/>
              </a:solidFill>
              <a:latin typeface="Arial"/>
            </a:endParaRPr>
          </a:p>
          <a:p>
            <a:pPr algn="r"/>
            <a:r>
              <a:rPr b="1" i="1" lang="ru-RU" sz="1400" spc="-1" strike="noStrike">
                <a:solidFill>
                  <a:srgbClr val="c9211e"/>
                </a:solidFill>
                <a:latin typeface="Arial"/>
              </a:rPr>
              <a:t>педагог-психолог Протиняк А.И.</a:t>
            </a:r>
            <a:endParaRPr b="1" i="1" lang="ru-RU" sz="1400" spc="-1" strike="noStrike">
              <a:solidFill>
                <a:srgbClr val="c9211e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1547640" y="476640"/>
            <a:ext cx="6912360" cy="46080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7000"/>
          </a:bodyPr>
          <a:p>
            <a:pPr marL="343080" indent="-342720" algn="ctr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ru-RU" sz="3000" spc="-1" strike="noStrike">
                <a:solidFill>
                  <a:srgbClr val="7030a0"/>
                </a:solidFill>
                <a:latin typeface="Comic Sans MS"/>
              </a:rPr>
              <a:t>   </a:t>
            </a:r>
            <a:r>
              <a:rPr b="0" lang="ru-RU" sz="3000" spc="-1" strike="noStrike">
                <a:solidFill>
                  <a:srgbClr val="7030a0"/>
                </a:solidFill>
                <a:latin typeface="Comic Sans MS"/>
              </a:rPr>
              <a:t>Возраст от четырех до пяти лет - период относительного затишья. </a:t>
            </a:r>
            <a:endParaRPr b="0" lang="ru-RU" sz="3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ru-RU" sz="3000" spc="-1" strike="noStrike">
                <a:solidFill>
                  <a:srgbClr val="7030a0"/>
                </a:solidFill>
                <a:latin typeface="Comic Sans MS"/>
              </a:rPr>
              <a:t>   </a:t>
            </a:r>
            <a:r>
              <a:rPr b="0" lang="ru-RU" sz="3000" spc="-1" strike="noStrike">
                <a:solidFill>
                  <a:srgbClr val="7030a0"/>
                </a:solidFill>
                <a:latin typeface="Comic Sans MS"/>
              </a:rPr>
              <a:t>Ребенок в целом стал спокойнее, послушнее, покладистее. </a:t>
            </a:r>
            <a:endParaRPr b="0" lang="ru-RU" sz="30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ru-RU" sz="3000" spc="-1" strike="noStrike">
                <a:solidFill>
                  <a:srgbClr val="7030a0"/>
                </a:solidFill>
                <a:latin typeface="Comic Sans MS"/>
              </a:rPr>
              <a:t>   </a:t>
            </a:r>
            <a:r>
              <a:rPr b="0" lang="ru-RU" sz="3000" spc="-1" strike="noStrike">
                <a:solidFill>
                  <a:srgbClr val="7030a0"/>
                </a:solidFill>
                <a:latin typeface="Comic Sans MS"/>
              </a:rPr>
              <a:t>Всё более сильной становится потребность в друзьях, резко возрастает интерес к окружающему миру.</a:t>
            </a:r>
            <a:endParaRPr b="0" lang="ru-RU" sz="3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1187640" y="404640"/>
            <a:ext cx="7416360" cy="1151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000" spc="-1" strike="noStrike">
                <a:solidFill>
                  <a:srgbClr val="ff0000"/>
                </a:solidFill>
                <a:latin typeface="Comic Sans MS"/>
              </a:rPr>
              <a:t>В этом возрасте у вашего ребенка активно проявляются:</a:t>
            </a:r>
            <a:endParaRPr b="0" lang="ru-RU" sz="3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1403640" y="1600200"/>
            <a:ext cx="7200360" cy="319644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51000"/>
          </a:bodyPr>
          <a:p>
            <a:pPr marL="343080" indent="-342720"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lang="ru-RU" sz="3200" spc="-1" strike="noStrike">
                <a:solidFill>
                  <a:srgbClr val="604a7b"/>
                </a:solidFill>
                <a:latin typeface="Comic Sans MS"/>
              </a:rPr>
              <a:t>Стремление к самостоятельности.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604a7b"/>
                </a:solidFill>
                <a:latin typeface="Comic Sans MS"/>
              </a:rPr>
              <a:t>   </a:t>
            </a:r>
            <a:r>
              <a:rPr b="0" lang="ru-RU" sz="2800" spc="-1" strike="noStrike">
                <a:solidFill>
                  <a:srgbClr val="604a7b"/>
                </a:solidFill>
                <a:latin typeface="Comic Sans MS"/>
              </a:rPr>
              <a:t>Ребенку важно многое делать самому, он уже больше способен позаботиться о себе и меньше нуждается в опеке взрослых. Обратная сторона самостоятельности – заявление о своих правах, потребностях, попытки устанавливать свои правила в окружающем мире.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1691640" y="549360"/>
            <a:ext cx="6840360" cy="388728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46000"/>
          </a:bodyPr>
          <a:p>
            <a:pPr marL="343080" indent="-342720"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lang="ru-RU" sz="3200" spc="-1" strike="noStrike">
                <a:solidFill>
                  <a:srgbClr val="34411b"/>
                </a:solidFill>
                <a:latin typeface="Comic Sans MS"/>
              </a:rPr>
              <a:t>Этические представления.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34411b"/>
                </a:solidFill>
                <a:latin typeface="Comic Sans MS"/>
              </a:rPr>
              <a:t>    </a:t>
            </a:r>
            <a:r>
              <a:rPr b="0" lang="ru-RU" sz="3200" spc="-1" strike="noStrike">
                <a:solidFill>
                  <a:srgbClr val="34411b"/>
                </a:solidFill>
                <a:latin typeface="Comic Sans MS"/>
              </a:rPr>
              <a:t>Ребенок расширяет палитру осознаваемых эмоций, он начинает понимать чувства других людей, сопереживать. В этом возрасте начинают формироваться основные этические понятия, воспринимаемые ребенком не через то, что говорят ему взрослые, а исходя из того, как они поступают.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1547640" y="620640"/>
            <a:ext cx="6753600" cy="40320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44000"/>
          </a:bodyPr>
          <a:p>
            <a:pPr marL="343080" indent="-342720"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lang="ru-RU" sz="3200" spc="-1" strike="noStrike">
                <a:solidFill>
                  <a:srgbClr val="3017ed"/>
                </a:solidFill>
                <a:latin typeface="Comic Sans MS"/>
              </a:rPr>
              <a:t>   </a:t>
            </a:r>
            <a:r>
              <a:rPr b="1" lang="ru-RU" sz="3200" spc="-1" strike="noStrike">
                <a:solidFill>
                  <a:srgbClr val="3017ed"/>
                </a:solidFill>
                <a:latin typeface="Comic Sans MS"/>
              </a:rPr>
              <a:t>Творческие способности.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3017ed"/>
                </a:solidFill>
                <a:latin typeface="Comic Sans MS"/>
              </a:rPr>
              <a:t>   </a:t>
            </a:r>
            <a:r>
              <a:rPr b="0" lang="ru-RU" sz="3200" spc="-1" strike="noStrike">
                <a:solidFill>
                  <a:srgbClr val="3017ed"/>
                </a:solidFill>
                <a:latin typeface="Comic Sans MS"/>
              </a:rPr>
              <a:t>Развитие воображения входит в очень активную фазу. Ребенок живет в мире сказок, фантазий, он способен создавать целые миры на бумаге или в своей голове. В мечтах, разнообразных фантазиях ребенок получает возможность стать главным действующим лицом, добиться недостающего ему признания.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1619640" y="692640"/>
            <a:ext cx="7056360" cy="37440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49000"/>
          </a:bodyPr>
          <a:p>
            <a:pPr marL="343080" indent="-342720"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lang="ru-RU" sz="3200" spc="-1" strike="noStrike">
                <a:solidFill>
                  <a:srgbClr val="ca1c52"/>
                </a:solidFill>
                <a:latin typeface="Comic Sans MS"/>
              </a:rPr>
              <a:t>Страхи как следствие развитого воображения.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ca1c52"/>
                </a:solidFill>
                <a:latin typeface="Comic Sans MS"/>
              </a:rPr>
              <a:t>    </a:t>
            </a:r>
            <a:r>
              <a:rPr b="0" lang="ru-RU" sz="3200" spc="-1" strike="noStrike">
                <a:solidFill>
                  <a:srgbClr val="ca1c52"/>
                </a:solidFill>
                <a:latin typeface="Comic Sans MS"/>
              </a:rPr>
              <a:t>Ребенок чувствует себя недостаточно защищенным перед большим миром. Он задействует своё магическое мышление для того, чтобы обрести ощущение безопасности. Но безудержность фантазий может порождать самые разнообразные страхи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1187640" y="332640"/>
            <a:ext cx="7560360" cy="41040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343080" indent="-342720" algn="ctr">
              <a:lnSpc>
                <a:spcPct val="100000"/>
              </a:lnSpc>
              <a:spcBef>
                <a:spcPts val="439"/>
              </a:spcBef>
              <a:tabLst>
                <a:tab algn="l" pos="0"/>
              </a:tabLst>
            </a:pPr>
            <a:r>
              <a:rPr b="1" lang="ru-RU" sz="2200" spc="-1" strike="noStrike">
                <a:solidFill>
                  <a:srgbClr val="3017ed"/>
                </a:solidFill>
                <a:latin typeface="Comic Sans MS"/>
              </a:rPr>
              <a:t>Отношения со сверстниками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ru-RU" sz="2200" spc="-1" strike="noStrike">
                <a:solidFill>
                  <a:srgbClr val="3017ed"/>
                </a:solidFill>
                <a:latin typeface="Comic Sans MS"/>
              </a:rPr>
              <a:t>    </a:t>
            </a:r>
            <a:r>
              <a:rPr b="0" lang="ru-RU" sz="2200" spc="-1" strike="noStrike">
                <a:solidFill>
                  <a:srgbClr val="3017ed"/>
                </a:solidFill>
                <a:latin typeface="Comic Sans MS"/>
              </a:rPr>
              <a:t>У ребенка появляется большой интерес к ровесникам, и он от внутрисемейных отношений все больше переходит к более широким отношениям с миром. Совместная игра становится сложнее, у нее появляется разнообразное сюжетно-ролевое наполнение(игры в больницу, магазин, разыгрывание любимых сказок). Дети дружат, ссорятся, мирятся, обижаются, ревнуют, помогают друг другу. Общение со сверстниками занимает все большее место в жизни ребенка, все более выраженной становится потребность в признании и уважении со стороны ровесников</a:t>
            </a:r>
            <a:r>
              <a:rPr b="0" lang="ru-RU" sz="2250" spc="-1" strike="noStrike">
                <a:solidFill>
                  <a:srgbClr val="000000"/>
                </a:solidFill>
                <a:latin typeface="Comic Sans MS"/>
              </a:rPr>
              <a:t>.</a:t>
            </a:r>
            <a:endParaRPr b="0" lang="ru-RU" sz="225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1259640" y="476640"/>
            <a:ext cx="7344360" cy="42480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43000"/>
          </a:bodyPr>
          <a:p>
            <a:pPr marL="343080" indent="-342720"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lang="ru-RU" sz="3200" spc="-1" strike="noStrike">
                <a:solidFill>
                  <a:srgbClr val="c00000"/>
                </a:solidFill>
                <a:latin typeface="Comic Sans MS"/>
              </a:rPr>
              <a:t>Активная любознательность,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lang="ru-RU" sz="3200" spc="-1" strike="noStrike">
                <a:solidFill>
                  <a:srgbClr val="c00000"/>
                </a:solidFill>
                <a:latin typeface="Comic Sans MS"/>
              </a:rPr>
              <a:t> 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которая заставляет детей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постоянно задавать вопросы обо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всем, что они видят. Они готовы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все время говорить, обсуждать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различные вопросы. Но у них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еще недостаточно развита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произвольность, то есть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способность заниматься тем, что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им неинтересно, и поэтому их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познавательный интерес лучше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всего утоляется в увлекательном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разговоре или занимательной </a:t>
            </a:r>
            <a:r>
              <a:rPr b="0" lang="ru-RU" sz="3200" spc="-1" strike="noStrike">
                <a:solidFill>
                  <a:srgbClr val="c00000"/>
                </a:solidFill>
                <a:latin typeface="Comic Sans MS"/>
              </a:rPr>
              <a:t>игре.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1475640" y="476640"/>
            <a:ext cx="7128360" cy="60483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1000"/>
          </a:bodyPr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859"/>
              </a:spcBef>
              <a:tabLst>
                <a:tab algn="l" pos="0"/>
              </a:tabLst>
            </a:pPr>
            <a:r>
              <a:rPr b="1" lang="ru-RU" sz="4300" spc="-1" strike="noStrike">
                <a:solidFill>
                  <a:srgbClr val="c00000"/>
                </a:solidFill>
                <a:latin typeface="Comic Sans MS"/>
              </a:rPr>
              <a:t>СПАСИБО ЗА ВНИМАНИЕ</a:t>
            </a:r>
            <a:endParaRPr b="0" lang="ru-RU" sz="43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43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43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43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43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ru-RU" sz="1800" spc="-1" strike="noStrike">
                <a:solidFill>
                  <a:srgbClr val="c00000"/>
                </a:solidFill>
                <a:latin typeface="Comic Sans MS"/>
              </a:rPr>
              <a:t>Презентацию подготовила: 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ru-RU" sz="1800" spc="-1" strike="noStrike">
                <a:solidFill>
                  <a:srgbClr val="c00000"/>
                </a:solidFill>
                <a:latin typeface="Comic Sans MS"/>
              </a:rPr>
              <a:t>Протиняк А.И.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340"/>
              </a:spcBef>
              <a:tabLst>
                <a:tab algn="l" pos="0"/>
              </a:tabLst>
            </a:pPr>
            <a:r>
              <a:rPr b="1" lang="ru-RU" sz="1700" spc="-1" strike="noStrike">
                <a:solidFill>
                  <a:srgbClr val="c00000"/>
                </a:solidFill>
                <a:latin typeface="Comic Sans MS"/>
              </a:rPr>
              <a:t>По материалам: Ивлева И.А., Млодик И.Ю., Сафуонова О.В. Консультирование родителей в детском саду</a:t>
            </a:r>
            <a:endParaRPr b="0" lang="ru-RU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Application>LibreOffice/7.0.5.2$Linux_X86_64 LibreOffice_project/00$Build-2</Application>
  <AppVersion>15.0000</AppVersion>
  <Words>425</Words>
  <Paragraphs>42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2013-03-14T19:12:35Z</dcterms:created>
  <dc:creator>Julinika</dc:creator>
  <dc:description/>
  <dc:language>ru-RU</dc:language>
  <cp:lastModifiedBy/>
  <dcterms:modified xsi:type="dcterms:W3CDTF">2022-02-08T15:13:36Z</dcterms:modified>
  <cp:revision>14</cp:revision>
  <dc:subject/>
  <dc:title>Возрастные особенности  детей 4-5 лет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9</vt:i4>
  </property>
</Properties>
</file>