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6" r:id="rId12"/>
    <p:sldId id="265" r:id="rId13"/>
    <p:sldId id="271" r:id="rId14"/>
    <p:sldId id="275" r:id="rId15"/>
    <p:sldId id="279" r:id="rId16"/>
    <p:sldId id="284" r:id="rId17"/>
    <p:sldId id="285" r:id="rId18"/>
    <p:sldId id="292" r:id="rId19"/>
    <p:sldId id="293" r:id="rId20"/>
    <p:sldId id="300" r:id="rId21"/>
    <p:sldId id="301" r:id="rId22"/>
    <p:sldId id="302" r:id="rId23"/>
    <p:sldId id="306" r:id="rId24"/>
    <p:sldId id="313" r:id="rId25"/>
    <p:sldId id="314" r:id="rId26"/>
    <p:sldId id="317" r:id="rId27"/>
    <p:sldId id="328" r:id="rId28"/>
    <p:sldId id="321" r:id="rId29"/>
    <p:sldId id="324" r:id="rId30"/>
    <p:sldId id="329" r:id="rId31"/>
    <p:sldId id="334" r:id="rId32"/>
    <p:sldId id="335" r:id="rId33"/>
    <p:sldId id="337" r:id="rId34"/>
    <p:sldId id="338" r:id="rId35"/>
    <p:sldId id="339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2050" y="-54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301812-37CF-403C-96C5-D4CB6820F707}" type="doc">
      <dgm:prSet loTypeId="urn:microsoft.com/office/officeart/2005/8/layout/orgChart1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EC46C174-3863-422D-96EC-19CF98C7E512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Этапы реализации проекта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6D17C8C-DB7D-4814-A088-565D9A3A673C}" type="parTrans" cxnId="{07E75922-DFE6-43B2-A51F-8F8B847A9BCF}">
      <dgm:prSet/>
      <dgm:spPr/>
      <dgm:t>
        <a:bodyPr/>
        <a:lstStyle/>
        <a:p>
          <a:endParaRPr lang="ru-RU"/>
        </a:p>
      </dgm:t>
    </dgm:pt>
    <dgm:pt modelId="{AB0B65C9-299B-46AC-A906-72E4767242D7}" type="sibTrans" cxnId="{07E75922-DFE6-43B2-A51F-8F8B847A9BCF}">
      <dgm:prSet/>
      <dgm:spPr/>
      <dgm:t>
        <a:bodyPr/>
        <a:lstStyle/>
        <a:p>
          <a:endParaRPr lang="ru-RU"/>
        </a:p>
      </dgm:t>
    </dgm:pt>
    <dgm:pt modelId="{3D70FEC1-9C72-4AF0-95BF-B784F5E2C29B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Подготовительный этап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1E02F49-9DD2-48FF-BE8D-4CA64A333411}" type="parTrans" cxnId="{C21CFC64-8DAA-432F-B341-E6BE1063E090}">
      <dgm:prSet/>
      <dgm:spPr/>
      <dgm:t>
        <a:bodyPr/>
        <a:lstStyle/>
        <a:p>
          <a:endParaRPr lang="ru-RU"/>
        </a:p>
      </dgm:t>
    </dgm:pt>
    <dgm:pt modelId="{C09682CA-98CE-4AE9-8DE7-AE30496A7729}" type="sibTrans" cxnId="{C21CFC64-8DAA-432F-B341-E6BE1063E090}">
      <dgm:prSet/>
      <dgm:spPr/>
      <dgm:t>
        <a:bodyPr/>
        <a:lstStyle/>
        <a:p>
          <a:endParaRPr lang="ru-RU"/>
        </a:p>
      </dgm:t>
    </dgm:pt>
    <dgm:pt modelId="{B7151CE4-1097-4191-A6DE-DE1F78E6AA68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Основной этап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D540A76-E506-4160-9A52-E2099DC09202}" type="parTrans" cxnId="{788DA920-8D09-4160-B293-25339EA1F0A6}">
      <dgm:prSet/>
      <dgm:spPr/>
      <dgm:t>
        <a:bodyPr/>
        <a:lstStyle/>
        <a:p>
          <a:endParaRPr lang="ru-RU"/>
        </a:p>
      </dgm:t>
    </dgm:pt>
    <dgm:pt modelId="{C4A81D42-3D31-4457-80CF-C7B65BF3E5E0}" type="sibTrans" cxnId="{788DA920-8D09-4160-B293-25339EA1F0A6}">
      <dgm:prSet/>
      <dgm:spPr/>
      <dgm:t>
        <a:bodyPr/>
        <a:lstStyle/>
        <a:p>
          <a:endParaRPr lang="ru-RU"/>
        </a:p>
      </dgm:t>
    </dgm:pt>
    <dgm:pt modelId="{A79CD796-66E9-491E-85EA-E6D728A9010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Заключительный этап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9BBF4F1-CA66-4A19-B946-0DF9BA323766}" type="parTrans" cxnId="{3C39D080-7679-465A-8527-97AAA7804C7E}">
      <dgm:prSet/>
      <dgm:spPr/>
      <dgm:t>
        <a:bodyPr/>
        <a:lstStyle/>
        <a:p>
          <a:endParaRPr lang="ru-RU"/>
        </a:p>
      </dgm:t>
    </dgm:pt>
    <dgm:pt modelId="{F7A32702-40FA-45D7-894C-307339E52554}" type="sibTrans" cxnId="{3C39D080-7679-465A-8527-97AAA7804C7E}">
      <dgm:prSet/>
      <dgm:spPr/>
      <dgm:t>
        <a:bodyPr/>
        <a:lstStyle/>
        <a:p>
          <a:endParaRPr lang="ru-RU"/>
        </a:p>
      </dgm:t>
    </dgm:pt>
    <dgm:pt modelId="{8550CC57-C7A5-42AF-9294-4079C0D328C5}" type="pres">
      <dgm:prSet presAssocID="{6B301812-37CF-403C-96C5-D4CB6820F70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2B9D981-9440-4E7D-9A9B-CE7A908D6070}" type="pres">
      <dgm:prSet presAssocID="{EC46C174-3863-422D-96EC-19CF98C7E512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30A57F5-C19A-4106-AAD4-6EE3909AB500}" type="pres">
      <dgm:prSet presAssocID="{EC46C174-3863-422D-96EC-19CF98C7E512}" presName="rootComposite1" presStyleCnt="0"/>
      <dgm:spPr/>
      <dgm:t>
        <a:bodyPr/>
        <a:lstStyle/>
        <a:p>
          <a:endParaRPr lang="ru-RU"/>
        </a:p>
      </dgm:t>
    </dgm:pt>
    <dgm:pt modelId="{7791E148-8BB5-49EC-807A-E23FE9340E59}" type="pres">
      <dgm:prSet presAssocID="{EC46C174-3863-422D-96EC-19CF98C7E51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EDE101-FC8B-494A-B09D-856509ACB1D0}" type="pres">
      <dgm:prSet presAssocID="{EC46C174-3863-422D-96EC-19CF98C7E51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7524A26-544F-4D0E-B856-1B8C0B004D13}" type="pres">
      <dgm:prSet presAssocID="{EC46C174-3863-422D-96EC-19CF98C7E512}" presName="hierChild2" presStyleCnt="0"/>
      <dgm:spPr/>
      <dgm:t>
        <a:bodyPr/>
        <a:lstStyle/>
        <a:p>
          <a:endParaRPr lang="ru-RU"/>
        </a:p>
      </dgm:t>
    </dgm:pt>
    <dgm:pt modelId="{1A00102B-0C3E-44A6-9AAE-849229DBE4BE}" type="pres">
      <dgm:prSet presAssocID="{21E02F49-9DD2-48FF-BE8D-4CA64A333411}" presName="Name37" presStyleLbl="parChTrans1D2" presStyleIdx="0" presStyleCnt="3"/>
      <dgm:spPr/>
      <dgm:t>
        <a:bodyPr/>
        <a:lstStyle/>
        <a:p>
          <a:endParaRPr lang="ru-RU"/>
        </a:p>
      </dgm:t>
    </dgm:pt>
    <dgm:pt modelId="{949F0B2F-0FC0-4D94-99D7-754015297FEC}" type="pres">
      <dgm:prSet presAssocID="{3D70FEC1-9C72-4AF0-95BF-B784F5E2C29B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3A856F29-23B3-4D90-916E-5CB166CC2028}" type="pres">
      <dgm:prSet presAssocID="{3D70FEC1-9C72-4AF0-95BF-B784F5E2C29B}" presName="rootComposite" presStyleCnt="0"/>
      <dgm:spPr/>
      <dgm:t>
        <a:bodyPr/>
        <a:lstStyle/>
        <a:p>
          <a:endParaRPr lang="ru-RU"/>
        </a:p>
      </dgm:t>
    </dgm:pt>
    <dgm:pt modelId="{27BB4BDB-FA95-4567-B0FA-24033444A5E1}" type="pres">
      <dgm:prSet presAssocID="{3D70FEC1-9C72-4AF0-95BF-B784F5E2C29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8CF413-1634-4A99-A49A-733331BE6ABD}" type="pres">
      <dgm:prSet presAssocID="{3D70FEC1-9C72-4AF0-95BF-B784F5E2C29B}" presName="rootConnector" presStyleLbl="node2" presStyleIdx="0" presStyleCnt="3"/>
      <dgm:spPr/>
      <dgm:t>
        <a:bodyPr/>
        <a:lstStyle/>
        <a:p>
          <a:endParaRPr lang="ru-RU"/>
        </a:p>
      </dgm:t>
    </dgm:pt>
    <dgm:pt modelId="{323B5C17-A582-4FA2-AC48-3C68ADA38DE5}" type="pres">
      <dgm:prSet presAssocID="{3D70FEC1-9C72-4AF0-95BF-B784F5E2C29B}" presName="hierChild4" presStyleCnt="0"/>
      <dgm:spPr/>
      <dgm:t>
        <a:bodyPr/>
        <a:lstStyle/>
        <a:p>
          <a:endParaRPr lang="ru-RU"/>
        </a:p>
      </dgm:t>
    </dgm:pt>
    <dgm:pt modelId="{BA9A5EE0-8B6D-4E98-B7F8-20D12F721591}" type="pres">
      <dgm:prSet presAssocID="{3D70FEC1-9C72-4AF0-95BF-B784F5E2C29B}" presName="hierChild5" presStyleCnt="0"/>
      <dgm:spPr/>
      <dgm:t>
        <a:bodyPr/>
        <a:lstStyle/>
        <a:p>
          <a:endParaRPr lang="ru-RU"/>
        </a:p>
      </dgm:t>
    </dgm:pt>
    <dgm:pt modelId="{5AA0BE2A-FA86-4B05-8B8D-FDA1F80E9FA2}" type="pres">
      <dgm:prSet presAssocID="{AD540A76-E506-4160-9A52-E2099DC09202}" presName="Name37" presStyleLbl="parChTrans1D2" presStyleIdx="1" presStyleCnt="3"/>
      <dgm:spPr/>
      <dgm:t>
        <a:bodyPr/>
        <a:lstStyle/>
        <a:p>
          <a:endParaRPr lang="ru-RU"/>
        </a:p>
      </dgm:t>
    </dgm:pt>
    <dgm:pt modelId="{4DA5C9ED-6B35-48FB-91ED-9DEC2E594927}" type="pres">
      <dgm:prSet presAssocID="{B7151CE4-1097-4191-A6DE-DE1F78E6AA6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41A0119-27A7-491C-BDF6-589D51BA87FA}" type="pres">
      <dgm:prSet presAssocID="{B7151CE4-1097-4191-A6DE-DE1F78E6AA68}" presName="rootComposite" presStyleCnt="0"/>
      <dgm:spPr/>
      <dgm:t>
        <a:bodyPr/>
        <a:lstStyle/>
        <a:p>
          <a:endParaRPr lang="ru-RU"/>
        </a:p>
      </dgm:t>
    </dgm:pt>
    <dgm:pt modelId="{AF7B6982-ED5F-4E8F-BB38-593A2D5A0918}" type="pres">
      <dgm:prSet presAssocID="{B7151CE4-1097-4191-A6DE-DE1F78E6AA68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FB9C1C-6EEC-4631-8618-9FB676D1A6A3}" type="pres">
      <dgm:prSet presAssocID="{B7151CE4-1097-4191-A6DE-DE1F78E6AA68}" presName="rootConnector" presStyleLbl="node2" presStyleIdx="1" presStyleCnt="3"/>
      <dgm:spPr/>
      <dgm:t>
        <a:bodyPr/>
        <a:lstStyle/>
        <a:p>
          <a:endParaRPr lang="ru-RU"/>
        </a:p>
      </dgm:t>
    </dgm:pt>
    <dgm:pt modelId="{2986EC9B-C44D-43E8-BE57-7365FF360E98}" type="pres">
      <dgm:prSet presAssocID="{B7151CE4-1097-4191-A6DE-DE1F78E6AA68}" presName="hierChild4" presStyleCnt="0"/>
      <dgm:spPr/>
      <dgm:t>
        <a:bodyPr/>
        <a:lstStyle/>
        <a:p>
          <a:endParaRPr lang="ru-RU"/>
        </a:p>
      </dgm:t>
    </dgm:pt>
    <dgm:pt modelId="{ED02B31B-6F56-4458-B02A-D1BE457FCED0}" type="pres">
      <dgm:prSet presAssocID="{B7151CE4-1097-4191-A6DE-DE1F78E6AA68}" presName="hierChild5" presStyleCnt="0"/>
      <dgm:spPr/>
      <dgm:t>
        <a:bodyPr/>
        <a:lstStyle/>
        <a:p>
          <a:endParaRPr lang="ru-RU"/>
        </a:p>
      </dgm:t>
    </dgm:pt>
    <dgm:pt modelId="{548C293A-88E2-451D-B246-0A1671F36C00}" type="pres">
      <dgm:prSet presAssocID="{29BBF4F1-CA66-4A19-B946-0DF9BA323766}" presName="Name37" presStyleLbl="parChTrans1D2" presStyleIdx="2" presStyleCnt="3"/>
      <dgm:spPr/>
      <dgm:t>
        <a:bodyPr/>
        <a:lstStyle/>
        <a:p>
          <a:endParaRPr lang="ru-RU"/>
        </a:p>
      </dgm:t>
    </dgm:pt>
    <dgm:pt modelId="{354A4837-9776-4A51-A833-CBE772A64EA6}" type="pres">
      <dgm:prSet presAssocID="{A79CD796-66E9-491E-85EA-E6D728A90109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94F851B-B17D-4473-9E8F-C9FD646CD9E2}" type="pres">
      <dgm:prSet presAssocID="{A79CD796-66E9-491E-85EA-E6D728A90109}" presName="rootComposite" presStyleCnt="0"/>
      <dgm:spPr/>
      <dgm:t>
        <a:bodyPr/>
        <a:lstStyle/>
        <a:p>
          <a:endParaRPr lang="ru-RU"/>
        </a:p>
      </dgm:t>
    </dgm:pt>
    <dgm:pt modelId="{7504C643-7E04-4769-AB95-075380FF089C}" type="pres">
      <dgm:prSet presAssocID="{A79CD796-66E9-491E-85EA-E6D728A90109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44EA80-A8DC-41F9-885A-AC73ACFC18E4}" type="pres">
      <dgm:prSet presAssocID="{A79CD796-66E9-491E-85EA-E6D728A90109}" presName="rootConnector" presStyleLbl="node2" presStyleIdx="2" presStyleCnt="3"/>
      <dgm:spPr/>
      <dgm:t>
        <a:bodyPr/>
        <a:lstStyle/>
        <a:p>
          <a:endParaRPr lang="ru-RU"/>
        </a:p>
      </dgm:t>
    </dgm:pt>
    <dgm:pt modelId="{7B0544C0-6572-4D0B-AF1B-DA48B824E54C}" type="pres">
      <dgm:prSet presAssocID="{A79CD796-66E9-491E-85EA-E6D728A90109}" presName="hierChild4" presStyleCnt="0"/>
      <dgm:spPr/>
      <dgm:t>
        <a:bodyPr/>
        <a:lstStyle/>
        <a:p>
          <a:endParaRPr lang="ru-RU"/>
        </a:p>
      </dgm:t>
    </dgm:pt>
    <dgm:pt modelId="{16A875A9-713B-4077-9B01-2C5D17D39FF6}" type="pres">
      <dgm:prSet presAssocID="{A79CD796-66E9-491E-85EA-E6D728A90109}" presName="hierChild5" presStyleCnt="0"/>
      <dgm:spPr/>
      <dgm:t>
        <a:bodyPr/>
        <a:lstStyle/>
        <a:p>
          <a:endParaRPr lang="ru-RU"/>
        </a:p>
      </dgm:t>
    </dgm:pt>
    <dgm:pt modelId="{0E9D088B-92EE-4196-8291-98A07B346976}" type="pres">
      <dgm:prSet presAssocID="{EC46C174-3863-422D-96EC-19CF98C7E512}" presName="hierChild3" presStyleCnt="0"/>
      <dgm:spPr/>
      <dgm:t>
        <a:bodyPr/>
        <a:lstStyle/>
        <a:p>
          <a:endParaRPr lang="ru-RU"/>
        </a:p>
      </dgm:t>
    </dgm:pt>
  </dgm:ptLst>
  <dgm:cxnLst>
    <dgm:cxn modelId="{687ED0BD-2406-46FC-873E-85DCB5FB692F}" type="presOf" srcId="{6B301812-37CF-403C-96C5-D4CB6820F707}" destId="{8550CC57-C7A5-42AF-9294-4079C0D328C5}" srcOrd="0" destOrd="0" presId="urn:microsoft.com/office/officeart/2005/8/layout/orgChart1"/>
    <dgm:cxn modelId="{5F748589-42B1-4650-88E3-9500C07D7D59}" type="presOf" srcId="{AD540A76-E506-4160-9A52-E2099DC09202}" destId="{5AA0BE2A-FA86-4B05-8B8D-FDA1F80E9FA2}" srcOrd="0" destOrd="0" presId="urn:microsoft.com/office/officeart/2005/8/layout/orgChart1"/>
    <dgm:cxn modelId="{C21CFC64-8DAA-432F-B341-E6BE1063E090}" srcId="{EC46C174-3863-422D-96EC-19CF98C7E512}" destId="{3D70FEC1-9C72-4AF0-95BF-B784F5E2C29B}" srcOrd="0" destOrd="0" parTransId="{21E02F49-9DD2-48FF-BE8D-4CA64A333411}" sibTransId="{C09682CA-98CE-4AE9-8DE7-AE30496A7729}"/>
    <dgm:cxn modelId="{2C210340-25A9-41CD-A192-C30C4BB7C797}" type="presOf" srcId="{EC46C174-3863-422D-96EC-19CF98C7E512}" destId="{A4EDE101-FC8B-494A-B09D-856509ACB1D0}" srcOrd="1" destOrd="0" presId="urn:microsoft.com/office/officeart/2005/8/layout/orgChart1"/>
    <dgm:cxn modelId="{8616DAE2-577D-4E15-9BDD-0B8507D149C3}" type="presOf" srcId="{A79CD796-66E9-491E-85EA-E6D728A90109}" destId="{7504C643-7E04-4769-AB95-075380FF089C}" srcOrd="0" destOrd="0" presId="urn:microsoft.com/office/officeart/2005/8/layout/orgChart1"/>
    <dgm:cxn modelId="{914F4E6E-0462-454F-9D66-435749EAB444}" type="presOf" srcId="{29BBF4F1-CA66-4A19-B946-0DF9BA323766}" destId="{548C293A-88E2-451D-B246-0A1671F36C00}" srcOrd="0" destOrd="0" presId="urn:microsoft.com/office/officeart/2005/8/layout/orgChart1"/>
    <dgm:cxn modelId="{B9D0E585-8D20-457E-AC7E-2F496A344F4B}" type="presOf" srcId="{A79CD796-66E9-491E-85EA-E6D728A90109}" destId="{B144EA80-A8DC-41F9-885A-AC73ACFC18E4}" srcOrd="1" destOrd="0" presId="urn:microsoft.com/office/officeart/2005/8/layout/orgChart1"/>
    <dgm:cxn modelId="{CA6D521D-572B-4779-B52F-352B472180C2}" type="presOf" srcId="{EC46C174-3863-422D-96EC-19CF98C7E512}" destId="{7791E148-8BB5-49EC-807A-E23FE9340E59}" srcOrd="0" destOrd="0" presId="urn:microsoft.com/office/officeart/2005/8/layout/orgChart1"/>
    <dgm:cxn modelId="{3C39D080-7679-465A-8527-97AAA7804C7E}" srcId="{EC46C174-3863-422D-96EC-19CF98C7E512}" destId="{A79CD796-66E9-491E-85EA-E6D728A90109}" srcOrd="2" destOrd="0" parTransId="{29BBF4F1-CA66-4A19-B946-0DF9BA323766}" sibTransId="{F7A32702-40FA-45D7-894C-307339E52554}"/>
    <dgm:cxn modelId="{19FDAE1F-0D83-4350-AAD1-EE841AE0FE43}" type="presOf" srcId="{21E02F49-9DD2-48FF-BE8D-4CA64A333411}" destId="{1A00102B-0C3E-44A6-9AAE-849229DBE4BE}" srcOrd="0" destOrd="0" presId="urn:microsoft.com/office/officeart/2005/8/layout/orgChart1"/>
    <dgm:cxn modelId="{788DA920-8D09-4160-B293-25339EA1F0A6}" srcId="{EC46C174-3863-422D-96EC-19CF98C7E512}" destId="{B7151CE4-1097-4191-A6DE-DE1F78E6AA68}" srcOrd="1" destOrd="0" parTransId="{AD540A76-E506-4160-9A52-E2099DC09202}" sibTransId="{C4A81D42-3D31-4457-80CF-C7B65BF3E5E0}"/>
    <dgm:cxn modelId="{51F6C0CE-495D-4C36-98F3-29FF783ED983}" type="presOf" srcId="{3D70FEC1-9C72-4AF0-95BF-B784F5E2C29B}" destId="{27BB4BDB-FA95-4567-B0FA-24033444A5E1}" srcOrd="0" destOrd="0" presId="urn:microsoft.com/office/officeart/2005/8/layout/orgChart1"/>
    <dgm:cxn modelId="{C49CCBB3-7ABE-4AB0-947A-9E56D03C71A6}" type="presOf" srcId="{3D70FEC1-9C72-4AF0-95BF-B784F5E2C29B}" destId="{A78CF413-1634-4A99-A49A-733331BE6ABD}" srcOrd="1" destOrd="0" presId="urn:microsoft.com/office/officeart/2005/8/layout/orgChart1"/>
    <dgm:cxn modelId="{15EE9393-85D0-4C63-A636-524031B58044}" type="presOf" srcId="{B7151CE4-1097-4191-A6DE-DE1F78E6AA68}" destId="{D6FB9C1C-6EEC-4631-8618-9FB676D1A6A3}" srcOrd="1" destOrd="0" presId="urn:microsoft.com/office/officeart/2005/8/layout/orgChart1"/>
    <dgm:cxn modelId="{07E75922-DFE6-43B2-A51F-8F8B847A9BCF}" srcId="{6B301812-37CF-403C-96C5-D4CB6820F707}" destId="{EC46C174-3863-422D-96EC-19CF98C7E512}" srcOrd="0" destOrd="0" parTransId="{06D17C8C-DB7D-4814-A088-565D9A3A673C}" sibTransId="{AB0B65C9-299B-46AC-A906-72E4767242D7}"/>
    <dgm:cxn modelId="{334FB9F5-8C92-484B-A4F3-793D5DF5DEB0}" type="presOf" srcId="{B7151CE4-1097-4191-A6DE-DE1F78E6AA68}" destId="{AF7B6982-ED5F-4E8F-BB38-593A2D5A0918}" srcOrd="0" destOrd="0" presId="urn:microsoft.com/office/officeart/2005/8/layout/orgChart1"/>
    <dgm:cxn modelId="{C584BC58-9484-4C85-835F-848921AA6228}" type="presParOf" srcId="{8550CC57-C7A5-42AF-9294-4079C0D328C5}" destId="{72B9D981-9440-4E7D-9A9B-CE7A908D6070}" srcOrd="0" destOrd="0" presId="urn:microsoft.com/office/officeart/2005/8/layout/orgChart1"/>
    <dgm:cxn modelId="{73DE5F7F-1209-47A3-88EF-7C793CB1A911}" type="presParOf" srcId="{72B9D981-9440-4E7D-9A9B-CE7A908D6070}" destId="{030A57F5-C19A-4106-AAD4-6EE3909AB500}" srcOrd="0" destOrd="0" presId="urn:microsoft.com/office/officeart/2005/8/layout/orgChart1"/>
    <dgm:cxn modelId="{8FF47014-6323-4E8A-BCD2-EABB996F9397}" type="presParOf" srcId="{030A57F5-C19A-4106-AAD4-6EE3909AB500}" destId="{7791E148-8BB5-49EC-807A-E23FE9340E59}" srcOrd="0" destOrd="0" presId="urn:microsoft.com/office/officeart/2005/8/layout/orgChart1"/>
    <dgm:cxn modelId="{36A301BC-EC6F-4379-8FD4-9308E7B77656}" type="presParOf" srcId="{030A57F5-C19A-4106-AAD4-6EE3909AB500}" destId="{A4EDE101-FC8B-494A-B09D-856509ACB1D0}" srcOrd="1" destOrd="0" presId="urn:microsoft.com/office/officeart/2005/8/layout/orgChart1"/>
    <dgm:cxn modelId="{2E25BCFC-3746-45CD-9DEE-E61B30CC77F3}" type="presParOf" srcId="{72B9D981-9440-4E7D-9A9B-CE7A908D6070}" destId="{67524A26-544F-4D0E-B856-1B8C0B004D13}" srcOrd="1" destOrd="0" presId="urn:microsoft.com/office/officeart/2005/8/layout/orgChart1"/>
    <dgm:cxn modelId="{0613DCB6-5278-4238-8ABA-0DD86830DF18}" type="presParOf" srcId="{67524A26-544F-4D0E-B856-1B8C0B004D13}" destId="{1A00102B-0C3E-44A6-9AAE-849229DBE4BE}" srcOrd="0" destOrd="0" presId="urn:microsoft.com/office/officeart/2005/8/layout/orgChart1"/>
    <dgm:cxn modelId="{7E3E045C-9EA2-4BC9-A46C-0810F8C5CA22}" type="presParOf" srcId="{67524A26-544F-4D0E-B856-1B8C0B004D13}" destId="{949F0B2F-0FC0-4D94-99D7-754015297FEC}" srcOrd="1" destOrd="0" presId="urn:microsoft.com/office/officeart/2005/8/layout/orgChart1"/>
    <dgm:cxn modelId="{BF8CEBF3-8679-46D6-9F7A-176E87F49851}" type="presParOf" srcId="{949F0B2F-0FC0-4D94-99D7-754015297FEC}" destId="{3A856F29-23B3-4D90-916E-5CB166CC2028}" srcOrd="0" destOrd="0" presId="urn:microsoft.com/office/officeart/2005/8/layout/orgChart1"/>
    <dgm:cxn modelId="{EC062A5C-8611-45B7-B898-FCC81218D82A}" type="presParOf" srcId="{3A856F29-23B3-4D90-916E-5CB166CC2028}" destId="{27BB4BDB-FA95-4567-B0FA-24033444A5E1}" srcOrd="0" destOrd="0" presId="urn:microsoft.com/office/officeart/2005/8/layout/orgChart1"/>
    <dgm:cxn modelId="{D06FECAC-11DD-48CD-9416-1E70E625E205}" type="presParOf" srcId="{3A856F29-23B3-4D90-916E-5CB166CC2028}" destId="{A78CF413-1634-4A99-A49A-733331BE6ABD}" srcOrd="1" destOrd="0" presId="urn:microsoft.com/office/officeart/2005/8/layout/orgChart1"/>
    <dgm:cxn modelId="{C2556B9C-6CBE-43CC-9903-F3F542289801}" type="presParOf" srcId="{949F0B2F-0FC0-4D94-99D7-754015297FEC}" destId="{323B5C17-A582-4FA2-AC48-3C68ADA38DE5}" srcOrd="1" destOrd="0" presId="urn:microsoft.com/office/officeart/2005/8/layout/orgChart1"/>
    <dgm:cxn modelId="{F9153FB1-4E31-49CA-BA9C-5F7DDEC5D7AC}" type="presParOf" srcId="{949F0B2F-0FC0-4D94-99D7-754015297FEC}" destId="{BA9A5EE0-8B6D-4E98-B7F8-20D12F721591}" srcOrd="2" destOrd="0" presId="urn:microsoft.com/office/officeart/2005/8/layout/orgChart1"/>
    <dgm:cxn modelId="{F62D51D3-1C66-4D3F-8B4F-57F317E5D570}" type="presParOf" srcId="{67524A26-544F-4D0E-B856-1B8C0B004D13}" destId="{5AA0BE2A-FA86-4B05-8B8D-FDA1F80E9FA2}" srcOrd="2" destOrd="0" presId="urn:microsoft.com/office/officeart/2005/8/layout/orgChart1"/>
    <dgm:cxn modelId="{1B7DB22B-3596-4CEA-B3FC-CD09A05FBEAB}" type="presParOf" srcId="{67524A26-544F-4D0E-B856-1B8C0B004D13}" destId="{4DA5C9ED-6B35-48FB-91ED-9DEC2E594927}" srcOrd="3" destOrd="0" presId="urn:microsoft.com/office/officeart/2005/8/layout/orgChart1"/>
    <dgm:cxn modelId="{6DB4E27F-AF56-458D-9C82-19FF1D4F15EC}" type="presParOf" srcId="{4DA5C9ED-6B35-48FB-91ED-9DEC2E594927}" destId="{F41A0119-27A7-491C-BDF6-589D51BA87FA}" srcOrd="0" destOrd="0" presId="urn:microsoft.com/office/officeart/2005/8/layout/orgChart1"/>
    <dgm:cxn modelId="{F9CA0556-184D-4E80-AE57-0897D81AA4B1}" type="presParOf" srcId="{F41A0119-27A7-491C-BDF6-589D51BA87FA}" destId="{AF7B6982-ED5F-4E8F-BB38-593A2D5A0918}" srcOrd="0" destOrd="0" presId="urn:microsoft.com/office/officeart/2005/8/layout/orgChart1"/>
    <dgm:cxn modelId="{46C4330E-C234-4B23-8F54-5809F1ECF9FF}" type="presParOf" srcId="{F41A0119-27A7-491C-BDF6-589D51BA87FA}" destId="{D6FB9C1C-6EEC-4631-8618-9FB676D1A6A3}" srcOrd="1" destOrd="0" presId="urn:microsoft.com/office/officeart/2005/8/layout/orgChart1"/>
    <dgm:cxn modelId="{199853E8-31D3-4F44-8E0B-271A2CCB3506}" type="presParOf" srcId="{4DA5C9ED-6B35-48FB-91ED-9DEC2E594927}" destId="{2986EC9B-C44D-43E8-BE57-7365FF360E98}" srcOrd="1" destOrd="0" presId="urn:microsoft.com/office/officeart/2005/8/layout/orgChart1"/>
    <dgm:cxn modelId="{A3B82FB3-1328-41AD-8FF8-4DE45C88C0C0}" type="presParOf" srcId="{4DA5C9ED-6B35-48FB-91ED-9DEC2E594927}" destId="{ED02B31B-6F56-4458-B02A-D1BE457FCED0}" srcOrd="2" destOrd="0" presId="urn:microsoft.com/office/officeart/2005/8/layout/orgChart1"/>
    <dgm:cxn modelId="{435EDFE5-2D15-4FFD-BF23-C2DC2194AB0B}" type="presParOf" srcId="{67524A26-544F-4D0E-B856-1B8C0B004D13}" destId="{548C293A-88E2-451D-B246-0A1671F36C00}" srcOrd="4" destOrd="0" presId="urn:microsoft.com/office/officeart/2005/8/layout/orgChart1"/>
    <dgm:cxn modelId="{5542B3FB-D30B-49B2-A937-A95381617A1F}" type="presParOf" srcId="{67524A26-544F-4D0E-B856-1B8C0B004D13}" destId="{354A4837-9776-4A51-A833-CBE772A64EA6}" srcOrd="5" destOrd="0" presId="urn:microsoft.com/office/officeart/2005/8/layout/orgChart1"/>
    <dgm:cxn modelId="{5E73BA36-BC88-4B4F-8738-DA457BDA205F}" type="presParOf" srcId="{354A4837-9776-4A51-A833-CBE772A64EA6}" destId="{494F851B-B17D-4473-9E8F-C9FD646CD9E2}" srcOrd="0" destOrd="0" presId="urn:microsoft.com/office/officeart/2005/8/layout/orgChart1"/>
    <dgm:cxn modelId="{1C943273-BE1D-4673-ACEF-7B1C22060741}" type="presParOf" srcId="{494F851B-B17D-4473-9E8F-C9FD646CD9E2}" destId="{7504C643-7E04-4769-AB95-075380FF089C}" srcOrd="0" destOrd="0" presId="urn:microsoft.com/office/officeart/2005/8/layout/orgChart1"/>
    <dgm:cxn modelId="{C4F74325-753E-4EFC-AB20-67BD17736FC0}" type="presParOf" srcId="{494F851B-B17D-4473-9E8F-C9FD646CD9E2}" destId="{B144EA80-A8DC-41F9-885A-AC73ACFC18E4}" srcOrd="1" destOrd="0" presId="urn:microsoft.com/office/officeart/2005/8/layout/orgChart1"/>
    <dgm:cxn modelId="{D6890D51-AE8D-4B99-8545-E141185DA664}" type="presParOf" srcId="{354A4837-9776-4A51-A833-CBE772A64EA6}" destId="{7B0544C0-6572-4D0B-AF1B-DA48B824E54C}" srcOrd="1" destOrd="0" presId="urn:microsoft.com/office/officeart/2005/8/layout/orgChart1"/>
    <dgm:cxn modelId="{E8AA00D8-5BB7-434C-AA32-00A4FAFDEAB4}" type="presParOf" srcId="{354A4837-9776-4A51-A833-CBE772A64EA6}" destId="{16A875A9-713B-4077-9B01-2C5D17D39FF6}" srcOrd="2" destOrd="0" presId="urn:microsoft.com/office/officeart/2005/8/layout/orgChart1"/>
    <dgm:cxn modelId="{CDCEA991-EB46-45BE-9801-D3BF42196686}" type="presParOf" srcId="{72B9D981-9440-4E7D-9A9B-CE7A908D6070}" destId="{0E9D088B-92EE-4196-8291-98A07B34697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8C293A-88E2-451D-B246-0A1671F36C00}">
      <dsp:nvSpPr>
        <dsp:cNvPr id="0" name=""/>
        <dsp:cNvSpPr/>
      </dsp:nvSpPr>
      <dsp:spPr>
        <a:xfrm>
          <a:off x="4114799" y="2631869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A0BE2A-FA86-4B05-8B8D-FDA1F80E9FA2}">
      <dsp:nvSpPr>
        <dsp:cNvPr id="0" name=""/>
        <dsp:cNvSpPr/>
      </dsp:nvSpPr>
      <dsp:spPr>
        <a:xfrm>
          <a:off x="4069079" y="2631869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00102B-0C3E-44A6-9AAE-849229DBE4BE}">
      <dsp:nvSpPr>
        <dsp:cNvPr id="0" name=""/>
        <dsp:cNvSpPr/>
      </dsp:nvSpPr>
      <dsp:spPr>
        <a:xfrm>
          <a:off x="1203548" y="2631869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91E148-8BB5-49EC-807A-E23FE9340E59}">
      <dsp:nvSpPr>
        <dsp:cNvPr id="0" name=""/>
        <dsp:cNvSpPr/>
      </dsp:nvSpPr>
      <dsp:spPr>
        <a:xfrm>
          <a:off x="2911803" y="1428872"/>
          <a:ext cx="2405992" cy="12029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itchFamily="18" charset="0"/>
              <a:cs typeface="Times New Roman" pitchFamily="18" charset="0"/>
            </a:rPr>
            <a:t>Этапы реализации проекта</a:t>
          </a:r>
          <a:endParaRPr lang="ru-RU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11803" y="1428872"/>
        <a:ext cx="2405992" cy="1202996"/>
      </dsp:txXfrm>
    </dsp:sp>
    <dsp:sp modelId="{27BB4BDB-FA95-4567-B0FA-24033444A5E1}">
      <dsp:nvSpPr>
        <dsp:cNvPr id="0" name=""/>
        <dsp:cNvSpPr/>
      </dsp:nvSpPr>
      <dsp:spPr>
        <a:xfrm>
          <a:off x="552" y="3137127"/>
          <a:ext cx="2405992" cy="12029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itchFamily="18" charset="0"/>
              <a:cs typeface="Times New Roman" pitchFamily="18" charset="0"/>
            </a:rPr>
            <a:t>Подготовительный этап</a:t>
          </a:r>
          <a:endParaRPr lang="ru-RU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2" y="3137127"/>
        <a:ext cx="2405992" cy="1202996"/>
      </dsp:txXfrm>
    </dsp:sp>
    <dsp:sp modelId="{AF7B6982-ED5F-4E8F-BB38-593A2D5A0918}">
      <dsp:nvSpPr>
        <dsp:cNvPr id="0" name=""/>
        <dsp:cNvSpPr/>
      </dsp:nvSpPr>
      <dsp:spPr>
        <a:xfrm>
          <a:off x="2911803" y="3137127"/>
          <a:ext cx="2405992" cy="12029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itchFamily="18" charset="0"/>
              <a:cs typeface="Times New Roman" pitchFamily="18" charset="0"/>
            </a:rPr>
            <a:t>Основной этап</a:t>
          </a:r>
          <a:endParaRPr lang="ru-RU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11803" y="3137127"/>
        <a:ext cx="2405992" cy="1202996"/>
      </dsp:txXfrm>
    </dsp:sp>
    <dsp:sp modelId="{7504C643-7E04-4769-AB95-075380FF089C}">
      <dsp:nvSpPr>
        <dsp:cNvPr id="0" name=""/>
        <dsp:cNvSpPr/>
      </dsp:nvSpPr>
      <dsp:spPr>
        <a:xfrm>
          <a:off x="5823054" y="3137127"/>
          <a:ext cx="2405992" cy="12029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itchFamily="18" charset="0"/>
              <a:cs typeface="Times New Roman" pitchFamily="18" charset="0"/>
            </a:rPr>
            <a:t>Заключительный этап</a:t>
          </a:r>
          <a:endParaRPr lang="ru-RU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23054" y="3137127"/>
        <a:ext cx="2405992" cy="120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795C-A9BE-40BE-A578-7F4CCAF5104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45D4-7815-4D0D-84B0-D76C36162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795C-A9BE-40BE-A578-7F4CCAF5104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45D4-7815-4D0D-84B0-D76C36162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795C-A9BE-40BE-A578-7F4CCAF5104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45D4-7815-4D0D-84B0-D76C36162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795C-A9BE-40BE-A578-7F4CCAF5104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45D4-7815-4D0D-84B0-D76C36162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795C-A9BE-40BE-A578-7F4CCAF5104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45D4-7815-4D0D-84B0-D76C36162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795C-A9BE-40BE-A578-7F4CCAF5104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45D4-7815-4D0D-84B0-D76C36162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795C-A9BE-40BE-A578-7F4CCAF5104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45D4-7815-4D0D-84B0-D76C36162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795C-A9BE-40BE-A578-7F4CCAF5104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45D4-7815-4D0D-84B0-D76C36162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795C-A9BE-40BE-A578-7F4CCAF5104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45D4-7815-4D0D-84B0-D76C36162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795C-A9BE-40BE-A578-7F4CCAF5104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45D4-7815-4D0D-84B0-D76C36162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795C-A9BE-40BE-A578-7F4CCAF5104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45D4-7815-4D0D-84B0-D76C36162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3795C-A9BE-40BE-A578-7F4CCAF5104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B45D4-7815-4D0D-84B0-D76C36162B9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VID-20200422-WA0002.mp4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you.be/5EBAfrka25M" TargetMode="External"/><Relationship Id="rId4" Type="http://schemas.openxmlformats.org/officeDocument/2006/relationships/hyperlink" Target="http://you.be/KsH1CkbfCUQ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ФОН ДЛЯ ПРЕЗЕНТАЦИЙ\fon-dlya-prezentacii-vesna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19" y="0"/>
            <a:ext cx="911056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973684"/>
            <a:ext cx="640648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Проект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«Сидим дома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5517232"/>
            <a:ext cx="6400800" cy="8164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Нижний Новгород 2021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20161" y="260349"/>
            <a:ext cx="8280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200" b="1" dirty="0" smtClean="0">
                <a:latin typeface="Georgia" pitchFamily="18" charset="0"/>
              </a:rPr>
              <a:t>МБДОУ «Детский сад № 154»</a:t>
            </a:r>
            <a:endParaRPr lang="ru-RU" sz="12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Основной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Каждый день начинается с определения темы дня.  Педагоги предлагают родителям и детям художественную литературу, познавательный материал, подвижные игры, варианты творческой мастерской, аудио и видео материал по выбранной мини теме. Совместно с родителями дети выполняют наиболее интересные задания. Результат деятельности родителями размещается в группе </a:t>
            </a:r>
            <a:r>
              <a:rPr lang="en-US" dirty="0" err="1" smtClean="0"/>
              <a:t>WhatSapp</a:t>
            </a:r>
            <a:r>
              <a:rPr lang="en-US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ru-RU" dirty="0" smtClean="0"/>
              <a:t>неделя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1 день : «Солнце»</a:t>
            </a:r>
          </a:p>
          <a:p>
            <a:r>
              <a:rPr lang="ru-RU" sz="3200" dirty="0"/>
              <a:t>2 день: «Бабочки»</a:t>
            </a:r>
          </a:p>
          <a:p>
            <a:r>
              <a:rPr lang="ru-RU" sz="3200" dirty="0"/>
              <a:t>3 день: «Мимоза»</a:t>
            </a:r>
          </a:p>
          <a:p>
            <a:r>
              <a:rPr lang="ru-RU" sz="3200" dirty="0"/>
              <a:t>4 день: «Птички»</a:t>
            </a:r>
          </a:p>
          <a:p>
            <a:r>
              <a:rPr lang="ru-RU" sz="3200" dirty="0"/>
              <a:t>5 день: «Космос.12 апреля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1372" y="1600200"/>
            <a:ext cx="321225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«Солнце»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Сегодня первый день проекта. И пока нам приходится сидеть дома, на улице наступила настоящая теплая весна. Сегодня мы предлагаем вам взглянуть на весеннее небо, на яркое солнце</a:t>
            </a:r>
          </a:p>
          <a:p>
            <a:r>
              <a:rPr lang="ru-RU" dirty="0" smtClean="0"/>
              <a:t>Стихи о солнце</a:t>
            </a:r>
          </a:p>
          <a:p>
            <a:r>
              <a:rPr lang="ru-RU" dirty="0" smtClean="0"/>
              <a:t>Подвижная игра</a:t>
            </a:r>
          </a:p>
          <a:p>
            <a:r>
              <a:rPr lang="ru-RU" dirty="0" smtClean="0"/>
              <a:t>Творческая мастерская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«Бабочки»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Сегодня второй день нашего проекта. Прогноз погоды обещает нам теплый день. Именно в такие дни начинают появляться бабочки. И пока у нас нет возможности наблюдать за ними в природе, предлагаем поселить бабочек в каждый дом.</a:t>
            </a:r>
          </a:p>
          <a:p>
            <a:pPr algn="just"/>
            <a:r>
              <a:rPr lang="ru-RU" dirty="0" smtClean="0"/>
              <a:t>Стихи о бабочках</a:t>
            </a:r>
          </a:p>
          <a:p>
            <a:pPr algn="just"/>
            <a:r>
              <a:rPr lang="ru-RU" dirty="0" smtClean="0"/>
              <a:t>Зарядка под музыку</a:t>
            </a:r>
          </a:p>
          <a:p>
            <a:pPr algn="just"/>
            <a:r>
              <a:rPr lang="ru-RU" dirty="0" smtClean="0"/>
              <a:t>Современные компьютерные технологии</a:t>
            </a:r>
          </a:p>
          <a:p>
            <a:pPr marL="0" indent="0" algn="just">
              <a:buNone/>
            </a:pPr>
            <a:r>
              <a:rPr lang="en-US" dirty="0" smtClean="0"/>
              <a:t>https</a:t>
            </a:r>
            <a:r>
              <a:rPr lang="ru-RU" dirty="0" smtClean="0"/>
              <a:t>://</a:t>
            </a:r>
            <a:r>
              <a:rPr lang="en-US" dirty="0" smtClean="0"/>
              <a:t>seoi.net/butterfly/ 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Творческая мастерская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88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02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«Верба»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Весна – это пора солнца и света. А ветка мимозы – это сотни маленьких солнышек в вашем доме, лучик света на вашем лице. Сегодня предлагаем поговорить о цветах и сделать с детками веточку мимозы.</a:t>
            </a:r>
          </a:p>
          <a:p>
            <a:r>
              <a:rPr lang="ru-RU" dirty="0" smtClean="0"/>
              <a:t>Видео как распускаются цветы</a:t>
            </a:r>
          </a:p>
          <a:p>
            <a:r>
              <a:rPr lang="ru-RU" dirty="0" smtClean="0"/>
              <a:t>Экспериментальная деятельность</a:t>
            </a:r>
          </a:p>
          <a:p>
            <a:r>
              <a:rPr lang="ru-RU" dirty="0" smtClean="0"/>
              <a:t>Физкультминутка</a:t>
            </a:r>
          </a:p>
          <a:p>
            <a:r>
              <a:rPr lang="ru-RU" dirty="0" smtClean="0"/>
              <a:t>Музыкальное слушание</a:t>
            </a:r>
          </a:p>
          <a:p>
            <a:r>
              <a:rPr lang="ru-RU" dirty="0" smtClean="0"/>
              <a:t>Творческая мастерская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597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02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«Птички»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Весна с каждым днем все увереннее вступает в свои права. Птицы возвращаются в родные края. Со всех сторон мы слышим звонкие и красивые птичьи голоса.</a:t>
            </a:r>
          </a:p>
          <a:p>
            <a:r>
              <a:rPr lang="en-US" dirty="0" smtClean="0"/>
              <a:t>http//coneixelriu.museudelter.cat/</a:t>
            </a:r>
            <a:r>
              <a:rPr lang="en-US" dirty="0" err="1" smtClean="0"/>
              <a:t>ocells.pgp</a:t>
            </a:r>
            <a:r>
              <a:rPr lang="en-US" dirty="0" smtClean="0"/>
              <a:t> </a:t>
            </a:r>
          </a:p>
          <a:p>
            <a:r>
              <a:rPr lang="en-US" dirty="0" smtClean="0"/>
              <a:t>http//rodnaya-tropinka.ru/</a:t>
            </a:r>
            <a:r>
              <a:rPr lang="en-US" dirty="0" err="1" smtClean="0"/>
              <a:t>skazka</a:t>
            </a:r>
            <a:r>
              <a:rPr lang="en-US" dirty="0" smtClean="0"/>
              <a:t>-o-</a:t>
            </a:r>
            <a:r>
              <a:rPr lang="en-US" dirty="0" err="1" smtClean="0"/>
              <a:t>zimuyshhih</a:t>
            </a:r>
            <a:r>
              <a:rPr lang="en-US" dirty="0" smtClean="0"/>
              <a:t>-</a:t>
            </a:r>
            <a:r>
              <a:rPr lang="en-US" dirty="0" err="1" smtClean="0"/>
              <a:t>i-pereletnyh-ptitsah</a:t>
            </a:r>
            <a:endParaRPr lang="en-US" dirty="0" smtClean="0"/>
          </a:p>
          <a:p>
            <a:r>
              <a:rPr lang="ru-RU" dirty="0" smtClean="0"/>
              <a:t>Творческая мастерская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697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02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D:\Алена\дет.сад\сидим дома\IMG-20200409-WA0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37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90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02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«Космос»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12 апреля один из главных праздников в нашей стране. Для детей это самый загадочный и даже волшебный праздник. Предлагаем сегодня поговорить о космосе. Вперед!!!</a:t>
            </a:r>
          </a:p>
          <a:p>
            <a:r>
              <a:rPr lang="ru-RU" dirty="0" smtClean="0"/>
              <a:t>//</a:t>
            </a:r>
            <a:r>
              <a:rPr lang="en-US" dirty="0" smtClean="0"/>
              <a:t>cosmos-online.ru</a:t>
            </a:r>
          </a:p>
          <a:p>
            <a:r>
              <a:rPr lang="en-US" dirty="0" smtClean="0"/>
              <a:t>//vk.com/video-162044382_456239154</a:t>
            </a:r>
          </a:p>
          <a:p>
            <a:r>
              <a:rPr lang="ru-RU" dirty="0" err="1" smtClean="0"/>
              <a:t>Мнемотаблица</a:t>
            </a:r>
            <a:endParaRPr lang="ru-RU" dirty="0" smtClean="0"/>
          </a:p>
          <a:p>
            <a:r>
              <a:rPr lang="ru-RU" dirty="0" smtClean="0"/>
              <a:t>Экспериментальная деятельность</a:t>
            </a:r>
          </a:p>
          <a:p>
            <a:r>
              <a:rPr lang="ru-RU" dirty="0" err="1" smtClean="0"/>
              <a:t>Видеозарядка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Творческая мастерская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6660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02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неделя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6 день: «Животные весной»</a:t>
            </a:r>
          </a:p>
          <a:p>
            <a:r>
              <a:rPr lang="ru-RU" dirty="0" smtClean="0"/>
              <a:t>7 день: «Огород на окне»</a:t>
            </a:r>
          </a:p>
          <a:p>
            <a:r>
              <a:rPr lang="ru-RU" dirty="0" smtClean="0"/>
              <a:t>8 день: «Здоровье в порядке – спасибо зарядке»</a:t>
            </a:r>
          </a:p>
          <a:p>
            <a:r>
              <a:rPr lang="ru-RU" dirty="0" smtClean="0"/>
              <a:t>9 день: «Международный день цирка»</a:t>
            </a:r>
          </a:p>
          <a:p>
            <a:r>
              <a:rPr lang="ru-RU" dirty="0" smtClean="0"/>
              <a:t>10 день: «Пасха»</a:t>
            </a:r>
            <a:endParaRPr lang="ru-RU" dirty="0"/>
          </a:p>
        </p:txBody>
      </p:sp>
      <p:pic>
        <p:nvPicPr>
          <p:cNvPr id="1126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9181" y="1600200"/>
            <a:ext cx="313663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327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02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«Животные весной»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</a:t>
            </a:r>
            <a:r>
              <a:rPr lang="ru-RU" dirty="0" smtClean="0"/>
              <a:t>оговорим о диких животных, ведь в лесу происходят большие изменения: просыпаются медведи, меняют шкурку зайцы, появляются детеныши у многих лесных зверей. Но сегодня мы предлагаем немного изменить форму работы. Дети любят играть в детский сад, так давайте поиграем вместе с ними с пользой. Сегодня мамы попробуют себя в роли воспитателя и проведут комплексное занятие. Все необходимые материалы мы предоставляем.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44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324528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cs typeface="Times New Roman" pitchFamily="18" charset="0"/>
              </a:rPr>
              <a:t>Непрерывность реализации образовательного процесса, в том числе в системе дошкольного образования, является одним из условий представления качественного образования. Современная обстановка, связанная с режимом самоизоляции и невозможностью посещения детьми детского сада, диктует нам применение дистанционных форм обучения.</a:t>
            </a:r>
          </a:p>
          <a:p>
            <a:pPr marL="0" indent="0" algn="just">
              <a:buNone/>
            </a:pPr>
            <a:endParaRPr lang="ru-RU" sz="2400" b="1" dirty="0"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365104"/>
            <a:ext cx="5578727" cy="230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536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02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«Огород на окне»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Сегодня мы предлагаем тему «Огород на окне». Можно вместе с ребенком посадить лук, овощи, которые можно будет посадить на огороде. Представляете, как обрадуется ребенок, когда увидит первый росток! А сколько гордости будет, когда сорвет веточку укропа для семейного салата.</a:t>
            </a:r>
          </a:p>
          <a:p>
            <a:r>
              <a:rPr lang="en-US" dirty="0" smtClean="0"/>
              <a:t>http://vk.com/video-1133996_45623915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ru-RU" dirty="0" smtClean="0"/>
              <a:t>увлекательное занятие)</a:t>
            </a:r>
            <a:endParaRPr lang="en-US" dirty="0" smtClean="0"/>
          </a:p>
          <a:p>
            <a:r>
              <a:rPr lang="en-US" dirty="0"/>
              <a:t>http://</a:t>
            </a:r>
            <a:r>
              <a:rPr lang="en-US" dirty="0" smtClean="0"/>
              <a:t>vk.com/wall-11512225_137630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(эксперимент с листьями пекинской капусты)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480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02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332655"/>
            <a:ext cx="5472609" cy="4104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3" y="3104964"/>
            <a:ext cx="5004048" cy="3753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78608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02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m0-tub-ru.yandex.net/i?id=397cd1c8b43972d8f6de7d39b602a21c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6544"/>
            <a:ext cx="8280920" cy="6249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1975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02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</a:br>
            <a:r>
              <a:rPr lang="ru-RU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«</a:t>
            </a:r>
            <a:r>
              <a:rPr lang="ru-RU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Здоровье в порядке – спасибо зарядке»</a:t>
            </a:r>
            <a:r>
              <a:rPr lang="ru-RU" sz="26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6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Сегодня предлагаем вам заняться физическим развитием. Сколько радости доставляют подвижные </a:t>
            </a:r>
            <a:r>
              <a:rPr lang="ru-RU" dirty="0" err="1" smtClean="0"/>
              <a:t>иогры</a:t>
            </a:r>
            <a:r>
              <a:rPr lang="ru-RU" dirty="0" smtClean="0"/>
              <a:t> непоседам. Двигаясь, ребенок поднимает себе настроение. Веселые физкультминутки – это здоровье вашего ребенка.</a:t>
            </a:r>
          </a:p>
          <a:p>
            <a:r>
              <a:rPr lang="en-US" dirty="0" smtClean="0"/>
              <a:t>http://vk.com/wall-725118747_2796</a:t>
            </a:r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ru-RU" dirty="0" smtClean="0"/>
              <a:t>музыка для занятий физкультуры)</a:t>
            </a:r>
            <a:endParaRPr lang="en-US" dirty="0" smtClean="0"/>
          </a:p>
          <a:p>
            <a:r>
              <a:rPr lang="en-US" dirty="0"/>
              <a:t>http://</a:t>
            </a:r>
            <a:r>
              <a:rPr lang="en-US" dirty="0" smtClean="0"/>
              <a:t>vk.com/wall-125213056_33634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(игры своими руками)</a:t>
            </a:r>
          </a:p>
          <a:p>
            <a:pPr marL="0" indent="0">
              <a:buNone/>
            </a:pPr>
            <a:endParaRPr lang="ru-RU" dirty="0" smtClean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42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«Цирк»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Сегодня международный день цирка. Необыкновенная атмосфера, завораживающая музыка, запах поп-корна, сладкой ваты и ожидание чего-то волшебного. Предлагаем сегодня взрослым вернуться в детство и от души повеселиться со своими детьми. Может быть вы превратите дом в арену цирка, оденетесь клоуном или выполните творческую работу. Сегодня все в ваших руках.</a:t>
            </a:r>
          </a:p>
          <a:p>
            <a:pPr algn="just"/>
            <a:r>
              <a:rPr lang="ru-RU" dirty="0" smtClean="0"/>
              <a:t>Караоке музыка</a:t>
            </a:r>
          </a:p>
          <a:p>
            <a:pPr algn="just"/>
            <a:r>
              <a:rPr lang="ru-RU" dirty="0" smtClean="0"/>
              <a:t>Фокусы – видео от профессора </a:t>
            </a:r>
            <a:r>
              <a:rPr lang="ru-RU" dirty="0" err="1" smtClean="0"/>
              <a:t>Чудиковой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№1</a:t>
            </a:r>
          </a:p>
          <a:p>
            <a:pPr marL="0" indent="0" algn="just">
              <a:buNone/>
            </a:pPr>
            <a:r>
              <a:rPr lang="ru-RU" dirty="0" smtClean="0"/>
              <a:t>№2</a:t>
            </a:r>
          </a:p>
          <a:p>
            <a:pPr marL="0" indent="0" algn="just">
              <a:buNone/>
            </a:pPr>
            <a:r>
              <a:rPr lang="ru-RU" dirty="0" smtClean="0"/>
              <a:t>№3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774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D:\Алена\дет.сад\сидим дома\img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8756104" cy="4925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18856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«Пасха»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Дорогие наши ребята и их мамочки. Начинается горячая пора по подготовке к празднику Святой Пасхи. А как готовитесь Вы? Может быть Вы знаете оригинальный способ окраски яиц или готовы провести кулинарный мастер класс со своим ребенком. Ждем Ваши Пасхальные идеи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75225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D:\Алена\дет.сад\сидим дома\resiz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2525" y="406400"/>
            <a:ext cx="4297363" cy="604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0926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Радужная акция «Мы справимся с вирусом»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Началась 4 неделя самоизоляции и по-прежнему нас просят не выходить из дома. Но это обязательно закончится и двери нашей группы вновь будут открыты.  Сегодня мы предлагаем поддержать акцию профсоюза «Мы справимся с вирусом». Дети рисуют, делают аппликацию Радуги и клеят на окно, в знак того, что мы обязательно справимся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01384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«Как я помогаю маме»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Выполняя домашние обязанности ребенок чувствует себя необходимым  в семье, способный внести свой вклад в семейное благополучие и быть полноправным членом семьи. А какие обязанности у наших ребят?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894178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19" y="0"/>
            <a:ext cx="925252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400" b="1" dirty="0" smtClean="0">
                <a:cs typeface="Times New Roman" pitchFamily="18" charset="0"/>
              </a:rPr>
              <a:t>Создание условий для предоставления качественного дошкольного образования в условиях дистанционного взаимодействия</a:t>
            </a:r>
            <a:r>
              <a:rPr lang="ru-RU" sz="2400" b="1" dirty="0">
                <a:cs typeface="Times New Roman" pitchFamily="18" charset="0"/>
              </a:rPr>
              <a:t> </a:t>
            </a:r>
            <a:r>
              <a:rPr lang="ru-RU" sz="2400" b="1" dirty="0" smtClean="0">
                <a:cs typeface="Times New Roman" pitchFamily="18" charset="0"/>
              </a:rPr>
              <a:t>между педагогами образовательной организации, воспитанниками детского сада и их родителями</a:t>
            </a:r>
            <a:r>
              <a:rPr lang="ru-RU" sz="2400" dirty="0" smtClean="0">
                <a:cs typeface="Times New Roman" pitchFamily="18" charset="0"/>
              </a:rPr>
              <a:t>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8541" y="4077072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D:\Алена\дет.сад\сидим дома\IMG-20200421-WA0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91440"/>
            <a:ext cx="8866571" cy="664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1232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Мама, папа, я  - ПДД знающая семья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Современная жизнь наполнена движением,  а улицы наполнены автомобильным транспортом. Дети активны и любознательны. Поэтому нужно учить их быть очень осторожными, чтобы не стать жертвами ДТП.</a:t>
            </a:r>
          </a:p>
          <a:p>
            <a:pPr algn="just"/>
            <a:r>
              <a:rPr lang="ru-RU" dirty="0" smtClean="0">
                <a:hlinkClick r:id="rId3" action="ppaction://hlinkfile"/>
              </a:rPr>
              <a:t>Видеообращение от Ириски</a:t>
            </a:r>
            <a:endParaRPr lang="ru-RU" dirty="0" smtClean="0"/>
          </a:p>
          <a:p>
            <a:pPr algn="just"/>
            <a:r>
              <a:rPr lang="en-US" dirty="0" smtClean="0">
                <a:hlinkClick r:id="rId4"/>
              </a:rPr>
              <a:t>http://you.be/KsH1CkbfCUQ</a:t>
            </a:r>
            <a:r>
              <a:rPr lang="en-US" dirty="0" smtClean="0"/>
              <a:t> </a:t>
            </a:r>
          </a:p>
          <a:p>
            <a:pPr algn="just"/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you.be/5EBAfrka25M</a:t>
            </a:r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47439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Алена\дет.сад\сидим дома\IMG-20200422-WA0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25720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Всемирный день книги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23 апреля Всемирный день книги. Предлагаем сегодня поговорить с детьми о любимых книгах и сказках. Ждем иллюстрации к любимым произведениям или рассказ вашего ребенка о любимой книге. А также можно выучить пальчиковую гимнастику или устроить семейную викторину по сказкам.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08755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Алена\дет.сад\сидим дома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9619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Алена\дет.сад\сидим дома\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962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2400" b="1" dirty="0" smtClean="0">
                <a:cs typeface="Times New Roman" pitchFamily="18" charset="0"/>
              </a:rPr>
              <a:t>Разработать и апробировать систему дистанционного взаимодействия между всеми участниками образовательного процесса, основанную на проектном методе по теме «весна», учитывая календарно – тематическое планирование.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400" b="1" dirty="0" smtClean="0">
                <a:cs typeface="Times New Roman" pitchFamily="18" charset="0"/>
              </a:rPr>
              <a:t>Повысить профессиональную компетентность педагогов в области организации дистанционного обучения, применения в работе с дошкольниками ИКТ.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400" b="1" dirty="0" smtClean="0">
                <a:cs typeface="Times New Roman" pitchFamily="18" charset="0"/>
              </a:rPr>
              <a:t>Вовлечь в активное взаимодействие родителей воспитанников, реализации дистанционных образовательных технологий.</a:t>
            </a:r>
            <a:endParaRPr lang="ru-RU" sz="2400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461" y="0"/>
            <a:ext cx="8229600" cy="1143000"/>
          </a:xfrm>
        </p:spPr>
        <p:txBody>
          <a:bodyPr/>
          <a:lstStyle/>
          <a:p>
            <a:r>
              <a:rPr lang="ru-RU" dirty="0" smtClean="0"/>
              <a:t>Концепция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1461" y="1052736"/>
            <a:ext cx="8229600" cy="5445224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2000" b="1" dirty="0" smtClean="0">
                <a:cs typeface="Times New Roman" pitchFamily="18" charset="0"/>
              </a:rPr>
              <a:t>В  группе детского сада создаем чат посредством системы </a:t>
            </a:r>
            <a:r>
              <a:rPr lang="en-US" sz="2000" b="1" dirty="0" err="1" smtClean="0">
                <a:cs typeface="Times New Roman" pitchFamily="18" charset="0"/>
              </a:rPr>
              <a:t>WhatsApp</a:t>
            </a:r>
            <a:r>
              <a:rPr lang="en-US" sz="2000" b="1" dirty="0" smtClean="0">
                <a:cs typeface="Times New Roman" pitchFamily="18" charset="0"/>
              </a:rPr>
              <a:t> </a:t>
            </a:r>
            <a:r>
              <a:rPr lang="ru-RU" sz="2000" b="1" dirty="0" smtClean="0">
                <a:cs typeface="Times New Roman" pitchFamily="18" charset="0"/>
              </a:rPr>
              <a:t> под названием - </a:t>
            </a:r>
            <a:r>
              <a:rPr lang="en-US" sz="2000" b="1" dirty="0" smtClean="0">
                <a:cs typeface="Times New Roman" pitchFamily="18" charset="0"/>
              </a:rPr>
              <a:t>#</a:t>
            </a:r>
            <a:r>
              <a:rPr lang="ru-RU" sz="2000" b="1" dirty="0" smtClean="0">
                <a:cs typeface="Times New Roman" pitchFamily="18" charset="0"/>
              </a:rPr>
              <a:t>сидим дома</a:t>
            </a:r>
            <a:r>
              <a:rPr lang="en-US" sz="2000" b="1" dirty="0" smtClean="0">
                <a:cs typeface="Times New Roman" pitchFamily="18" charset="0"/>
              </a:rPr>
              <a:t>#</a:t>
            </a:r>
            <a:r>
              <a:rPr lang="ru-RU" sz="2000" b="1" dirty="0" smtClean="0">
                <a:cs typeface="Times New Roman" pitchFamily="18" charset="0"/>
              </a:rPr>
              <a:t>. Желающие родители вступают в данную группу и становятся непосредственными участниками реализации дистанционных проектов.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000" b="1" dirty="0" smtClean="0">
                <a:cs typeface="Times New Roman" pitchFamily="18" charset="0"/>
              </a:rPr>
              <a:t>Каждый день родителям от педагогов предлагаются игровые занятия по всем направлениям развития: познание; речевое развитие; художественное творчество; физическое развитие; социально-коммуникативное развитие; чтение художественной литературы. Родители совместно с детьми выбирают наиболее интересные формы работы.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000" b="1" dirty="0" smtClean="0">
                <a:cs typeface="Times New Roman" pitchFamily="18" charset="0"/>
              </a:rPr>
              <a:t>По итогу окончания проекта составляется итоговый рейтинг, который позволит отметить всех участников данного проекта. Каждый ребенок будет победителем в определенной номинации.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000" b="1" dirty="0" smtClean="0">
                <a:cs typeface="Times New Roman" pitchFamily="18" charset="0"/>
              </a:rPr>
              <a:t>Приветствуется инициатива со стороны родителей и ребенка. Участники группы могут предлагать темы для рассмотрения, варианты их изучения. Таким образом дети, педагоги и родители становятся равными по значимости образовательными партнерами.</a:t>
            </a:r>
            <a:endParaRPr lang="ru-RU" sz="2000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70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Предполагаемый 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b="1" dirty="0" smtClean="0"/>
              <a:t>Разработать и </a:t>
            </a:r>
            <a:r>
              <a:rPr lang="ru-RU" sz="2400" b="1" dirty="0"/>
              <a:t>а</a:t>
            </a:r>
            <a:r>
              <a:rPr lang="ru-RU" sz="2400" b="1" dirty="0" smtClean="0"/>
              <a:t>пробировать систему дистанционного взаимодействия между всеми участниками образовательного процесса, основанную на проектном методе по теме весна. Раскрыть тему «весна».</a:t>
            </a:r>
          </a:p>
          <a:p>
            <a:pPr algn="just"/>
            <a:r>
              <a:rPr lang="ru-RU" sz="2400" b="1" dirty="0" smtClean="0"/>
              <a:t>Повысить профессиональную компетентность педагогов в области организации дистанционного обучения, применения в работе с дошкольниками ИКТ.</a:t>
            </a:r>
          </a:p>
          <a:p>
            <a:pPr algn="just"/>
            <a:r>
              <a:rPr lang="ru-RU" sz="2400" b="1" dirty="0" smtClean="0"/>
              <a:t>Вовлечь в активное взаимодействие родителей воспитанников, реализации дистанционных образовательных   технологий.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Информация  проекте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Вид проекта: информационно – творческий</a:t>
            </a:r>
          </a:p>
          <a:p>
            <a:r>
              <a:rPr lang="ru-RU" sz="2400" b="1" dirty="0" smtClean="0"/>
              <a:t>Продолжительность: 1 месяц</a:t>
            </a:r>
          </a:p>
          <a:p>
            <a:r>
              <a:rPr lang="ru-RU" sz="2400" b="1" dirty="0" smtClean="0"/>
              <a:t>Участники проекта: дети , родители, воспитатели, инструктор физического воспитания, музыкальный руководитель.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4"/>
          <p:cNvGraphicFramePr>
            <a:graphicFrameLocks noGrp="1"/>
          </p:cNvGraphicFramePr>
          <p:nvPr>
            <p:ph idx="1"/>
          </p:nvPr>
        </p:nvGraphicFramePr>
        <p:xfrm>
          <a:off x="457200" y="357166"/>
          <a:ext cx="8229600" cy="5768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к\Desktop\d017e62ce37cc118d5aca102dba170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Подготовительный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b="1" dirty="0" smtClean="0">
                <a:cs typeface="Times New Roman" pitchFamily="18" charset="0"/>
              </a:rPr>
              <a:t>Определение проблемы, цели и задач проекта.</a:t>
            </a:r>
          </a:p>
          <a:p>
            <a:pPr algn="just"/>
            <a:r>
              <a:rPr lang="ru-RU" sz="2400" b="1" dirty="0" smtClean="0">
                <a:cs typeface="Times New Roman" pitchFamily="18" charset="0"/>
              </a:rPr>
              <a:t>Информирование участников проекта об актуальности, целях и задачах проекта.</a:t>
            </a:r>
          </a:p>
          <a:p>
            <a:pPr algn="just"/>
            <a:r>
              <a:rPr lang="ru-RU" sz="2400" b="1" dirty="0" smtClean="0">
                <a:cs typeface="Times New Roman" pitchFamily="18" charset="0"/>
              </a:rPr>
              <a:t>Составление плана реализации основного этапа проекта.</a:t>
            </a:r>
          </a:p>
          <a:p>
            <a:pPr algn="just"/>
            <a:r>
              <a:rPr lang="ru-RU" sz="2400" b="1" dirty="0" smtClean="0">
                <a:cs typeface="Times New Roman" pitchFamily="18" charset="0"/>
              </a:rPr>
              <a:t>Подбор методической и художественной литературы по выбранной тематике проекта.</a:t>
            </a:r>
          </a:p>
          <a:p>
            <a:pPr algn="just"/>
            <a:r>
              <a:rPr lang="ru-RU" sz="2400" b="1" dirty="0" smtClean="0">
                <a:cs typeface="Times New Roman" pitchFamily="18" charset="0"/>
              </a:rPr>
              <a:t>Подбор дидактических, подвижных, сюжетно- ролевых игр.</a:t>
            </a:r>
          </a:p>
          <a:p>
            <a:pPr algn="just"/>
            <a:r>
              <a:rPr lang="ru-RU" sz="2400" b="1" dirty="0" smtClean="0">
                <a:cs typeface="Times New Roman" pitchFamily="18" charset="0"/>
              </a:rPr>
              <a:t>Создание группы в </a:t>
            </a:r>
            <a:r>
              <a:rPr lang="en-US" sz="2400" b="1" dirty="0" err="1" smtClean="0">
                <a:cs typeface="Times New Roman" pitchFamily="18" charset="0"/>
              </a:rPr>
              <a:t>WhatsApp</a:t>
            </a:r>
            <a:r>
              <a:rPr lang="ru-RU" sz="2400" b="1" dirty="0" smtClean="0"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538</TotalTime>
  <Words>1277</Words>
  <Application>Microsoft Office PowerPoint</Application>
  <PresentationFormat>Экран (4:3)</PresentationFormat>
  <Paragraphs>117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Проект  «Сидим дома»</vt:lpstr>
      <vt:lpstr>Актуальность</vt:lpstr>
      <vt:lpstr>Цель </vt:lpstr>
      <vt:lpstr>Задачи </vt:lpstr>
      <vt:lpstr>Концепция проекта</vt:lpstr>
      <vt:lpstr>Предполагаемый результат</vt:lpstr>
      <vt:lpstr>Информация  проекте</vt:lpstr>
      <vt:lpstr>Презентация PowerPoint</vt:lpstr>
      <vt:lpstr>Подготовительный этап</vt:lpstr>
      <vt:lpstr>Основной этап</vt:lpstr>
      <vt:lpstr>1 неделя</vt:lpstr>
      <vt:lpstr>«Солнце» </vt:lpstr>
      <vt:lpstr>«Бабочки»</vt:lpstr>
      <vt:lpstr>«Верба»</vt:lpstr>
      <vt:lpstr>«Птички»</vt:lpstr>
      <vt:lpstr>Презентация PowerPoint</vt:lpstr>
      <vt:lpstr>«Космос»</vt:lpstr>
      <vt:lpstr>2 неделя</vt:lpstr>
      <vt:lpstr>«Животные весной»</vt:lpstr>
      <vt:lpstr>«Огород на окне»</vt:lpstr>
      <vt:lpstr>Презентация PowerPoint</vt:lpstr>
      <vt:lpstr>Презентация PowerPoint</vt:lpstr>
      <vt:lpstr> «Здоровье в порядке – спасибо зарядке» </vt:lpstr>
      <vt:lpstr>«Цирк»</vt:lpstr>
      <vt:lpstr>Презентация PowerPoint</vt:lpstr>
      <vt:lpstr>«Пасха»</vt:lpstr>
      <vt:lpstr>Презентация PowerPoint</vt:lpstr>
      <vt:lpstr>Радужная акция «Мы справимся с вирусом»</vt:lpstr>
      <vt:lpstr>«Как я помогаю маме»</vt:lpstr>
      <vt:lpstr>Презентация PowerPoint</vt:lpstr>
      <vt:lpstr>Мама, папа, я  - ПДД знающая семья</vt:lpstr>
      <vt:lpstr>Презентация PowerPoint</vt:lpstr>
      <vt:lpstr>Всемирный день книги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«Сидим дома»</dc:title>
  <dc:creator>пк</dc:creator>
  <cp:lastModifiedBy>Компьютер</cp:lastModifiedBy>
  <cp:revision>54</cp:revision>
  <dcterms:created xsi:type="dcterms:W3CDTF">2020-04-07T05:46:29Z</dcterms:created>
  <dcterms:modified xsi:type="dcterms:W3CDTF">2022-02-08T19:35:15Z</dcterms:modified>
</cp:coreProperties>
</file>