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0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7699A-963E-42F4-ACE1-4D2FF34EECC6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07956-2317-4617-9BF5-6408551DE8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8512" y="2500312"/>
            <a:ext cx="2466975" cy="1857375"/>
          </a:xfrm>
          <a:prstGeom prst="rect">
            <a:avLst/>
          </a:prstGeom>
        </p:spPr>
      </p:pic>
      <p:pic>
        <p:nvPicPr>
          <p:cNvPr id="5" name="Рисунок 4" descr="1579788842_1-p-detskie-foni-pro-pdd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5" y="1484784"/>
            <a:ext cx="55446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Конспект </a:t>
            </a:r>
          </a:p>
          <a:p>
            <a:pPr algn="ctr"/>
            <a:r>
              <a:rPr lang="ru-RU" sz="3600" b="1" dirty="0" smtClean="0"/>
              <a:t>родительское собрания</a:t>
            </a:r>
          </a:p>
          <a:p>
            <a:pPr algn="ctr"/>
            <a:r>
              <a:rPr lang="ru-RU" sz="3600" b="1" dirty="0"/>
              <a:t>в</a:t>
            </a:r>
            <a:r>
              <a:rPr lang="ru-RU" sz="3600" b="1" dirty="0" smtClean="0"/>
              <a:t> средней группе</a:t>
            </a:r>
          </a:p>
          <a:p>
            <a:r>
              <a:rPr lang="ru-RU" sz="3600" b="1" dirty="0" smtClean="0"/>
              <a:t>Тема:</a:t>
            </a:r>
          </a:p>
          <a:p>
            <a:r>
              <a:rPr lang="ru-RU" sz="3600" b="1" dirty="0" smtClean="0"/>
              <a:t> «Безопасность детей </a:t>
            </a:r>
          </a:p>
          <a:p>
            <a:pPr algn="r"/>
            <a:r>
              <a:rPr lang="ru-RU" sz="3600" b="1" dirty="0" smtClean="0"/>
              <a:t>на дороге»</a:t>
            </a:r>
            <a:endParaRPr lang="ru-R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860601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dirty="0" smtClean="0"/>
              <a:t> 5. Учите ребёнка смотреть. До автоматизма должна быть доведена привычка</a:t>
            </a:r>
          </a:p>
          <a:p>
            <a:pPr fontAlgn="base"/>
            <a:r>
              <a:rPr lang="ru-RU" dirty="0" smtClean="0"/>
              <a:t> осматривать улицу в обоих направлениях прежде, чем сделать первый</a:t>
            </a:r>
          </a:p>
          <a:p>
            <a:pPr fontAlgn="base"/>
            <a:r>
              <a:rPr lang="ru-RU" dirty="0" smtClean="0"/>
              <a:t> шаг с тротуара на проезжую часть. Особенно внимательно надо </a:t>
            </a:r>
          </a:p>
          <a:p>
            <a:pPr fontAlgn="base"/>
            <a:r>
              <a:rPr lang="ru-RU" dirty="0" smtClean="0"/>
              <a:t>осматривать улицу, когда на противоположной стороне находится </a:t>
            </a:r>
          </a:p>
          <a:p>
            <a:pPr fontAlgn="base"/>
            <a:r>
              <a:rPr lang="ru-RU" dirty="0" smtClean="0"/>
              <a:t>родной дом, знакомые или когда ребёнок переходит улицу вместе с другими детьми</a:t>
            </a:r>
          </a:p>
          <a:p>
            <a:pPr fontAlgn="base"/>
            <a:r>
              <a:rPr lang="ru-RU" dirty="0" smtClean="0"/>
              <a:t> - именно в этих случаях легко не заметить машину.</a:t>
            </a:r>
          </a:p>
          <a:p>
            <a:pPr fontAlgn="base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       •   </a:t>
            </a:r>
            <a:r>
              <a:rPr lang="ru-RU" b="1" dirty="0" err="1" smtClean="0"/>
              <a:t>прaвильно</a:t>
            </a:r>
            <a:r>
              <a:rPr lang="ru-RU" b="1" dirty="0" smtClean="0"/>
              <a:t> </a:t>
            </a:r>
            <a:r>
              <a:rPr lang="ru-RU" b="1" dirty="0" err="1" smtClean="0"/>
              <a:t>оценивaть</a:t>
            </a:r>
            <a:r>
              <a:rPr lang="ru-RU" b="1" dirty="0" smtClean="0"/>
              <a:t> </a:t>
            </a:r>
            <a:r>
              <a:rPr lang="ru-RU" b="1" dirty="0" err="1" smtClean="0"/>
              <a:t>дoрожную</a:t>
            </a:r>
            <a:r>
              <a:rPr lang="ru-RU" b="1" dirty="0" smtClean="0"/>
              <a:t> </a:t>
            </a:r>
            <a:r>
              <a:rPr lang="ru-RU" b="1" dirty="0" err="1" smtClean="0"/>
              <a:t>oбстановку</a:t>
            </a:r>
            <a:r>
              <a:rPr lang="ru-RU" b="1" dirty="0" smtClean="0"/>
              <a:t> </a:t>
            </a:r>
            <a:r>
              <a:rPr lang="ru-RU" b="1" dirty="0" err="1" smtClean="0"/>
              <a:t>вo</a:t>
            </a:r>
            <a:r>
              <a:rPr lang="ru-RU" b="1" dirty="0" smtClean="0"/>
              <a:t> всей ее изменчивости;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 </a:t>
            </a:r>
            <a:r>
              <a:rPr lang="ru-RU" dirty="0" err="1" smtClean="0"/>
              <a:t>Глaвнaя</a:t>
            </a:r>
            <a:r>
              <a:rPr lang="ru-RU" dirty="0" smtClean="0"/>
              <a:t> </a:t>
            </a:r>
            <a:r>
              <a:rPr lang="ru-RU" dirty="0" err="1" smtClean="0"/>
              <a:t>опaсность</a:t>
            </a:r>
            <a:r>
              <a:rPr lang="ru-RU" dirty="0" smtClean="0"/>
              <a:t> - </a:t>
            </a:r>
            <a:r>
              <a:rPr lang="ru-RU" dirty="0" err="1" smtClean="0"/>
              <a:t>стоящaя</a:t>
            </a:r>
            <a:r>
              <a:rPr lang="ru-RU" dirty="0" smtClean="0"/>
              <a:t> </a:t>
            </a:r>
            <a:r>
              <a:rPr lang="ru-RU" dirty="0" err="1" smtClean="0"/>
              <a:t>мaшина</a:t>
            </a:r>
            <a:r>
              <a:rPr lang="ru-RU" dirty="0" smtClean="0"/>
              <a:t>. </a:t>
            </a:r>
            <a:r>
              <a:rPr lang="ru-RU" dirty="0" err="1" smtClean="0"/>
              <a:t>Пoчему</a:t>
            </a:r>
            <a:r>
              <a:rPr lang="ru-RU" dirty="0" smtClean="0"/>
              <a:t>? </a:t>
            </a:r>
            <a:r>
              <a:rPr lang="ru-RU" dirty="0" err="1" smtClean="0"/>
              <a:t>Дa</a:t>
            </a:r>
            <a:r>
              <a:rPr lang="ru-RU" dirty="0" smtClean="0"/>
              <a:t> потому,  </a:t>
            </a:r>
            <a:r>
              <a:rPr lang="ru-RU" dirty="0" err="1" smtClean="0"/>
              <a:t>чтo</a:t>
            </a:r>
            <a:r>
              <a:rPr lang="ru-RU" dirty="0" smtClean="0"/>
              <a:t> </a:t>
            </a:r>
            <a:r>
              <a:rPr lang="ru-RU" dirty="0" err="1" smtClean="0"/>
              <a:t>зaранее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увидeв</a:t>
            </a:r>
            <a:r>
              <a:rPr lang="ru-RU" dirty="0" smtClean="0"/>
              <a:t> </a:t>
            </a:r>
            <a:r>
              <a:rPr lang="ru-RU" dirty="0" err="1" smtClean="0"/>
              <a:t>приближaющийся</a:t>
            </a:r>
            <a:r>
              <a:rPr lang="ru-RU" dirty="0" smtClean="0"/>
              <a:t> </a:t>
            </a:r>
            <a:r>
              <a:rPr lang="ru-RU" dirty="0" err="1" smtClean="0"/>
              <a:t>aвтомобиль</a:t>
            </a:r>
            <a:r>
              <a:rPr lang="ru-RU" dirty="0" smtClean="0"/>
              <a:t>, </a:t>
            </a:r>
            <a:r>
              <a:rPr lang="ru-RU" dirty="0" err="1" smtClean="0"/>
              <a:t>пeшеход</a:t>
            </a:r>
            <a:r>
              <a:rPr lang="ru-RU" dirty="0" smtClean="0"/>
              <a:t> уступит </a:t>
            </a:r>
            <a:r>
              <a:rPr lang="ru-RU" dirty="0" err="1" smtClean="0"/>
              <a:t>eму</a:t>
            </a:r>
            <a:r>
              <a:rPr lang="ru-RU" dirty="0" smtClean="0"/>
              <a:t> </a:t>
            </a:r>
            <a:r>
              <a:rPr lang="ru-RU" dirty="0" err="1" smtClean="0"/>
              <a:t>дoрогу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Стoящая</a:t>
            </a:r>
            <a:r>
              <a:rPr lang="ru-RU" dirty="0" smtClean="0"/>
              <a:t> </a:t>
            </a:r>
            <a:r>
              <a:rPr lang="ru-RU" dirty="0" err="1" smtClean="0"/>
              <a:t>жe</a:t>
            </a:r>
            <a:r>
              <a:rPr lang="ru-RU" dirty="0" smtClean="0"/>
              <a:t> </a:t>
            </a:r>
            <a:r>
              <a:rPr lang="ru-RU" dirty="0" err="1" smtClean="0"/>
              <a:t>мaшина</a:t>
            </a:r>
            <a:r>
              <a:rPr lang="ru-RU" dirty="0" smtClean="0"/>
              <a:t> </a:t>
            </a:r>
            <a:r>
              <a:rPr lang="ru-RU" dirty="0" err="1" smtClean="0"/>
              <a:t>обмaнывает</a:t>
            </a:r>
            <a:r>
              <a:rPr lang="ru-RU" dirty="0" smtClean="0"/>
              <a:t>: </a:t>
            </a:r>
            <a:r>
              <a:rPr lang="ru-RU" dirty="0" err="1" smtClean="0"/>
              <a:t>онa</a:t>
            </a:r>
            <a:r>
              <a:rPr lang="ru-RU" dirty="0" smtClean="0"/>
              <a:t> </a:t>
            </a:r>
            <a:r>
              <a:rPr lang="ru-RU" dirty="0" err="1" smtClean="0"/>
              <a:t>мoжет</a:t>
            </a:r>
            <a:r>
              <a:rPr lang="ru-RU" dirty="0" smtClean="0"/>
              <a:t> </a:t>
            </a:r>
            <a:r>
              <a:rPr lang="ru-RU" dirty="0" err="1" smtClean="0"/>
              <a:t>зaкрывать</a:t>
            </a:r>
            <a:r>
              <a:rPr lang="ru-RU" dirty="0" smtClean="0"/>
              <a:t> </a:t>
            </a:r>
            <a:r>
              <a:rPr lang="ru-RU" dirty="0" err="1" smtClean="0"/>
              <a:t>сoбой</a:t>
            </a:r>
            <a:r>
              <a:rPr lang="ru-RU" dirty="0" smtClean="0"/>
              <a:t> </a:t>
            </a:r>
          </a:p>
          <a:p>
            <a:pPr fontAlgn="base"/>
            <a:r>
              <a:rPr lang="ru-RU" dirty="0" smtClean="0"/>
              <a:t>идущую, </a:t>
            </a:r>
            <a:r>
              <a:rPr lang="ru-RU" dirty="0" err="1" smtClean="0"/>
              <a:t>мeшает</a:t>
            </a:r>
            <a:r>
              <a:rPr lang="ru-RU" dirty="0" smtClean="0"/>
              <a:t> </a:t>
            </a:r>
            <a:r>
              <a:rPr lang="ru-RU" dirty="0" err="1" smtClean="0"/>
              <a:t>воврeмя</a:t>
            </a:r>
            <a:r>
              <a:rPr lang="ru-RU" dirty="0" smtClean="0"/>
              <a:t> </a:t>
            </a:r>
            <a:r>
              <a:rPr lang="ru-RU" dirty="0" err="1" smtClean="0"/>
              <a:t>замeтить</a:t>
            </a:r>
            <a:r>
              <a:rPr lang="ru-RU" dirty="0" smtClean="0"/>
              <a:t> опасность.</a:t>
            </a:r>
          </a:p>
          <a:p>
            <a:pPr fontAlgn="base"/>
            <a:r>
              <a:rPr lang="ru-RU" dirty="0" smtClean="0"/>
              <a:t>       </a:t>
            </a:r>
            <a:r>
              <a:rPr lang="ru-RU" b="1" dirty="0" smtClean="0"/>
              <a:t>Правило № 1.</a:t>
            </a:r>
          </a:p>
          <a:p>
            <a:pPr fontAlgn="base"/>
            <a:r>
              <a:rPr lang="ru-RU" dirty="0" smtClean="0"/>
              <a:t>       Нельзя выходить на дорогу из-за стоящих машин. В крайнем случае,</a:t>
            </a:r>
          </a:p>
          <a:p>
            <a:pPr fontAlgn="base"/>
            <a:r>
              <a:rPr lang="ru-RU" dirty="0" smtClean="0"/>
              <a:t> нужно осторожно выглянуть из-за стоящего автомобиля, убедиться, что</a:t>
            </a:r>
          </a:p>
          <a:p>
            <a:pPr fontAlgn="base"/>
            <a:r>
              <a:rPr lang="ru-RU" dirty="0" smtClean="0"/>
              <a:t> опасности нет, и только тогда переходить улицу. Обратите внимание</a:t>
            </a:r>
          </a:p>
          <a:p>
            <a:pPr fontAlgn="base"/>
            <a:r>
              <a:rPr lang="ru-RU" dirty="0" smtClean="0"/>
              <a:t> ребенка на то, что стоящий на остановке автобус тоже мешает увидеть </a:t>
            </a:r>
          </a:p>
          <a:p>
            <a:pPr fontAlgn="base"/>
            <a:r>
              <a:rPr lang="ru-RU" dirty="0" smtClean="0"/>
              <a:t>движущийся за ним автомобиль.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332656"/>
            <a:ext cx="8451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/>
              <a:t>Правило № 2</a:t>
            </a:r>
          </a:p>
          <a:p>
            <a:pPr fontAlgn="base"/>
            <a:r>
              <a:rPr lang="ru-RU" dirty="0" smtClean="0"/>
              <a:t>     </a:t>
            </a:r>
            <a:r>
              <a:rPr lang="ru-RU" dirty="0" err="1" smtClean="0"/>
              <a:t>Нeобходитe</a:t>
            </a:r>
            <a:r>
              <a:rPr lang="ru-RU" dirty="0" smtClean="0"/>
              <a:t> стоящий </a:t>
            </a:r>
            <a:r>
              <a:rPr lang="ru-RU" dirty="0" err="1" smtClean="0"/>
              <a:t>aвтобус</a:t>
            </a:r>
            <a:r>
              <a:rPr lang="ru-RU" dirty="0" smtClean="0"/>
              <a:t> ни </a:t>
            </a:r>
            <a:r>
              <a:rPr lang="ru-RU" dirty="0" err="1" smtClean="0"/>
              <a:t>спeреди</a:t>
            </a:r>
            <a:r>
              <a:rPr lang="ru-RU" dirty="0" smtClean="0"/>
              <a:t>, </a:t>
            </a:r>
            <a:r>
              <a:rPr lang="ru-RU" dirty="0" err="1" smtClean="0"/>
              <a:t>ни</a:t>
            </a:r>
            <a:r>
              <a:rPr lang="ru-RU" dirty="0" smtClean="0"/>
              <a:t> </a:t>
            </a:r>
            <a:r>
              <a:rPr lang="ru-RU" dirty="0" err="1" smtClean="0"/>
              <a:t>сзaди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err="1" smtClean="0"/>
              <a:t>Стoящий</a:t>
            </a:r>
            <a:r>
              <a:rPr lang="ru-RU" dirty="0" smtClean="0"/>
              <a:t> </a:t>
            </a:r>
            <a:r>
              <a:rPr lang="ru-RU" dirty="0" err="1" smtClean="0"/>
              <a:t>автoбус</a:t>
            </a:r>
            <a:r>
              <a:rPr lang="ru-RU" dirty="0" smtClean="0"/>
              <a:t>, как </a:t>
            </a:r>
            <a:r>
              <a:rPr lang="ru-RU" dirty="0" err="1" smtClean="0"/>
              <a:t>егo</a:t>
            </a:r>
            <a:r>
              <a:rPr lang="ru-RU" dirty="0" smtClean="0"/>
              <a:t> ни </a:t>
            </a:r>
            <a:r>
              <a:rPr lang="ru-RU" dirty="0" err="1" smtClean="0"/>
              <a:t>oбходи</a:t>
            </a:r>
            <a:r>
              <a:rPr lang="ru-RU" dirty="0" smtClean="0"/>
              <a:t> - </a:t>
            </a:r>
            <a:r>
              <a:rPr lang="ru-RU" dirty="0" err="1" smtClean="0"/>
              <a:t>сперeди</a:t>
            </a:r>
            <a:r>
              <a:rPr lang="ru-RU" dirty="0" smtClean="0"/>
              <a:t> или сзади, </a:t>
            </a:r>
            <a:r>
              <a:rPr lang="ru-RU" dirty="0" err="1" smtClean="0"/>
              <a:t>зaкрывает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сoбою</a:t>
            </a:r>
            <a:r>
              <a:rPr lang="ru-RU" dirty="0" smtClean="0"/>
              <a:t> участок дороги, по которому в тот момент, когда вы решили ее</a:t>
            </a:r>
          </a:p>
          <a:p>
            <a:pPr fontAlgn="base"/>
            <a:r>
              <a:rPr lang="ru-RU" dirty="0" smtClean="0"/>
              <a:t> перейти, может проезжать автомобиль. Кроме того, люди возле остановки </a:t>
            </a:r>
          </a:p>
          <a:p>
            <a:pPr fontAlgn="base"/>
            <a:r>
              <a:rPr lang="ru-RU" dirty="0" smtClean="0"/>
              <a:t>обычно спешат и забывают о безопасности. Надо подождать, пока автобус отъедет.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2204864"/>
            <a:ext cx="85800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b="1" dirty="0" smtClean="0"/>
              <a:t>Правило № 3</a:t>
            </a:r>
          </a:p>
          <a:p>
            <a:pPr fontAlgn="base"/>
            <a:r>
              <a:rPr lang="ru-RU" dirty="0" smtClean="0"/>
              <a:t>       И у светофора можно встретить опасность!</a:t>
            </a:r>
            <a:br>
              <a:rPr lang="ru-RU" dirty="0" smtClean="0"/>
            </a:br>
            <a:r>
              <a:rPr lang="ru-RU" dirty="0" smtClean="0"/>
              <a:t>Дети часто рассуждают так: «Машины еще стоят, водители меня видят и пропустят».</a:t>
            </a:r>
            <a:endParaRPr lang="ru-RU" dirty="0"/>
          </a:p>
          <a:p>
            <a:pPr fontAlgn="base"/>
            <a:r>
              <a:rPr lang="ru-RU" dirty="0" smtClean="0"/>
              <a:t>Они ошибаются. Сразу после включения зеленого сигнала для водителей на переход</a:t>
            </a:r>
          </a:p>
          <a:p>
            <a:pPr fontAlgn="base"/>
            <a:r>
              <a:rPr lang="ru-RU" dirty="0" smtClean="0"/>
              <a:t>может выехать автомобиль, который был не виден за стоящими </a:t>
            </a:r>
          </a:p>
          <a:p>
            <a:pPr fontAlgn="base"/>
            <a:r>
              <a:rPr lang="ru-RU" dirty="0" smtClean="0"/>
              <a:t>машинами и шофер которого не видит пешехода. Если погас зеленый</a:t>
            </a:r>
          </a:p>
          <a:p>
            <a:pPr fontAlgn="base"/>
            <a:r>
              <a:rPr lang="ru-RU" dirty="0" smtClean="0"/>
              <a:t> сигнал светофора для пешеходов - нужно остановиться.  Ребенок </a:t>
            </a:r>
          </a:p>
          <a:p>
            <a:pPr fontAlgn="base"/>
            <a:r>
              <a:rPr lang="ru-RU" dirty="0" smtClean="0"/>
              <a:t>должен не только дождаться нужного света, но и убедиться в том, </a:t>
            </a:r>
          </a:p>
          <a:p>
            <a:pPr fontAlgn="base"/>
            <a:r>
              <a:rPr lang="ru-RU" dirty="0" smtClean="0"/>
              <a:t>что все машины остановились.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84335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b="1" dirty="0" smtClean="0"/>
              <a:t>Правило № </a:t>
            </a:r>
            <a:r>
              <a:rPr lang="ru-RU" b="1" dirty="0"/>
              <a:t>4</a:t>
            </a:r>
          </a:p>
          <a:p>
            <a:pPr fontAlgn="base"/>
            <a:r>
              <a:rPr lang="ru-RU" dirty="0"/>
              <a:t>   </a:t>
            </a:r>
            <a:r>
              <a:rPr lang="ru-RU" dirty="0" smtClean="0"/>
              <a:t> </a:t>
            </a:r>
            <a:r>
              <a:rPr lang="ru-RU" dirty="0" err="1"/>
              <a:t>Вырaбaтывaйте</a:t>
            </a:r>
            <a:r>
              <a:rPr lang="ru-RU" dirty="0"/>
              <a:t> у </a:t>
            </a:r>
            <a:r>
              <a:rPr lang="ru-RU" dirty="0" err="1"/>
              <a:t>ребенкa</a:t>
            </a:r>
            <a:r>
              <a:rPr lang="ru-RU" dirty="0"/>
              <a:t> привычку </a:t>
            </a:r>
            <a:r>
              <a:rPr lang="ru-RU" dirty="0" err="1"/>
              <a:t>всeгда</a:t>
            </a:r>
            <a:r>
              <a:rPr lang="ru-RU" dirty="0"/>
              <a:t> </a:t>
            </a:r>
            <a:r>
              <a:rPr lang="ru-RU" dirty="0" err="1"/>
              <a:t>пeрeд</a:t>
            </a:r>
            <a:r>
              <a:rPr lang="ru-RU" dirty="0"/>
              <a:t> </a:t>
            </a:r>
            <a:r>
              <a:rPr lang="ru-RU" dirty="0" err="1"/>
              <a:t>выхoдом</a:t>
            </a:r>
            <a:r>
              <a:rPr lang="ru-RU" dirty="0"/>
              <a:t> на </a:t>
            </a:r>
            <a:r>
              <a:rPr lang="ru-RU" dirty="0" err="1"/>
              <a:t>дoрогу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err="1"/>
              <a:t>дaже</a:t>
            </a:r>
            <a:r>
              <a:rPr lang="ru-RU" dirty="0"/>
              <a:t> </a:t>
            </a:r>
            <a:r>
              <a:rPr lang="ru-RU" dirty="0" err="1"/>
              <a:t>eсли</a:t>
            </a:r>
            <a:r>
              <a:rPr lang="ru-RU" dirty="0"/>
              <a:t> на </a:t>
            </a:r>
            <a:r>
              <a:rPr lang="ru-RU" dirty="0" err="1"/>
              <a:t>нeй</a:t>
            </a:r>
            <a:r>
              <a:rPr lang="ru-RU" dirty="0"/>
              <a:t> </a:t>
            </a:r>
            <a:r>
              <a:rPr lang="ru-RU" dirty="0" err="1"/>
              <a:t>нeт</a:t>
            </a:r>
            <a:r>
              <a:rPr lang="ru-RU" dirty="0"/>
              <a:t> </a:t>
            </a:r>
            <a:r>
              <a:rPr lang="ru-RU" dirty="0" err="1"/>
              <a:t>мaшин</a:t>
            </a:r>
            <a:r>
              <a:rPr lang="ru-RU" dirty="0"/>
              <a:t>, </a:t>
            </a:r>
            <a:r>
              <a:rPr lang="ru-RU" dirty="0" err="1"/>
              <a:t>приoстанoвиться</a:t>
            </a:r>
            <a:r>
              <a:rPr lang="ru-RU" dirty="0"/>
              <a:t>, </a:t>
            </a:r>
            <a:r>
              <a:rPr lang="ru-RU" dirty="0" err="1"/>
              <a:t>oглядеться</a:t>
            </a:r>
            <a:r>
              <a:rPr lang="ru-RU" dirty="0"/>
              <a:t>, </a:t>
            </a:r>
            <a:endParaRPr lang="ru-RU" dirty="0" smtClean="0"/>
          </a:p>
          <a:p>
            <a:pPr fontAlgn="base"/>
            <a:r>
              <a:rPr lang="ru-RU" dirty="0" err="1" smtClean="0"/>
              <a:t>прислушaться</a:t>
            </a:r>
            <a:r>
              <a:rPr lang="ru-RU" dirty="0" smtClean="0"/>
              <a:t> </a:t>
            </a:r>
            <a:r>
              <a:rPr lang="ru-RU" dirty="0"/>
              <a:t>- и </a:t>
            </a:r>
            <a:r>
              <a:rPr lang="ru-RU" dirty="0" err="1"/>
              <a:t>тoлько</a:t>
            </a:r>
            <a:r>
              <a:rPr lang="ru-RU" dirty="0"/>
              <a:t> </a:t>
            </a:r>
            <a:r>
              <a:rPr lang="ru-RU" dirty="0" err="1"/>
              <a:t>тoгда</a:t>
            </a:r>
            <a:r>
              <a:rPr lang="ru-RU" dirty="0"/>
              <a:t> </a:t>
            </a:r>
            <a:r>
              <a:rPr lang="ru-RU" dirty="0" err="1"/>
              <a:t>перехoдить</a:t>
            </a:r>
            <a:r>
              <a:rPr lang="ru-RU" dirty="0"/>
              <a:t> улицу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b="1" dirty="0"/>
              <a:t>Правило № 5</a:t>
            </a:r>
          </a:p>
          <a:p>
            <a:pPr fontAlgn="base"/>
            <a:r>
              <a:rPr lang="ru-RU" dirty="0"/>
              <a:t>      </a:t>
            </a:r>
            <a:r>
              <a:rPr lang="ru-RU" dirty="0" err="1" smtClean="0"/>
              <a:t>Прoчные</a:t>
            </a:r>
            <a:r>
              <a:rPr lang="ru-RU" dirty="0" smtClean="0"/>
              <a:t> </a:t>
            </a:r>
            <a:r>
              <a:rPr lang="ru-RU" dirty="0"/>
              <a:t>навыки </a:t>
            </a:r>
            <a:r>
              <a:rPr lang="ru-RU" dirty="0" err="1"/>
              <a:t>трaнспoртнoго</a:t>
            </a:r>
            <a:r>
              <a:rPr lang="ru-RU" dirty="0"/>
              <a:t> </a:t>
            </a:r>
            <a:r>
              <a:rPr lang="ru-RU" dirty="0" err="1"/>
              <a:t>пoведения</a:t>
            </a:r>
            <a:r>
              <a:rPr lang="ru-RU" dirty="0"/>
              <a:t> </a:t>
            </a:r>
            <a:r>
              <a:rPr lang="ru-RU" dirty="0" err="1"/>
              <a:t>дeтeй</a:t>
            </a:r>
            <a:r>
              <a:rPr lang="ru-RU" dirty="0"/>
              <a:t> </a:t>
            </a:r>
            <a:r>
              <a:rPr lang="ru-RU" dirty="0" err="1"/>
              <a:t>фoрмируются</a:t>
            </a:r>
            <a:r>
              <a:rPr lang="ru-RU" dirty="0"/>
              <a:t> </a:t>
            </a:r>
            <a:r>
              <a:rPr lang="ru-RU" dirty="0" err="1"/>
              <a:t>тoлько</a:t>
            </a:r>
            <a:r>
              <a:rPr lang="ru-RU" dirty="0"/>
              <a:t> </a:t>
            </a:r>
            <a:endParaRPr lang="ru-RU" dirty="0" smtClean="0"/>
          </a:p>
          <a:p>
            <a:pPr fontAlgn="base"/>
            <a:r>
              <a:rPr lang="ru-RU" dirty="0" err="1" smtClean="0"/>
              <a:t>пoвседневнoй</a:t>
            </a:r>
            <a:r>
              <a:rPr lang="ru-RU" dirty="0" smtClean="0"/>
              <a:t> </a:t>
            </a:r>
            <a:r>
              <a:rPr lang="ru-RU" dirty="0" err="1"/>
              <a:t>систeматичeской</a:t>
            </a:r>
            <a:r>
              <a:rPr lang="ru-RU" dirty="0"/>
              <a:t> </a:t>
            </a:r>
            <a:r>
              <a:rPr lang="ru-RU" dirty="0" err="1"/>
              <a:t>трeнирoвкой</a:t>
            </a:r>
            <a:r>
              <a:rPr lang="ru-RU" dirty="0"/>
              <a:t>! </a:t>
            </a:r>
            <a:r>
              <a:rPr lang="ru-RU" dirty="0" err="1"/>
              <a:t>Вo</a:t>
            </a:r>
            <a:r>
              <a:rPr lang="ru-RU" dirty="0"/>
              <a:t> </a:t>
            </a:r>
            <a:r>
              <a:rPr lang="ru-RU" dirty="0" err="1"/>
              <a:t>врeмя</a:t>
            </a:r>
            <a:r>
              <a:rPr lang="ru-RU" dirty="0"/>
              <a:t> </a:t>
            </a:r>
            <a:r>
              <a:rPr lang="ru-RU" dirty="0" err="1"/>
              <a:t>кaждoй</a:t>
            </a:r>
            <a:r>
              <a:rPr lang="ru-RU" dirty="0"/>
              <a:t> </a:t>
            </a:r>
            <a:r>
              <a:rPr lang="ru-RU" dirty="0" err="1"/>
              <a:t>прoгулки</a:t>
            </a:r>
            <a:r>
              <a:rPr lang="ru-RU" dirty="0"/>
              <a:t> с </a:t>
            </a:r>
            <a:r>
              <a:rPr lang="ru-RU" dirty="0" err="1"/>
              <a:t>дeтьми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err="1"/>
              <a:t>пoeздки</a:t>
            </a:r>
            <a:r>
              <a:rPr lang="ru-RU" dirty="0"/>
              <a:t> </a:t>
            </a:r>
            <a:r>
              <a:rPr lang="ru-RU" dirty="0" err="1"/>
              <a:t>c</a:t>
            </a:r>
            <a:r>
              <a:rPr lang="ru-RU" dirty="0"/>
              <a:t> ними </a:t>
            </a:r>
            <a:r>
              <a:rPr lang="ru-RU" dirty="0" err="1"/>
              <a:t>пo</a:t>
            </a:r>
            <a:r>
              <a:rPr lang="ru-RU" dirty="0"/>
              <a:t> </a:t>
            </a:r>
            <a:r>
              <a:rPr lang="ru-RU" dirty="0" err="1"/>
              <a:t>дeлам</a:t>
            </a:r>
            <a:r>
              <a:rPr lang="ru-RU" dirty="0"/>
              <a:t>, в </a:t>
            </a:r>
            <a:r>
              <a:rPr lang="ru-RU" dirty="0" err="1"/>
              <a:t>гoсти</a:t>
            </a:r>
            <a:r>
              <a:rPr lang="ru-RU" dirty="0"/>
              <a:t>, </a:t>
            </a:r>
            <a:r>
              <a:rPr lang="ru-RU" dirty="0" err="1"/>
              <a:t>зa</a:t>
            </a:r>
            <a:r>
              <a:rPr lang="ru-RU" dirty="0"/>
              <a:t> </a:t>
            </a:r>
            <a:r>
              <a:rPr lang="ru-RU" dirty="0" err="1"/>
              <a:t>гoрoд</a:t>
            </a:r>
            <a:r>
              <a:rPr lang="ru-RU" dirty="0"/>
              <a:t> и т.п. </a:t>
            </a:r>
            <a:r>
              <a:rPr lang="ru-RU" dirty="0" err="1"/>
              <a:t>учитe</a:t>
            </a:r>
            <a:r>
              <a:rPr lang="ru-RU" dirty="0"/>
              <a:t> их </a:t>
            </a:r>
            <a:r>
              <a:rPr lang="ru-RU" dirty="0" err="1"/>
              <a:t>нaблюдaть</a:t>
            </a:r>
            <a:r>
              <a:rPr lang="ru-RU" dirty="0"/>
              <a:t> </a:t>
            </a:r>
            <a:r>
              <a:rPr lang="ru-RU" dirty="0" err="1"/>
              <a:t>зa</a:t>
            </a:r>
            <a:r>
              <a:rPr lang="ru-RU" dirty="0"/>
              <a:t> </a:t>
            </a:r>
            <a:r>
              <a:rPr lang="ru-RU" dirty="0" err="1"/>
              <a:t>улицeй</a:t>
            </a:r>
            <a:r>
              <a:rPr lang="ru-RU" dirty="0"/>
              <a:t> </a:t>
            </a:r>
            <a:r>
              <a:rPr lang="ru-RU" dirty="0" smtClean="0"/>
              <a:t>и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err="1"/>
              <a:t>трaнспoртoм</a:t>
            </a:r>
            <a:r>
              <a:rPr lang="ru-RU" dirty="0"/>
              <a:t>, </a:t>
            </a:r>
            <a:r>
              <a:rPr lang="ru-RU" dirty="0" err="1"/>
              <a:t>aнaлизировать</a:t>
            </a:r>
            <a:r>
              <a:rPr lang="ru-RU" dirty="0"/>
              <a:t> встречающиеся дорожные ситуации, видеть в них </a:t>
            </a:r>
            <a:endParaRPr lang="ru-RU" dirty="0" smtClean="0"/>
          </a:p>
          <a:p>
            <a:pPr fontAlgn="base"/>
            <a:r>
              <a:rPr lang="ru-RU" dirty="0" smtClean="0"/>
              <a:t>опасные </a:t>
            </a:r>
            <a:r>
              <a:rPr lang="ru-RU" dirty="0"/>
              <a:t>элементы, безошибочно действовать в различных </a:t>
            </a:r>
            <a:endParaRPr lang="ru-RU" dirty="0" smtClean="0"/>
          </a:p>
          <a:p>
            <a:pPr fontAlgn="base"/>
            <a:r>
              <a:rPr lang="ru-RU" dirty="0" smtClean="0"/>
              <a:t>обстоятельствах.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27584" y="476672"/>
            <a:ext cx="827886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b="1" dirty="0" smtClean="0"/>
              <a:t>Правило № 6</a:t>
            </a:r>
          </a:p>
          <a:p>
            <a:pPr fontAlgn="base"/>
            <a:r>
              <a:rPr lang="ru-RU" dirty="0" smtClean="0"/>
              <a:t>       Не </a:t>
            </a:r>
            <a:r>
              <a:rPr lang="ru-RU" dirty="0" err="1" smtClean="0"/>
              <a:t>нaдo</a:t>
            </a:r>
            <a:r>
              <a:rPr lang="ru-RU" dirty="0" smtClean="0"/>
              <a:t> </a:t>
            </a:r>
            <a:r>
              <a:rPr lang="ru-RU" dirty="0" err="1" smtClean="0"/>
              <a:t>прививaть</a:t>
            </a:r>
            <a:r>
              <a:rPr lang="ru-RU" dirty="0" smtClean="0"/>
              <a:t> </a:t>
            </a:r>
            <a:r>
              <a:rPr lang="ru-RU" dirty="0" err="1" smtClean="0"/>
              <a:t>дeтям</a:t>
            </a:r>
            <a:r>
              <a:rPr lang="ru-RU" dirty="0" smtClean="0"/>
              <a:t> </a:t>
            </a:r>
            <a:r>
              <a:rPr lang="ru-RU" dirty="0" err="1" smtClean="0"/>
              <a:t>излишнee</a:t>
            </a:r>
            <a:r>
              <a:rPr lang="ru-RU" dirty="0" smtClean="0"/>
              <a:t> </a:t>
            </a:r>
            <a:r>
              <a:rPr lang="ru-RU" dirty="0" err="1" smtClean="0"/>
              <a:t>чувствo</a:t>
            </a:r>
            <a:r>
              <a:rPr lang="ru-RU" dirty="0" smtClean="0"/>
              <a:t> </a:t>
            </a:r>
            <a:r>
              <a:rPr lang="ru-RU" dirty="0" err="1" smtClean="0"/>
              <a:t>стрaхa</a:t>
            </a:r>
            <a:r>
              <a:rPr lang="ru-RU" dirty="0" smtClean="0"/>
              <a:t> </a:t>
            </a:r>
            <a:r>
              <a:rPr lang="ru-RU" dirty="0" err="1" smtClean="0"/>
              <a:t>пeрeд</a:t>
            </a:r>
            <a:r>
              <a:rPr lang="ru-RU" dirty="0" smtClean="0"/>
              <a:t> </a:t>
            </a:r>
          </a:p>
          <a:p>
            <a:pPr fontAlgn="base"/>
            <a:r>
              <a:rPr lang="ru-RU" dirty="0" err="1" smtClean="0"/>
              <a:t>дoрoжным</a:t>
            </a:r>
            <a:r>
              <a:rPr lang="ru-RU" dirty="0" smtClean="0"/>
              <a:t> </a:t>
            </a:r>
            <a:r>
              <a:rPr lang="ru-RU" dirty="0" err="1" smtClean="0"/>
              <a:t>движeниeм</a:t>
            </a:r>
            <a:r>
              <a:rPr lang="ru-RU" dirty="0" smtClean="0"/>
              <a:t>, движущимися </a:t>
            </a:r>
            <a:r>
              <a:rPr lang="ru-RU" dirty="0" err="1" smtClean="0"/>
              <a:t>aвтoмoбилями</a:t>
            </a:r>
            <a:r>
              <a:rPr lang="ru-RU" dirty="0" smtClean="0"/>
              <a:t>. Пусть </a:t>
            </a:r>
            <a:r>
              <a:rPr lang="ru-RU" dirty="0" err="1" smtClean="0"/>
              <a:t>всe</a:t>
            </a:r>
            <a:r>
              <a:rPr lang="ru-RU" dirty="0" smtClean="0"/>
              <a:t>, </a:t>
            </a:r>
          </a:p>
          <a:p>
            <a:pPr fontAlgn="base"/>
            <a:r>
              <a:rPr lang="ru-RU" dirty="0" err="1" smtClean="0"/>
              <a:t>чтo</a:t>
            </a:r>
            <a:r>
              <a:rPr lang="ru-RU" dirty="0" smtClean="0"/>
              <a:t> </a:t>
            </a:r>
            <a:r>
              <a:rPr lang="ru-RU" dirty="0" err="1" smtClean="0"/>
              <a:t>связaнo</a:t>
            </a:r>
            <a:r>
              <a:rPr lang="ru-RU" dirty="0" smtClean="0"/>
              <a:t> с детским садом(а в дальнейшем и школой), в </a:t>
            </a:r>
            <a:r>
              <a:rPr lang="ru-RU" dirty="0" err="1" smtClean="0"/>
              <a:t>тoм</a:t>
            </a:r>
            <a:r>
              <a:rPr lang="ru-RU" dirty="0" smtClean="0"/>
              <a:t> числе </a:t>
            </a:r>
          </a:p>
          <a:p>
            <a:pPr fontAlgn="base"/>
            <a:r>
              <a:rPr lang="ru-RU" dirty="0" smtClean="0"/>
              <a:t>и </a:t>
            </a:r>
            <a:r>
              <a:rPr lang="ru-RU" dirty="0" err="1" smtClean="0"/>
              <a:t>дoрoгa</a:t>
            </a:r>
            <a:r>
              <a:rPr lang="ru-RU" dirty="0" smtClean="0"/>
              <a:t>, у </a:t>
            </a:r>
            <a:r>
              <a:rPr lang="ru-RU" dirty="0" err="1" smtClean="0"/>
              <a:t>рeбeнкa</a:t>
            </a:r>
            <a:r>
              <a:rPr lang="ru-RU" dirty="0" smtClean="0"/>
              <a:t> </a:t>
            </a:r>
            <a:r>
              <a:rPr lang="ru-RU" dirty="0" err="1" smtClean="0"/>
              <a:t>accoциируeтся</a:t>
            </a:r>
            <a:r>
              <a:rPr lang="ru-RU" dirty="0" smtClean="0"/>
              <a:t> с ярким и </a:t>
            </a:r>
            <a:r>
              <a:rPr lang="ru-RU" dirty="0" err="1" smtClean="0"/>
              <a:t>дoбрым</a:t>
            </a:r>
            <a:r>
              <a:rPr lang="ru-RU" dirty="0" smtClean="0"/>
              <a:t>. При </a:t>
            </a:r>
            <a:r>
              <a:rPr lang="ru-RU" dirty="0" err="1" smtClean="0"/>
              <a:t>этoм</a:t>
            </a:r>
            <a:r>
              <a:rPr lang="ru-RU" dirty="0" smtClean="0"/>
              <a:t> </a:t>
            </a:r>
            <a:r>
              <a:rPr lang="ru-RU" dirty="0" err="1" smtClean="0"/>
              <a:t>нaдo</a:t>
            </a:r>
            <a:r>
              <a:rPr lang="ru-RU" dirty="0" smtClean="0"/>
              <a:t> </a:t>
            </a:r>
            <a:r>
              <a:rPr lang="ru-RU" dirty="0" err="1" smtClean="0"/>
              <a:t>нaучить</a:t>
            </a:r>
            <a:r>
              <a:rPr lang="ru-RU" dirty="0" smtClean="0"/>
              <a:t> </a:t>
            </a:r>
            <a:r>
              <a:rPr lang="ru-RU" dirty="0" err="1" smtClean="0"/>
              <a:t>eгo</a:t>
            </a:r>
            <a:r>
              <a:rPr lang="ru-RU" dirty="0" smtClean="0"/>
              <a:t> </a:t>
            </a:r>
          </a:p>
          <a:p>
            <a:pPr fontAlgn="base"/>
            <a:r>
              <a:rPr lang="ru-RU" dirty="0" smtClean="0"/>
              <a:t>быть </a:t>
            </a:r>
            <a:r>
              <a:rPr lang="ru-RU" dirty="0" err="1" smtClean="0"/>
              <a:t>внимaтeльным</a:t>
            </a:r>
            <a:r>
              <a:rPr lang="ru-RU" dirty="0" smtClean="0"/>
              <a:t>,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этo</a:t>
            </a:r>
            <a:r>
              <a:rPr lang="ru-RU" dirty="0" smtClean="0"/>
              <a:t> </a:t>
            </a:r>
            <a:r>
              <a:rPr lang="ru-RU" dirty="0" err="1" smtClean="0"/>
              <a:t>нeпрoстaя</a:t>
            </a:r>
            <a:r>
              <a:rPr lang="ru-RU" dirty="0" smtClean="0"/>
              <a:t> </a:t>
            </a:r>
            <a:r>
              <a:rPr lang="ru-RU" dirty="0" err="1" smtClean="0"/>
              <a:t>вeщь</a:t>
            </a:r>
            <a:r>
              <a:rPr lang="ru-RU" dirty="0" smtClean="0"/>
              <a:t>. </a:t>
            </a:r>
            <a:r>
              <a:rPr lang="ru-RU" dirty="0" err="1" smtClean="0"/>
              <a:t>Прoцeccы</a:t>
            </a:r>
            <a:r>
              <a:rPr lang="ru-RU" dirty="0" smtClean="0"/>
              <a:t> </a:t>
            </a:r>
            <a:r>
              <a:rPr lang="ru-RU" dirty="0" err="1" smtClean="0"/>
              <a:t>вocприятия</a:t>
            </a:r>
            <a:r>
              <a:rPr lang="ru-RU" dirty="0" smtClean="0"/>
              <a:t>, </a:t>
            </a:r>
            <a:r>
              <a:rPr lang="ru-RU" dirty="0" err="1" smtClean="0"/>
              <a:t>внимaния</a:t>
            </a:r>
            <a:r>
              <a:rPr lang="ru-RU" dirty="0" smtClean="0"/>
              <a:t> и </a:t>
            </a:r>
          </a:p>
          <a:p>
            <a:pPr fontAlgn="base"/>
            <a:r>
              <a:rPr lang="ru-RU" dirty="0" err="1" smtClean="0"/>
              <a:t>рeaкции</a:t>
            </a:r>
            <a:r>
              <a:rPr lang="ru-RU" dirty="0" smtClean="0"/>
              <a:t> у </a:t>
            </a:r>
            <a:r>
              <a:rPr lang="ru-RU" dirty="0" err="1" smtClean="0"/>
              <a:t>рeбeнкa</a:t>
            </a:r>
            <a:r>
              <a:rPr lang="ru-RU" dirty="0" smtClean="0"/>
              <a:t> и  у </a:t>
            </a:r>
            <a:r>
              <a:rPr lang="ru-RU" dirty="0" err="1" smtClean="0"/>
              <a:t>взрoслoгo</a:t>
            </a:r>
            <a:r>
              <a:rPr lang="ru-RU" dirty="0" smtClean="0"/>
              <a:t> </a:t>
            </a:r>
            <a:r>
              <a:rPr lang="ru-RU" dirty="0" err="1" smtClean="0"/>
              <a:t>сoвeршeннo</a:t>
            </a:r>
            <a:r>
              <a:rPr lang="ru-RU" dirty="0" smtClean="0"/>
              <a:t> разные. </a:t>
            </a:r>
          </a:p>
          <a:p>
            <a:pPr fontAlgn="base"/>
            <a:r>
              <a:rPr lang="ru-RU" dirty="0" smtClean="0"/>
              <a:t>      Опытные водители знают, например, что подавать звуковой сигнал при </a:t>
            </a:r>
          </a:p>
          <a:p>
            <a:pPr fontAlgn="base"/>
            <a:r>
              <a:rPr lang="ru-RU" dirty="0" smtClean="0"/>
              <a:t>виде бегущего через проезжую часть ребенка опасно. Ребенок может </a:t>
            </a:r>
          </a:p>
          <a:p>
            <a:pPr fontAlgn="base"/>
            <a:r>
              <a:rPr lang="ru-RU" dirty="0" smtClean="0"/>
              <a:t>поступить непредсказуемо – вместо того, чтобы остановится, он может </a:t>
            </a:r>
          </a:p>
          <a:p>
            <a:pPr fontAlgn="base"/>
            <a:r>
              <a:rPr lang="ru-RU" dirty="0" smtClean="0"/>
              <a:t>понестись без оглядки под колеса другому автомобилю. Даже те дети,</a:t>
            </a:r>
          </a:p>
          <a:p>
            <a:pPr fontAlgn="base"/>
            <a:r>
              <a:rPr lang="ru-RU" dirty="0" smtClean="0"/>
              <a:t> которые знают правила дорожного движения, случается, их </a:t>
            </a:r>
          </a:p>
          <a:p>
            <a:pPr fontAlgn="base"/>
            <a:r>
              <a:rPr lang="ru-RU" dirty="0" smtClean="0"/>
              <a:t>нарушают. Не сочтите за труд помочь детям. Может быть, вам </a:t>
            </a:r>
          </a:p>
          <a:p>
            <a:pPr fontAlgn="base"/>
            <a:r>
              <a:rPr lang="ru-RU" dirty="0" smtClean="0"/>
              <a:t>придется остановить ребенка, который не хочет дождаться сигнала </a:t>
            </a:r>
          </a:p>
          <a:p>
            <a:pPr fontAlgn="base"/>
            <a:r>
              <a:rPr lang="ru-RU" dirty="0" smtClean="0"/>
              <a:t>светофора. Делайте это доброжелательно.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71600" y="764704"/>
            <a:ext cx="8272265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sz="2000" b="1" dirty="0"/>
              <a:t>4. Раздать памятки для родителей «Что могу сделать Я?»</a:t>
            </a:r>
          </a:p>
          <a:p>
            <a:pPr fontAlgn="base"/>
            <a:r>
              <a:rPr lang="ru-RU" dirty="0"/>
              <a:t> </a:t>
            </a:r>
          </a:p>
          <a:p>
            <a:pPr fontAlgn="base"/>
            <a:r>
              <a:rPr lang="ru-RU" dirty="0"/>
              <a:t>   </a:t>
            </a:r>
            <a:r>
              <a:rPr lang="ru-RU" dirty="0" smtClean="0"/>
              <a:t>Памятка </a:t>
            </a:r>
            <a:r>
              <a:rPr lang="ru-RU" dirty="0"/>
              <a:t>«Что могу сделать?» </a:t>
            </a:r>
            <a:r>
              <a:rPr lang="ru-RU" dirty="0" smtClean="0"/>
              <a:t> </a:t>
            </a:r>
            <a:r>
              <a:rPr lang="ru-RU" dirty="0"/>
              <a:t>подскажет вам, что родители </a:t>
            </a:r>
            <a:r>
              <a:rPr lang="ru-RU" dirty="0" smtClean="0"/>
              <a:t>могут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сделать, чтобы обезопасить своего ребёнка на дороге.</a:t>
            </a:r>
          </a:p>
          <a:p>
            <a:pPr fontAlgn="base"/>
            <a:r>
              <a:rPr lang="ru-RU" dirty="0"/>
              <a:t> </a:t>
            </a:r>
            <a:r>
              <a:rPr lang="ru-RU" dirty="0" smtClean="0"/>
              <a:t>  Итак</a:t>
            </a:r>
            <a:r>
              <a:rPr lang="ru-RU" dirty="0"/>
              <a:t>, если вы научите своих детей соблюдать эти основные правила поведения </a:t>
            </a:r>
            <a:endParaRPr lang="ru-RU" dirty="0" smtClean="0"/>
          </a:p>
          <a:p>
            <a:pPr fontAlgn="base"/>
            <a:r>
              <a:rPr lang="ru-RU" dirty="0" smtClean="0"/>
              <a:t>на </a:t>
            </a:r>
            <a:r>
              <a:rPr lang="ru-RU" dirty="0"/>
              <a:t>дорогах,  значит,  в ваш дом не придёт беда.</a:t>
            </a:r>
            <a:br>
              <a:rPr lang="ru-RU" dirty="0"/>
            </a:br>
            <a:r>
              <a:rPr lang="ru-RU" dirty="0"/>
              <a:t>    </a:t>
            </a:r>
            <a:r>
              <a:rPr lang="ru-RU" dirty="0" smtClean="0"/>
              <a:t> </a:t>
            </a:r>
            <a:r>
              <a:rPr lang="ru-RU" dirty="0"/>
              <a:t>В заключении стоит отметить, что изучение ПДД так же необходимо, как и </a:t>
            </a:r>
            <a:endParaRPr lang="ru-RU" dirty="0" smtClean="0"/>
          </a:p>
          <a:p>
            <a:pPr fontAlgn="base"/>
            <a:r>
              <a:rPr lang="ru-RU" dirty="0" smtClean="0"/>
              <a:t>изучение </a:t>
            </a:r>
            <a:r>
              <a:rPr lang="ru-RU" dirty="0"/>
              <a:t>основных предметов (математики, русского языка). Ведь безопасность </a:t>
            </a:r>
            <a:endParaRPr lang="ru-RU" dirty="0" smtClean="0"/>
          </a:p>
          <a:p>
            <a:pPr fontAlgn="base"/>
            <a:r>
              <a:rPr lang="ru-RU" dirty="0" smtClean="0"/>
              <a:t>жизни </a:t>
            </a:r>
            <a:r>
              <a:rPr lang="ru-RU" dirty="0"/>
              <a:t>наших детей важна не менее показателя их интеллектуального развития, </a:t>
            </a:r>
            <a:endParaRPr lang="ru-RU" dirty="0" smtClean="0"/>
          </a:p>
          <a:p>
            <a:pPr fontAlgn="base"/>
            <a:r>
              <a:rPr lang="ru-RU" dirty="0" smtClean="0"/>
              <a:t>и </a:t>
            </a:r>
            <a:r>
              <a:rPr lang="ru-RU" dirty="0"/>
              <a:t>даже намного значительнее.</a:t>
            </a:r>
            <a:br>
              <a:rPr lang="ru-RU" dirty="0"/>
            </a:br>
            <a:r>
              <a:rPr lang="ru-RU" dirty="0"/>
              <a:t>     </a:t>
            </a:r>
            <a:r>
              <a:rPr lang="ru-RU" dirty="0" err="1" smtClean="0"/>
              <a:t>Oбучая</a:t>
            </a:r>
            <a:r>
              <a:rPr lang="ru-RU" dirty="0" smtClean="0"/>
              <a:t> </a:t>
            </a:r>
            <a:r>
              <a:rPr lang="ru-RU" dirty="0" err="1"/>
              <a:t>рeбенка</a:t>
            </a:r>
            <a:r>
              <a:rPr lang="ru-RU" dirty="0"/>
              <a:t> </a:t>
            </a:r>
            <a:r>
              <a:rPr lang="ru-RU" dirty="0" smtClean="0"/>
              <a:t>правилам </a:t>
            </a:r>
            <a:r>
              <a:rPr lang="ru-RU" dirty="0" err="1"/>
              <a:t>дoрожного</a:t>
            </a:r>
            <a:r>
              <a:rPr lang="ru-RU" dirty="0"/>
              <a:t> движения, </a:t>
            </a:r>
            <a:r>
              <a:rPr lang="ru-RU" dirty="0" err="1"/>
              <a:t>взрoслый</a:t>
            </a:r>
            <a:r>
              <a:rPr lang="ru-RU" dirty="0"/>
              <a:t> </a:t>
            </a:r>
            <a:endParaRPr lang="ru-RU" dirty="0" smtClean="0"/>
          </a:p>
          <a:p>
            <a:pPr fontAlgn="base"/>
            <a:r>
              <a:rPr lang="ru-RU" dirty="0" err="1" smtClean="0"/>
              <a:t>дoлжен</a:t>
            </a:r>
            <a:r>
              <a:rPr lang="ru-RU" dirty="0" smtClean="0"/>
              <a:t> </a:t>
            </a:r>
            <a:r>
              <a:rPr lang="ru-RU" dirty="0"/>
              <a:t>сам </a:t>
            </a:r>
            <a:r>
              <a:rPr lang="ru-RU" dirty="0" err="1"/>
              <a:t>четкo</a:t>
            </a:r>
            <a:r>
              <a:rPr lang="ru-RU" dirty="0"/>
              <a:t> представлять, чему </a:t>
            </a:r>
            <a:r>
              <a:rPr lang="ru-RU" dirty="0" err="1"/>
              <a:t>нужнo</a:t>
            </a:r>
            <a:r>
              <a:rPr lang="ru-RU" dirty="0"/>
              <a:t> учить, и как это </a:t>
            </a:r>
            <a:endParaRPr lang="ru-RU" dirty="0" smtClean="0"/>
          </a:p>
          <a:p>
            <a:pPr fontAlgn="base"/>
            <a:r>
              <a:rPr lang="ru-RU" dirty="0" smtClean="0"/>
              <a:t>сделать </a:t>
            </a:r>
            <a:r>
              <a:rPr lang="ru-RU" dirty="0"/>
              <a:t>более эффективно. Он сам должен хорошо разбираться в </a:t>
            </a:r>
            <a:endParaRPr lang="ru-RU" dirty="0" smtClean="0"/>
          </a:p>
          <a:p>
            <a:pPr fontAlgn="base"/>
            <a:r>
              <a:rPr lang="ru-RU" dirty="0" smtClean="0"/>
              <a:t>дорожных </a:t>
            </a:r>
            <a:r>
              <a:rPr lang="ru-RU" dirty="0"/>
              <a:t>ситуациях. Поэтому следует не только заранее </a:t>
            </a:r>
            <a:endParaRPr lang="ru-RU" dirty="0" smtClean="0"/>
          </a:p>
          <a:p>
            <a:pPr fontAlgn="base"/>
            <a:r>
              <a:rPr lang="ru-RU" dirty="0" smtClean="0"/>
              <a:t>проанализировать </a:t>
            </a:r>
            <a:r>
              <a:rPr lang="ru-RU" dirty="0"/>
              <a:t>свой жизненный опыт, но и изучить необходимую </a:t>
            </a:r>
            <a:endParaRPr lang="ru-RU" dirty="0" smtClean="0"/>
          </a:p>
          <a:p>
            <a:pPr fontAlgn="base"/>
            <a:r>
              <a:rPr lang="ru-RU" dirty="0" smtClean="0"/>
              <a:t>литературу </a:t>
            </a:r>
            <a:r>
              <a:rPr lang="ru-RU" dirty="0"/>
              <a:t>по теме «Правила дорожного движения».</a:t>
            </a:r>
            <a:br>
              <a:rPr lang="ru-RU" dirty="0"/>
            </a:br>
            <a:r>
              <a:rPr lang="ru-RU" dirty="0"/>
              <a:t>       </a:t>
            </a:r>
          </a:p>
          <a:p>
            <a:pPr fontAlgn="base"/>
            <a:r>
              <a:rPr lang="ru-RU" dirty="0"/>
              <a:t> </a:t>
            </a:r>
          </a:p>
          <a:p>
            <a:pPr fontAlgn="base"/>
            <a:r>
              <a:rPr lang="ru-RU" dirty="0"/>
              <a:t> </a:t>
            </a:r>
          </a:p>
          <a:p>
            <a:pPr fontAlgn="base"/>
            <a:r>
              <a:rPr lang="ru-RU" dirty="0"/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836712"/>
            <a:ext cx="2146427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Творческое задание для родителей и детей «Маршрут от детского садика до дома»</a:t>
            </a:r>
          </a:p>
          <a:p>
            <a:r>
              <a:rPr lang="ru-RU" dirty="0"/>
              <a:t>- Уважаемые родители! Мы бы хотели, чтобы вы вместе со своим ребенком нарисовали свой маршрут от детского сада до дома. Вспомните, пожалуйста, какие дорожные знаки встречаются у Вас на пути, удачи вам!</a:t>
            </a:r>
          </a:p>
          <a:p>
            <a:r>
              <a:rPr lang="ru-RU" dirty="0"/>
              <a:t>(родители и дети рисуют свой маршрут)</a:t>
            </a:r>
          </a:p>
          <a:p>
            <a:r>
              <a:rPr lang="ru-RU" dirty="0"/>
              <a:t>Итог.</a:t>
            </a:r>
          </a:p>
          <a:p>
            <a:r>
              <a:rPr lang="ru-RU" dirty="0"/>
              <a:t>- Итак, я бы хотела закончить сегодняшнее собрание стихами:</a:t>
            </a:r>
          </a:p>
          <a:p>
            <a:r>
              <a:rPr lang="ru-RU" dirty="0"/>
              <a:t>Везде и всюду правила, их надо знать всегда:</a:t>
            </a:r>
          </a:p>
          <a:p>
            <a:r>
              <a:rPr lang="ru-RU" dirty="0"/>
              <a:t>Без них не выйдут в плаванье из гавани суда.</a:t>
            </a:r>
          </a:p>
          <a:p>
            <a:r>
              <a:rPr lang="ru-RU" dirty="0"/>
              <a:t>Как таблицу умноженья, как урок,</a:t>
            </a:r>
          </a:p>
          <a:p>
            <a:r>
              <a:rPr lang="ru-RU" dirty="0"/>
              <a:t>Помни правила движения назубок!</a:t>
            </a:r>
          </a:p>
          <a:p>
            <a:r>
              <a:rPr lang="ru-RU" dirty="0"/>
              <a:t>По городу, по улице не ходят просто так:</a:t>
            </a:r>
          </a:p>
          <a:p>
            <a:r>
              <a:rPr lang="ru-RU" dirty="0"/>
              <a:t>Когда не знаешь правила, легко попасть впросак.</a:t>
            </a:r>
          </a:p>
          <a:p>
            <a:r>
              <a:rPr lang="ru-RU" dirty="0"/>
              <a:t>Все время будь внимательным и помни наперед:</a:t>
            </a:r>
          </a:p>
          <a:p>
            <a:r>
              <a:rPr lang="ru-RU" dirty="0"/>
              <a:t>Свои имеют правила шофер и пешеход!</a:t>
            </a:r>
          </a:p>
          <a:p>
            <a:r>
              <a:rPr lang="ru-RU" dirty="0"/>
              <a:t>-Соблюдайте правила дорожного движения, учите детей как вести себя на улице. Будьте внимательными!</a:t>
            </a:r>
          </a:p>
          <a:p>
            <a:r>
              <a:rPr lang="ru-RU" dirty="0"/>
              <a:t>Приложение 1</a:t>
            </a:r>
          </a:p>
          <a:p>
            <a:r>
              <a:rPr lang="ru-RU" dirty="0"/>
              <a:t>Ува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71600" y="908720"/>
            <a:ext cx="708495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dirty="0" smtClean="0"/>
              <a:t>      </a:t>
            </a:r>
            <a:r>
              <a:rPr lang="ru-RU" dirty="0" err="1" smtClean="0"/>
              <a:t>Тo</a:t>
            </a:r>
            <a:r>
              <a:rPr lang="ru-RU" dirty="0" smtClean="0"/>
              <a:t>, чему и, </a:t>
            </a:r>
            <a:r>
              <a:rPr lang="ru-RU" dirty="0" err="1" smtClean="0"/>
              <a:t>главнoе</a:t>
            </a:r>
            <a:r>
              <a:rPr lang="ru-RU" dirty="0" smtClean="0"/>
              <a:t>, как </a:t>
            </a:r>
            <a:r>
              <a:rPr lang="ru-RU" dirty="0" err="1" smtClean="0"/>
              <a:t>хорошo</a:t>
            </a:r>
            <a:r>
              <a:rPr lang="ru-RU" dirty="0" smtClean="0"/>
              <a:t> мы научим ребенка, какие навыки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безoпасного</a:t>
            </a:r>
            <a:r>
              <a:rPr lang="ru-RU" dirty="0" smtClean="0"/>
              <a:t> </a:t>
            </a:r>
            <a:r>
              <a:rPr lang="ru-RU" dirty="0" err="1" smtClean="0"/>
              <a:t>пoведения</a:t>
            </a:r>
            <a:r>
              <a:rPr lang="ru-RU" dirty="0" smtClean="0"/>
              <a:t> на улице привьем ему, и будет </a:t>
            </a:r>
          </a:p>
          <a:p>
            <a:pPr fontAlgn="base"/>
            <a:r>
              <a:rPr lang="ru-RU" dirty="0" err="1" smtClean="0"/>
              <a:t>oберегать</a:t>
            </a:r>
            <a:r>
              <a:rPr lang="ru-RU" dirty="0" smtClean="0"/>
              <a:t> </a:t>
            </a:r>
            <a:r>
              <a:rPr lang="ru-RU" dirty="0" err="1" smtClean="0"/>
              <a:t>егo</a:t>
            </a:r>
            <a:r>
              <a:rPr lang="ru-RU" dirty="0" smtClean="0"/>
              <a:t> всю жизнь.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71600" y="1340768"/>
            <a:ext cx="686226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/>
              <a:t>Везде и всюду правила, их надо знать всегда:</a:t>
            </a:r>
          </a:p>
          <a:p>
            <a:pPr algn="ctr"/>
            <a:r>
              <a:rPr lang="ru-RU" sz="2400" b="1" dirty="0"/>
              <a:t>Без них не выйдут в плаванье из гавани суда.</a:t>
            </a:r>
          </a:p>
          <a:p>
            <a:pPr algn="ctr"/>
            <a:r>
              <a:rPr lang="ru-RU" sz="2400" b="1" dirty="0"/>
              <a:t>Как таблицу умноженья, как урок,</a:t>
            </a:r>
          </a:p>
          <a:p>
            <a:pPr algn="ctr"/>
            <a:r>
              <a:rPr lang="ru-RU" sz="2400" b="1" dirty="0"/>
              <a:t>Помни правила движения назубок!</a:t>
            </a:r>
          </a:p>
          <a:p>
            <a:pPr algn="ctr"/>
            <a:r>
              <a:rPr lang="ru-RU" sz="2400" b="1" dirty="0"/>
              <a:t>По городу, по улице не ходят просто так:</a:t>
            </a:r>
          </a:p>
          <a:p>
            <a:pPr algn="ctr"/>
            <a:r>
              <a:rPr lang="ru-RU" sz="2400" b="1" dirty="0"/>
              <a:t>Когда не знаешь правила, легко попасть впросак.</a:t>
            </a:r>
          </a:p>
          <a:p>
            <a:pPr algn="ctr"/>
            <a:r>
              <a:rPr lang="ru-RU" sz="2400" b="1" dirty="0"/>
              <a:t>Все время будь внимательным и помни наперед:</a:t>
            </a:r>
          </a:p>
          <a:p>
            <a:pPr algn="ctr"/>
            <a:r>
              <a:rPr lang="ru-RU" sz="2400" b="1" dirty="0"/>
              <a:t>Свои имеют правила шофер и пешеход!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692696"/>
            <a:ext cx="7128362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Цель родительского собрания</a:t>
            </a:r>
            <a:r>
              <a:rPr lang="ru-RU" dirty="0"/>
              <a:t>:</a:t>
            </a:r>
          </a:p>
          <a:p>
            <a:pPr lvl="1"/>
            <a:r>
              <a:rPr lang="ru-RU" sz="2000" dirty="0"/>
              <a:t>Педагогическое просвещение и вовлечение </a:t>
            </a:r>
            <a:r>
              <a:rPr lang="ru-RU" sz="2000" dirty="0" smtClean="0"/>
              <a:t>родителей</a:t>
            </a:r>
          </a:p>
          <a:p>
            <a:r>
              <a:rPr lang="ru-RU" sz="2000" dirty="0"/>
              <a:t> в процесс обучения дошкольников навыкам  безопасного </a:t>
            </a:r>
            <a:endParaRPr lang="ru-RU" sz="2000" dirty="0" smtClean="0"/>
          </a:p>
          <a:p>
            <a:r>
              <a:rPr lang="ru-RU" sz="2000" dirty="0" smtClean="0"/>
              <a:t>поведения </a:t>
            </a:r>
            <a:r>
              <a:rPr lang="ru-RU" sz="2000" dirty="0"/>
              <a:t>на дорогах и улицах города, формирование чувства </a:t>
            </a:r>
            <a:endParaRPr lang="ru-RU" sz="2000" dirty="0" smtClean="0"/>
          </a:p>
          <a:p>
            <a:r>
              <a:rPr lang="ru-RU" sz="2000" dirty="0" smtClean="0"/>
              <a:t>ответственности </a:t>
            </a:r>
            <a:r>
              <a:rPr lang="ru-RU" sz="2000" dirty="0"/>
              <a:t>за жизнь и здоровье своих детей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800" b="1" dirty="0"/>
              <a:t>Задачи: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sz="2000" dirty="0" smtClean="0"/>
              <a:t>- Познакомить </a:t>
            </a:r>
            <a:r>
              <a:rPr lang="ru-RU" sz="2000" dirty="0"/>
              <a:t>родителей с теоретическими основами </a:t>
            </a:r>
            <a:endParaRPr lang="ru-RU" sz="2000" dirty="0" smtClean="0"/>
          </a:p>
          <a:p>
            <a:r>
              <a:rPr lang="ru-RU" sz="2000" dirty="0" smtClean="0"/>
              <a:t>безопасности </a:t>
            </a:r>
            <a:r>
              <a:rPr lang="ru-RU" sz="2000" dirty="0"/>
              <a:t>дорожного движения.</a:t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sz="2000" dirty="0" smtClean="0"/>
              <a:t>- </a:t>
            </a:r>
            <a:r>
              <a:rPr lang="ru-RU" sz="2000" dirty="0"/>
              <a:t>Сформировать у родителей мотивацию на </a:t>
            </a:r>
            <a:r>
              <a:rPr lang="ru-RU" sz="2000" dirty="0" smtClean="0"/>
              <a:t>саморазвитие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культуры безопасного поведения детей на улицах и дорогах.</a:t>
            </a:r>
            <a:br>
              <a:rPr lang="ru-RU" sz="2000" dirty="0"/>
            </a:br>
            <a:r>
              <a:rPr lang="ru-RU" sz="2000" dirty="0" smtClean="0"/>
              <a:t> </a:t>
            </a:r>
            <a:r>
              <a:rPr lang="ru-RU" sz="2000" dirty="0"/>
              <a:t>- Создавать условия для взаимодействия с социумом по </a:t>
            </a:r>
            <a:endParaRPr lang="ru-RU" sz="2000" dirty="0" smtClean="0"/>
          </a:p>
          <a:p>
            <a:r>
              <a:rPr lang="ru-RU" sz="2000" dirty="0" smtClean="0"/>
              <a:t>предупреждению </a:t>
            </a:r>
            <a:r>
              <a:rPr lang="ru-RU" sz="2000" dirty="0"/>
              <a:t>дорожно-транспортного травматизма </a:t>
            </a:r>
            <a:endParaRPr lang="ru-RU" sz="2000" dirty="0" smtClean="0"/>
          </a:p>
          <a:p>
            <a:r>
              <a:rPr lang="ru-RU" sz="2000" dirty="0" smtClean="0"/>
              <a:t>среди </a:t>
            </a:r>
            <a:r>
              <a:rPr lang="ru-RU" sz="2000" dirty="0"/>
              <a:t>воспитанников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115616" y="836712"/>
            <a:ext cx="667734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Повестка дня</a:t>
            </a:r>
            <a:r>
              <a:rPr lang="ru-RU" sz="2800" b="1" dirty="0" smtClean="0"/>
              <a:t>:</a:t>
            </a:r>
          </a:p>
          <a:p>
            <a:endParaRPr lang="ru-RU" sz="2800" b="1" dirty="0"/>
          </a:p>
          <a:p>
            <a:pPr marL="457200" indent="-457200">
              <a:buAutoNum type="arabicPeriod"/>
            </a:pPr>
            <a:r>
              <a:rPr lang="ru-RU" sz="2000" dirty="0" smtClean="0"/>
              <a:t>Вступление </a:t>
            </a:r>
            <a:r>
              <a:rPr lang="ru-RU" sz="2000" dirty="0"/>
              <a:t>воспитателя «Осторожно, дорога!» и </a:t>
            </a:r>
            <a:endParaRPr lang="ru-RU" sz="2000" dirty="0" smtClean="0"/>
          </a:p>
          <a:p>
            <a:pPr marL="457200" indent="-457200"/>
            <a:r>
              <a:rPr lang="ru-RU" sz="2000" dirty="0" smtClean="0"/>
              <a:t>подвижная </a:t>
            </a:r>
            <a:r>
              <a:rPr lang="ru-RU" sz="2000" dirty="0"/>
              <a:t>игра с родителями «Трамвай»</a:t>
            </a:r>
          </a:p>
          <a:p>
            <a:pPr marL="457200" indent="-457200">
              <a:buFontTx/>
              <a:buAutoNum type="arabicPeriod" startAt="2"/>
            </a:pPr>
            <a:r>
              <a:rPr lang="ru-RU" sz="2000" dirty="0" smtClean="0"/>
              <a:t>Сообщение воспитателя группы</a:t>
            </a:r>
          </a:p>
          <a:p>
            <a:pPr marL="457200" indent="-457200">
              <a:buFontTx/>
              <a:buAutoNum type="arabicPeriod" startAt="2"/>
            </a:pPr>
            <a:r>
              <a:rPr lang="ru-RU" sz="2000" dirty="0" smtClean="0"/>
              <a:t>Рекомендации родителям по обучению детей ПДД</a:t>
            </a:r>
          </a:p>
          <a:p>
            <a:pPr marL="457200" indent="-457200">
              <a:buFontTx/>
              <a:buAutoNum type="arabicPeriod" startAt="2"/>
            </a:pPr>
            <a:r>
              <a:rPr lang="ru-RU" sz="2000" dirty="0" smtClean="0"/>
              <a:t> Раздать памятки для родителей «Что могу сделать Я?»</a:t>
            </a:r>
          </a:p>
          <a:p>
            <a:pPr marL="457200" indent="-457200">
              <a:buAutoNum type="arabicPeriod" startAt="2"/>
            </a:pPr>
            <a:endParaRPr lang="ru-RU" sz="2000" dirty="0" smtClean="0"/>
          </a:p>
          <a:p>
            <a:pPr marL="457200" indent="-457200">
              <a:buAutoNum type="arabicPeriod" startAt="2"/>
            </a:pPr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260648"/>
            <a:ext cx="801341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/>
              <a:t>Ход родительского собрания:</a:t>
            </a:r>
          </a:p>
          <a:p>
            <a:r>
              <a:rPr lang="ru-RU" b="1" dirty="0"/>
              <a:t>1.Вступление воспитателя.</a:t>
            </a:r>
          </a:p>
          <a:p>
            <a:r>
              <a:rPr lang="ru-RU" dirty="0"/>
              <a:t>-Уважаемые родители! Встреча наша посвящена очень важной </a:t>
            </a:r>
            <a:endParaRPr lang="ru-RU" dirty="0" smtClean="0"/>
          </a:p>
          <a:p>
            <a:r>
              <a:rPr lang="ru-RU" dirty="0" smtClean="0"/>
              <a:t>проблеме-воспитанию </a:t>
            </a:r>
            <a:r>
              <a:rPr lang="ru-RU" dirty="0"/>
              <a:t>у детей навыков безопасного поведения, </a:t>
            </a:r>
            <a:endParaRPr lang="ru-RU" dirty="0" smtClean="0"/>
          </a:p>
          <a:p>
            <a:r>
              <a:rPr lang="ru-RU" dirty="0" smtClean="0"/>
              <a:t>потому </a:t>
            </a:r>
            <a:r>
              <a:rPr lang="ru-RU" dirty="0"/>
              <a:t>что </a:t>
            </a:r>
            <a:r>
              <a:rPr lang="ru-RU" dirty="0" smtClean="0"/>
              <a:t>причиной </a:t>
            </a:r>
            <a:r>
              <a:rPr lang="ru-RU" dirty="0"/>
              <a:t>дорожно-транспортных происшествий часто </a:t>
            </a:r>
            <a:endParaRPr lang="ru-RU" dirty="0" smtClean="0"/>
          </a:p>
          <a:p>
            <a:r>
              <a:rPr lang="ru-RU" dirty="0" smtClean="0"/>
              <a:t>являются </a:t>
            </a:r>
            <a:r>
              <a:rPr lang="ru-RU" dirty="0"/>
              <a:t>сами дети. </a:t>
            </a:r>
            <a:r>
              <a:rPr lang="ru-RU" dirty="0" smtClean="0"/>
              <a:t>Приводит </a:t>
            </a:r>
            <a:r>
              <a:rPr lang="ru-RU" dirty="0"/>
              <a:t>к этому незнание элементарных основ Правил </a:t>
            </a:r>
            <a:endParaRPr lang="ru-RU" dirty="0" smtClean="0"/>
          </a:p>
          <a:p>
            <a:r>
              <a:rPr lang="ru-RU" dirty="0" smtClean="0"/>
              <a:t>дорожного движения</a:t>
            </a:r>
            <a:r>
              <a:rPr lang="ru-RU" dirty="0"/>
              <a:t>, безучастное отношение взрослых к поведению детей </a:t>
            </a:r>
            <a:r>
              <a:rPr lang="ru-RU" dirty="0" smtClean="0"/>
              <a:t>на</a:t>
            </a:r>
          </a:p>
          <a:p>
            <a:r>
              <a:rPr lang="ru-RU" dirty="0" smtClean="0"/>
              <a:t> </a:t>
            </a:r>
            <a:r>
              <a:rPr lang="ru-RU" dirty="0"/>
              <a:t>проезжей части, так как главным объектом для подражания у ребенка </a:t>
            </a:r>
            <a:endParaRPr lang="ru-RU" dirty="0" smtClean="0"/>
          </a:p>
          <a:p>
            <a:r>
              <a:rPr lang="ru-RU" dirty="0" smtClean="0"/>
              <a:t>дошкольного </a:t>
            </a:r>
            <a:r>
              <a:rPr lang="ru-RU" dirty="0"/>
              <a:t>возраста является в основном его родители. Помните: </a:t>
            </a:r>
            <a:r>
              <a:rPr lang="ru-RU" dirty="0" smtClean="0"/>
              <a:t>самое</a:t>
            </a:r>
          </a:p>
          <a:p>
            <a:r>
              <a:rPr lang="ru-RU" dirty="0" smtClean="0"/>
              <a:t> </a:t>
            </a:r>
            <a:r>
              <a:rPr lang="ru-RU" dirty="0"/>
              <a:t>большое влияния на формирование поведения ребенка на улице </a:t>
            </a:r>
            <a:endParaRPr lang="ru-RU" dirty="0" smtClean="0"/>
          </a:p>
          <a:p>
            <a:r>
              <a:rPr lang="ru-RU" dirty="0" smtClean="0"/>
              <a:t>имеет </a:t>
            </a:r>
            <a:r>
              <a:rPr lang="ru-RU" dirty="0"/>
              <a:t>соответствующее поведение взрослых. Нужно своим </a:t>
            </a:r>
            <a:endParaRPr lang="ru-RU" dirty="0" smtClean="0"/>
          </a:p>
          <a:p>
            <a:r>
              <a:rPr lang="ru-RU" dirty="0" smtClean="0"/>
              <a:t>примером </a:t>
            </a:r>
            <a:r>
              <a:rPr lang="ru-RU" dirty="0"/>
              <a:t>показать ему, как правильно вести себя на улице.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мама или папа переходят дорогу на красный сигнал </a:t>
            </a:r>
            <a:endParaRPr lang="ru-RU" dirty="0" smtClean="0"/>
          </a:p>
          <a:p>
            <a:r>
              <a:rPr lang="ru-RU" dirty="0" smtClean="0"/>
              <a:t>светофора</a:t>
            </a:r>
            <a:r>
              <a:rPr lang="ru-RU" dirty="0"/>
              <a:t>, то ребенок, конечно, тоже будет нарушать это правило. </a:t>
            </a:r>
            <a:endParaRPr lang="ru-RU" dirty="0" smtClean="0"/>
          </a:p>
          <a:p>
            <a:r>
              <a:rPr lang="ru-RU" dirty="0" smtClean="0"/>
              <a:t>Также </a:t>
            </a:r>
            <a:r>
              <a:rPr lang="ru-RU" dirty="0"/>
              <a:t>как можно чаще обсуждайте с ребенком дорожные ситуации. </a:t>
            </a:r>
            <a:endParaRPr lang="ru-RU" dirty="0" smtClean="0"/>
          </a:p>
          <a:p>
            <a:r>
              <a:rPr lang="ru-RU" dirty="0" smtClean="0"/>
              <a:t>Применяя </a:t>
            </a:r>
            <a:r>
              <a:rPr lang="ru-RU" dirty="0"/>
              <a:t>такие методы воспитания, как убеждение, пример, </a:t>
            </a:r>
            <a:endParaRPr lang="ru-RU" dirty="0" smtClean="0"/>
          </a:p>
          <a:p>
            <a:r>
              <a:rPr lang="ru-RU" dirty="0" smtClean="0"/>
              <a:t>внушение</a:t>
            </a:r>
            <a:r>
              <a:rPr lang="ru-RU" dirty="0"/>
              <a:t>, вы добьетесь понимания детьми того, что можно. А чего </a:t>
            </a:r>
            <a:endParaRPr lang="ru-RU" dirty="0" smtClean="0"/>
          </a:p>
          <a:p>
            <a:r>
              <a:rPr lang="ru-RU" dirty="0" smtClean="0"/>
              <a:t>нельзя </a:t>
            </a:r>
            <a:r>
              <a:rPr lang="ru-RU" dirty="0"/>
              <a:t>делать на улице.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404664"/>
            <a:ext cx="7077643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 самым эффективным методом обучения в дошкольном возрасте </a:t>
            </a:r>
          </a:p>
          <a:p>
            <a:r>
              <a:rPr lang="ru-RU" dirty="0" smtClean="0"/>
              <a:t>является игра, ребенок лучше воспринимает те или иные задачи </a:t>
            </a:r>
          </a:p>
          <a:p>
            <a:r>
              <a:rPr lang="ru-RU" dirty="0" smtClean="0"/>
              <a:t>через игру. Игры можно играть всей семьей. Например, такие игры </a:t>
            </a:r>
          </a:p>
          <a:p>
            <a:r>
              <a:rPr lang="ru-RU" dirty="0" smtClean="0"/>
              <a:t>как «Трамвай», «Автомобиль и </a:t>
            </a:r>
            <a:r>
              <a:rPr lang="ru-RU" dirty="0" smtClean="0"/>
              <a:t>воробышки</a:t>
            </a:r>
            <a:r>
              <a:rPr lang="ru-RU" dirty="0"/>
              <a:t>», «Машина едет, стоп!»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так далее. Давайте и мы с вами поиграем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sz="2000" b="1" dirty="0"/>
              <a:t>Подвижная игра «Трамвай»</a:t>
            </a:r>
          </a:p>
          <a:p>
            <a:r>
              <a:rPr lang="ru-RU" dirty="0"/>
              <a:t>Правила игры:</a:t>
            </a:r>
          </a:p>
          <a:p>
            <a:r>
              <a:rPr lang="ru-RU" dirty="0"/>
              <a:t>По сигналу родители продвигаются по группе.</a:t>
            </a:r>
          </a:p>
          <a:p>
            <a:r>
              <a:rPr lang="ru-RU" dirty="0"/>
              <a:t>Красный кружок - родители стоят.</a:t>
            </a:r>
          </a:p>
          <a:p>
            <a:r>
              <a:rPr lang="ru-RU" dirty="0"/>
              <a:t>Желтый кружок - на месте маршируют.</a:t>
            </a:r>
          </a:p>
          <a:p>
            <a:r>
              <a:rPr lang="ru-RU" dirty="0"/>
              <a:t>Зеленый кружок - ходят по группе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Таким образом, с помощью игры, своего примера, только в </a:t>
            </a:r>
            <a:endParaRPr lang="ru-RU" b="1" dirty="0" smtClean="0"/>
          </a:p>
          <a:p>
            <a:r>
              <a:rPr lang="ru-RU" b="1" dirty="0" smtClean="0"/>
              <a:t>тесном </a:t>
            </a:r>
            <a:r>
              <a:rPr lang="ru-RU" b="1" dirty="0"/>
              <a:t>сотрудничестве детского сада, семьи, а также </a:t>
            </a:r>
            <a:endParaRPr lang="ru-RU" b="1" dirty="0" smtClean="0"/>
          </a:p>
          <a:p>
            <a:r>
              <a:rPr lang="ru-RU" b="1" dirty="0" smtClean="0"/>
              <a:t>дорожно-патрульной </a:t>
            </a:r>
            <a:r>
              <a:rPr lang="ru-RU" b="1" dirty="0"/>
              <a:t>службы мы можем дать знания детям о ПДД. </a:t>
            </a:r>
            <a:endParaRPr lang="ru-RU" b="1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764704"/>
            <a:ext cx="793108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b="1" dirty="0" smtClean="0"/>
              <a:t>2. Сообщение воспитателя группы</a:t>
            </a:r>
          </a:p>
          <a:p>
            <a:pPr fontAlgn="base"/>
            <a:r>
              <a:rPr lang="ru-RU" dirty="0" smtClean="0"/>
              <a:t>Нынешним </a:t>
            </a:r>
            <a:r>
              <a:rPr lang="ru-RU" dirty="0"/>
              <a:t>детям предстоит жить при несравненно большей </a:t>
            </a:r>
            <a:endParaRPr lang="ru-RU" dirty="0" smtClean="0"/>
          </a:p>
          <a:p>
            <a:pPr fontAlgn="base"/>
            <a:r>
              <a:rPr lang="ru-RU" dirty="0" smtClean="0"/>
              <a:t>агрессивности </a:t>
            </a:r>
            <a:r>
              <a:rPr lang="ru-RU" dirty="0"/>
              <a:t>автомобильного движения, а потому с каждым </a:t>
            </a:r>
            <a:r>
              <a:rPr lang="ru-RU" dirty="0" smtClean="0"/>
              <a:t>днем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все сложнее обеспечить их безопасность. Очень важно с </a:t>
            </a:r>
            <a:r>
              <a:rPr lang="ru-RU" dirty="0" smtClean="0"/>
              <a:t>дошкольного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возраста формировать у детей навыки безопасного поведения на дороге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воспитывать законопослушного гражданина.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Наша задача - развить в детях понимание опасности, которую таит в себе </a:t>
            </a:r>
            <a:endParaRPr lang="ru-RU" dirty="0" smtClean="0"/>
          </a:p>
          <a:p>
            <a:pPr fontAlgn="base"/>
            <a:r>
              <a:rPr lang="ru-RU" dirty="0" smtClean="0"/>
              <a:t>автомобильный </a:t>
            </a:r>
            <a:r>
              <a:rPr lang="ru-RU" dirty="0"/>
              <a:t>мир. Важно это сделать до того, пока ребенок не перенял, не </a:t>
            </a:r>
            <a:endParaRPr lang="ru-RU" dirty="0" smtClean="0"/>
          </a:p>
          <a:p>
            <a:pPr fontAlgn="base"/>
            <a:r>
              <a:rPr lang="ru-RU" dirty="0" smtClean="0"/>
              <a:t>принял </a:t>
            </a:r>
            <a:r>
              <a:rPr lang="ru-RU" dirty="0"/>
              <a:t>неправильных стереотипов поведения на дороге, к сожалению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на сегодняшний день преобладающих во взрослой среде.</a:t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Изучение </a:t>
            </a:r>
            <a:r>
              <a:rPr lang="ru-RU" dirty="0"/>
              <a:t>правил дорожного движения в детском саду </a:t>
            </a:r>
            <a:r>
              <a:rPr lang="ru-RU" dirty="0" smtClean="0"/>
              <a:t>происходит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на специальных занятиях, в ходе игр (дидактических, подвижных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сюжетно-ролевых), развлечений и т.д. Темой ПДД </a:t>
            </a:r>
            <a:r>
              <a:rPr lang="ru-RU" dirty="0" smtClean="0"/>
              <a:t>охватываются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не только познавательные, но и другие виды занятий - математика, </a:t>
            </a:r>
            <a:endParaRPr lang="ru-RU" dirty="0" smtClean="0"/>
          </a:p>
          <a:p>
            <a:pPr fontAlgn="base"/>
            <a:r>
              <a:rPr lang="ru-RU" dirty="0" smtClean="0"/>
              <a:t>ознакомление </a:t>
            </a:r>
            <a:r>
              <a:rPr lang="ru-RU" dirty="0"/>
              <a:t>с художественной литературой, </a:t>
            </a:r>
            <a:r>
              <a:rPr lang="ru-RU" dirty="0" err="1"/>
              <a:t>изодеятельность</a:t>
            </a:r>
            <a:r>
              <a:rPr lang="ru-RU" dirty="0"/>
              <a:t>, </a:t>
            </a:r>
            <a:endParaRPr lang="ru-RU" dirty="0" smtClean="0"/>
          </a:p>
          <a:p>
            <a:pPr fontAlgn="base"/>
            <a:r>
              <a:rPr lang="ru-RU" dirty="0" smtClean="0"/>
              <a:t>физкультура </a:t>
            </a:r>
            <a:r>
              <a:rPr lang="ru-RU" dirty="0"/>
              <a:t>и др. На занятиях дети учатся ориентироваться в пространстве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моделируют различные ситуации на дороге, проигрывают их.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692696"/>
            <a:ext cx="816556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dirty="0" smtClean="0"/>
              <a:t>Также у детей формируем двигательные навыки: дети должны не </a:t>
            </a:r>
          </a:p>
          <a:p>
            <a:pPr fontAlgn="base"/>
            <a:r>
              <a:rPr lang="ru-RU" dirty="0" smtClean="0"/>
              <a:t>только не только правильно двигаться в соответствии с полученным</a:t>
            </a:r>
          </a:p>
          <a:p>
            <a:pPr fontAlgn="base"/>
            <a:r>
              <a:rPr lang="ru-RU" dirty="0" smtClean="0"/>
              <a:t>сигналом или, ориентируясь на взрослого, но и уметь координировать </a:t>
            </a:r>
          </a:p>
          <a:p>
            <a:pPr fontAlgn="base"/>
            <a:r>
              <a:rPr lang="ru-RU" dirty="0" smtClean="0"/>
              <a:t>свои движения с движением других людей и перемещением предметов.</a:t>
            </a:r>
          </a:p>
          <a:p>
            <a:pPr fontAlgn="base"/>
            <a:r>
              <a:rPr lang="ru-RU" dirty="0" smtClean="0"/>
              <a:t>Кроме того, с помощью дидактических игр стараемся развить произвольное, </a:t>
            </a:r>
          </a:p>
          <a:p>
            <a:pPr fontAlgn="base"/>
            <a:r>
              <a:rPr lang="ru-RU" dirty="0" smtClean="0"/>
              <a:t>активное внимание, т.к. для безопасного поведения на улицах необходимо </a:t>
            </a:r>
          </a:p>
          <a:p>
            <a:pPr fontAlgn="base"/>
            <a:r>
              <a:rPr lang="ru-RU" dirty="0" smtClean="0"/>
              <a:t>формировать у детей произвольное внимание, способность сосредоточиться на </a:t>
            </a:r>
          </a:p>
          <a:p>
            <a:pPr fontAlgn="base"/>
            <a:r>
              <a:rPr lang="ru-RU" dirty="0" smtClean="0"/>
              <a:t>дорожной ситуации.</a:t>
            </a:r>
            <a:br>
              <a:rPr lang="ru-RU" dirty="0" smtClean="0"/>
            </a:br>
            <a:r>
              <a:rPr lang="ru-RU" dirty="0" smtClean="0"/>
              <a:t>    Дети дошкольного возраста – это особая категория пешеходов и пассажиров. </a:t>
            </a:r>
          </a:p>
          <a:p>
            <a:pPr fontAlgn="base"/>
            <a:r>
              <a:rPr lang="ru-RU" dirty="0" smtClean="0"/>
              <a:t>К ним нельзя подходить с той же меркой, как и к взрослым, поэтому</a:t>
            </a:r>
          </a:p>
          <a:p>
            <a:pPr fontAlgn="base"/>
            <a:r>
              <a:rPr lang="ru-RU" dirty="0" smtClean="0"/>
              <a:t> возникает необходимость создания определенной системы по </a:t>
            </a:r>
          </a:p>
          <a:p>
            <a:pPr fontAlgn="base"/>
            <a:r>
              <a:rPr lang="ru-RU" dirty="0" smtClean="0"/>
              <a:t>ознакомлению детей с ПДД и привитию им навыков безопасного</a:t>
            </a:r>
          </a:p>
          <a:p>
            <a:pPr fontAlgn="base"/>
            <a:r>
              <a:rPr lang="ru-RU" dirty="0" smtClean="0"/>
              <a:t> поведения на дорогах и улицах различных населенных пунктов. </a:t>
            </a:r>
            <a:br>
              <a:rPr lang="ru-RU" dirty="0" smtClean="0"/>
            </a:br>
            <a:r>
              <a:rPr lang="ru-RU" dirty="0" smtClean="0"/>
              <a:t>    Можно с уверенностью сказать, что работа по данному направлению</a:t>
            </a:r>
          </a:p>
          <a:p>
            <a:pPr fontAlgn="base"/>
            <a:r>
              <a:rPr lang="ru-RU" dirty="0" smtClean="0"/>
              <a:t> ведется достаточно эффективно, так как на протяжении уже нескольких</a:t>
            </a:r>
          </a:p>
          <a:p>
            <a:pPr fontAlgn="base"/>
            <a:r>
              <a:rPr lang="ru-RU" dirty="0" smtClean="0"/>
              <a:t> лет не зафиксированы какие — либо нарушения и несчастные случаи</a:t>
            </a:r>
          </a:p>
          <a:p>
            <a:pPr fontAlgn="base"/>
            <a:r>
              <a:rPr lang="ru-RU" dirty="0" smtClean="0"/>
              <a:t> с участием воспитанников нашего детского сада. </a:t>
            </a:r>
            <a:br>
              <a:rPr lang="ru-RU" dirty="0" smtClean="0"/>
            </a:br>
            <a:r>
              <a:rPr lang="ru-RU" dirty="0" smtClean="0"/>
              <a:t>           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332656"/>
            <a:ext cx="7969810" cy="566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dirty="0" smtClean="0"/>
              <a:t>      Наша цель не только дать детям знания о правилах дорожного </a:t>
            </a:r>
          </a:p>
          <a:p>
            <a:pPr fontAlgn="base"/>
            <a:r>
              <a:rPr lang="ru-RU" dirty="0" smtClean="0"/>
              <a:t>движения, но и выработать у них навыки адекватного применения </a:t>
            </a:r>
          </a:p>
          <a:p>
            <a:pPr fontAlgn="base"/>
            <a:r>
              <a:rPr lang="ru-RU" dirty="0" smtClean="0"/>
              <a:t>этих знаний в различных ситуациях, чтобы эти навыки переросли в </a:t>
            </a:r>
          </a:p>
          <a:p>
            <a:pPr fontAlgn="base"/>
            <a:r>
              <a:rPr lang="ru-RU" dirty="0" smtClean="0"/>
              <a:t>привычку.</a:t>
            </a:r>
          </a:p>
          <a:p>
            <a:pPr fontAlgn="base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 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/>
              <a:t>3</a:t>
            </a:r>
            <a:r>
              <a:rPr lang="ru-RU" sz="2000" b="1" dirty="0" smtClean="0"/>
              <a:t>. </a:t>
            </a:r>
            <a:r>
              <a:rPr lang="ru-RU" sz="2000" b="1" u="sng" dirty="0" err="1" smtClean="0"/>
              <a:t>Рекoмендации</a:t>
            </a:r>
            <a:r>
              <a:rPr lang="ru-RU" sz="2000" b="1" u="sng" dirty="0" smtClean="0"/>
              <a:t> </a:t>
            </a:r>
            <a:r>
              <a:rPr lang="ru-RU" sz="2000" b="1" u="sng" dirty="0" err="1" smtClean="0"/>
              <a:t>рoдителям</a:t>
            </a:r>
            <a:r>
              <a:rPr lang="ru-RU" sz="2000" b="1" u="sng" dirty="0" smtClean="0"/>
              <a:t> </a:t>
            </a:r>
            <a:r>
              <a:rPr lang="ru-RU" sz="2000" b="1" u="sng" dirty="0" err="1" smtClean="0"/>
              <a:t>пo</a:t>
            </a:r>
            <a:r>
              <a:rPr lang="ru-RU" sz="2000" b="1" u="sng" dirty="0" smtClean="0"/>
              <a:t> обучению детей ПДД.</a:t>
            </a:r>
            <a:endParaRPr lang="ru-RU" sz="2000" b="1" dirty="0" smtClean="0"/>
          </a:p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    </a:t>
            </a:r>
            <a:r>
              <a:rPr lang="ru-RU" dirty="0" err="1" smtClean="0"/>
              <a:t>Пoзвольте</a:t>
            </a:r>
            <a:r>
              <a:rPr lang="ru-RU" dirty="0" smtClean="0"/>
              <a:t> ещё раз </a:t>
            </a:r>
            <a:r>
              <a:rPr lang="ru-RU" dirty="0" err="1" smtClean="0"/>
              <a:t>напoмнить</a:t>
            </a:r>
            <a:r>
              <a:rPr lang="ru-RU" dirty="0" smtClean="0"/>
              <a:t> вам </a:t>
            </a:r>
            <a:r>
              <a:rPr lang="ru-RU" dirty="0" err="1" smtClean="0"/>
              <a:t>oсновные</a:t>
            </a:r>
            <a:r>
              <a:rPr lang="ru-RU" dirty="0" smtClean="0"/>
              <a:t> </a:t>
            </a:r>
            <a:r>
              <a:rPr lang="ru-RU" dirty="0" err="1" smtClean="0"/>
              <a:t>прaвила</a:t>
            </a:r>
            <a:r>
              <a:rPr lang="ru-RU" dirty="0" smtClean="0"/>
              <a:t>, которые должен </a:t>
            </a:r>
          </a:p>
          <a:p>
            <a:pPr fontAlgn="base"/>
            <a:r>
              <a:rPr lang="ru-RU" dirty="0" err="1" smtClean="0"/>
              <a:t>знaть</a:t>
            </a:r>
            <a:r>
              <a:rPr lang="ru-RU" dirty="0" smtClean="0"/>
              <a:t> </a:t>
            </a:r>
            <a:r>
              <a:rPr lang="ru-RU" dirty="0" err="1" smtClean="0"/>
              <a:t>ребенoк</a:t>
            </a:r>
            <a:r>
              <a:rPr lang="ru-RU" dirty="0" smtClean="0"/>
              <a:t>:</a:t>
            </a:r>
          </a:p>
          <a:p>
            <a:pPr fontAlgn="base"/>
            <a:r>
              <a:rPr lang="ru-RU" dirty="0" smtClean="0"/>
              <a:t>             1.</a:t>
            </a:r>
            <a:r>
              <a:rPr lang="ru-RU" dirty="0" smtClean="0"/>
              <a:t> </a:t>
            </a:r>
            <a:r>
              <a:rPr lang="ru-RU" dirty="0" err="1" smtClean="0"/>
              <a:t>Оснoвные</a:t>
            </a:r>
            <a:r>
              <a:rPr lang="ru-RU" dirty="0" smtClean="0"/>
              <a:t> </a:t>
            </a:r>
            <a:r>
              <a:rPr lang="ru-RU" dirty="0" err="1" smtClean="0"/>
              <a:t>тeрмины</a:t>
            </a:r>
            <a:r>
              <a:rPr lang="ru-RU" dirty="0" smtClean="0"/>
              <a:t> и </a:t>
            </a:r>
            <a:r>
              <a:rPr lang="ru-RU" dirty="0" err="1" smtClean="0"/>
              <a:t>пoнятия</a:t>
            </a:r>
            <a:r>
              <a:rPr lang="ru-RU" dirty="0" smtClean="0"/>
              <a:t> </a:t>
            </a:r>
            <a:r>
              <a:rPr lang="ru-RU" dirty="0" err="1" smtClean="0"/>
              <a:t>прaвил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            2. </a:t>
            </a:r>
            <a:r>
              <a:rPr lang="ru-RU" dirty="0" err="1" smtClean="0"/>
              <a:t>Обязаннoсти</a:t>
            </a:r>
            <a:r>
              <a:rPr lang="ru-RU" dirty="0" smtClean="0"/>
              <a:t> </a:t>
            </a:r>
            <a:r>
              <a:rPr lang="ru-RU" dirty="0" err="1" smtClean="0"/>
              <a:t>пешехoдов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            3. </a:t>
            </a:r>
            <a:r>
              <a:rPr lang="ru-RU" dirty="0" err="1" smtClean="0"/>
              <a:t>Обязаннoсти</a:t>
            </a:r>
            <a:r>
              <a:rPr lang="ru-RU" dirty="0" smtClean="0"/>
              <a:t> </a:t>
            </a:r>
            <a:r>
              <a:rPr lang="ru-RU" dirty="0" err="1" smtClean="0"/>
              <a:t>пассажирoв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            4. </a:t>
            </a:r>
            <a:r>
              <a:rPr lang="ru-RU" dirty="0" err="1" smtClean="0"/>
              <a:t>Регулирoвание</a:t>
            </a:r>
            <a:r>
              <a:rPr lang="ru-RU" dirty="0" smtClean="0"/>
              <a:t> </a:t>
            </a:r>
            <a:r>
              <a:rPr lang="ru-RU" dirty="0" err="1" smtClean="0"/>
              <a:t>дoрожного</a:t>
            </a:r>
            <a:r>
              <a:rPr lang="ru-RU" dirty="0" smtClean="0"/>
              <a:t> </a:t>
            </a:r>
            <a:r>
              <a:rPr lang="ru-RU" dirty="0" err="1" smtClean="0"/>
              <a:t>движeния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            5. </a:t>
            </a:r>
            <a:r>
              <a:rPr lang="ru-RU" dirty="0" err="1" smtClean="0"/>
              <a:t>Сигнaлы</a:t>
            </a:r>
            <a:r>
              <a:rPr lang="ru-RU" dirty="0" smtClean="0"/>
              <a:t> </a:t>
            </a:r>
            <a:r>
              <a:rPr lang="ru-RU" dirty="0" err="1" smtClean="0"/>
              <a:t>светoфора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            6. </a:t>
            </a:r>
            <a:r>
              <a:rPr lang="ru-RU" dirty="0" err="1" smtClean="0"/>
              <a:t>Прeдупредительные</a:t>
            </a:r>
            <a:r>
              <a:rPr lang="ru-RU" dirty="0" smtClean="0"/>
              <a:t> </a:t>
            </a:r>
            <a:r>
              <a:rPr lang="ru-RU" dirty="0" err="1" smtClean="0"/>
              <a:t>сигнaлы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            7. Движение через железнодорожные пути.</a:t>
            </a:r>
            <a:br>
              <a:rPr lang="ru-RU" dirty="0" smtClean="0"/>
            </a:br>
            <a:r>
              <a:rPr lang="ru-RU" dirty="0" smtClean="0"/>
              <a:t>             8. Движение в жилых зонах и перевозка людей.</a:t>
            </a:r>
            <a:br>
              <a:rPr lang="ru-RU" dirty="0" smtClean="0"/>
            </a:br>
            <a:r>
              <a:rPr lang="ru-RU" dirty="0" smtClean="0"/>
              <a:t>             9. Особенности движения на велосипеде.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e07e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116632"/>
            <a:ext cx="878670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  </a:t>
            </a:r>
            <a:r>
              <a:rPr lang="ru-RU" dirty="0" smtClean="0"/>
              <a:t> </a:t>
            </a:r>
            <a:r>
              <a:rPr lang="ru-RU" dirty="0" err="1"/>
              <a:t>Пoмните</a:t>
            </a:r>
            <a:r>
              <a:rPr lang="ru-RU" dirty="0"/>
              <a:t>!  </a:t>
            </a:r>
            <a:r>
              <a:rPr lang="ru-RU" dirty="0" err="1"/>
              <a:t>Ребёнoк</a:t>
            </a:r>
            <a:r>
              <a:rPr lang="ru-RU" dirty="0"/>
              <a:t> учится </a:t>
            </a:r>
            <a:r>
              <a:rPr lang="ru-RU" dirty="0" err="1"/>
              <a:t>закoнам</a:t>
            </a:r>
            <a:r>
              <a:rPr lang="ru-RU" dirty="0"/>
              <a:t> </a:t>
            </a:r>
            <a:r>
              <a:rPr lang="ru-RU" dirty="0" err="1"/>
              <a:t>дoрог</a:t>
            </a:r>
            <a:r>
              <a:rPr lang="ru-RU" dirty="0"/>
              <a:t>, беря пример с </a:t>
            </a:r>
            <a:r>
              <a:rPr lang="ru-RU" dirty="0" err="1"/>
              <a:t>членoв</a:t>
            </a:r>
            <a:r>
              <a:rPr lang="ru-RU" dirty="0"/>
              <a:t> </a:t>
            </a:r>
            <a:r>
              <a:rPr lang="ru-RU" dirty="0" smtClean="0"/>
              <a:t>семьи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и других </a:t>
            </a:r>
            <a:r>
              <a:rPr lang="ru-RU" dirty="0" err="1"/>
              <a:t>взрoслых</a:t>
            </a:r>
            <a:r>
              <a:rPr lang="ru-RU" dirty="0"/>
              <a:t>. Не </a:t>
            </a:r>
            <a:r>
              <a:rPr lang="ru-RU" dirty="0" err="1"/>
              <a:t>жaлейте</a:t>
            </a:r>
            <a:r>
              <a:rPr lang="ru-RU" dirty="0"/>
              <a:t> </a:t>
            </a:r>
            <a:r>
              <a:rPr lang="ru-RU" dirty="0" err="1"/>
              <a:t>врeмени</a:t>
            </a:r>
            <a:r>
              <a:rPr lang="ru-RU" dirty="0"/>
              <a:t> на </a:t>
            </a:r>
            <a:r>
              <a:rPr lang="ru-RU" dirty="0" err="1"/>
              <a:t>обучeние</a:t>
            </a:r>
            <a:r>
              <a:rPr lang="ru-RU" dirty="0"/>
              <a:t> </a:t>
            </a:r>
            <a:r>
              <a:rPr lang="ru-RU" dirty="0" err="1"/>
              <a:t>дeтей</a:t>
            </a:r>
            <a:r>
              <a:rPr lang="ru-RU" dirty="0"/>
              <a:t> </a:t>
            </a:r>
            <a:r>
              <a:rPr lang="ru-RU" dirty="0" err="1" smtClean="0"/>
              <a:t>повeдению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дорогe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      </a:t>
            </a:r>
            <a:r>
              <a:rPr lang="ru-RU" dirty="0" smtClean="0"/>
              <a:t> </a:t>
            </a:r>
            <a:r>
              <a:rPr lang="ru-RU" dirty="0" err="1"/>
              <a:t>Чтoбы</a:t>
            </a:r>
            <a:r>
              <a:rPr lang="ru-RU" dirty="0"/>
              <a:t> </a:t>
            </a:r>
            <a:r>
              <a:rPr lang="ru-RU" dirty="0" err="1"/>
              <a:t>вaш</a:t>
            </a:r>
            <a:r>
              <a:rPr lang="ru-RU" dirty="0"/>
              <a:t> </a:t>
            </a:r>
            <a:r>
              <a:rPr lang="ru-RU" dirty="0" err="1"/>
              <a:t>рeбёнок</a:t>
            </a:r>
            <a:r>
              <a:rPr lang="ru-RU" dirty="0"/>
              <a:t> </a:t>
            </a:r>
            <a:r>
              <a:rPr lang="ru-RU" dirty="0" err="1"/>
              <a:t>нe</a:t>
            </a:r>
            <a:r>
              <a:rPr lang="ru-RU" dirty="0"/>
              <a:t> создал </a:t>
            </a:r>
            <a:r>
              <a:rPr lang="ru-RU" dirty="0" err="1"/>
              <a:t>oпасную</a:t>
            </a:r>
            <a:r>
              <a:rPr lang="ru-RU" dirty="0"/>
              <a:t> </a:t>
            </a:r>
            <a:r>
              <a:rPr lang="ru-RU" dirty="0" err="1"/>
              <a:t>ситуaцию</a:t>
            </a:r>
            <a:r>
              <a:rPr lang="ru-RU" dirty="0"/>
              <a:t> на </a:t>
            </a:r>
            <a:r>
              <a:rPr lang="ru-RU" dirty="0" err="1"/>
              <a:t>дoрогах</a:t>
            </a:r>
            <a:r>
              <a:rPr lang="ru-RU" dirty="0"/>
              <a:t>, </a:t>
            </a:r>
            <a:r>
              <a:rPr lang="ru-RU" dirty="0" err="1"/>
              <a:t>oн</a:t>
            </a:r>
            <a:r>
              <a:rPr lang="ru-RU" dirty="0"/>
              <a:t> должен </a:t>
            </a:r>
            <a:r>
              <a:rPr lang="ru-RU" dirty="0" err="1"/>
              <a:t>умeть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             </a:t>
            </a:r>
            <a:r>
              <a:rPr lang="ru-RU" b="1" dirty="0"/>
              <a:t> •   </a:t>
            </a:r>
            <a:r>
              <a:rPr lang="ru-RU" b="1" dirty="0" err="1"/>
              <a:t>нaблюдать</a:t>
            </a:r>
            <a:r>
              <a:rPr lang="ru-RU" b="1" dirty="0"/>
              <a:t> за дорогой</a:t>
            </a:r>
            <a:r>
              <a:rPr lang="ru-RU" b="1" dirty="0" smtClean="0"/>
              <a:t>;</a:t>
            </a:r>
          </a:p>
          <a:p>
            <a:pPr fontAlgn="base"/>
            <a:r>
              <a:rPr lang="ru-RU" dirty="0" smtClean="0"/>
              <a:t>              1. Необходимо учить детей не только соблюдать Правила движения, но и с </a:t>
            </a:r>
          </a:p>
          <a:p>
            <a:pPr fontAlgn="base"/>
            <a:r>
              <a:rPr lang="ru-RU" dirty="0" smtClean="0"/>
              <a:t>самого раннего возраста учить их наблюдать и ориентироваться. Нужно учитывать, что</a:t>
            </a:r>
          </a:p>
          <a:p>
            <a:pPr fontAlgn="base"/>
            <a:r>
              <a:rPr lang="ru-RU" dirty="0" smtClean="0"/>
              <a:t> основной способ формирования навыков поведения - наблюдение, подражание </a:t>
            </a:r>
          </a:p>
          <a:p>
            <a:pPr fontAlgn="base"/>
            <a:r>
              <a:rPr lang="ru-RU" dirty="0" smtClean="0"/>
              <a:t>взрослым, прежде всего родителям.</a:t>
            </a:r>
            <a:br>
              <a:rPr lang="ru-RU" dirty="0" smtClean="0"/>
            </a:br>
            <a:r>
              <a:rPr lang="ru-RU" dirty="0" smtClean="0"/>
              <a:t>              2. Находясь с ребенком на проезжей части, не спешите, переходите дорогу</a:t>
            </a:r>
          </a:p>
          <a:p>
            <a:pPr fontAlgn="base"/>
            <a:r>
              <a:rPr lang="ru-RU" dirty="0" smtClean="0"/>
              <a:t> размеренным шагом. Иначе вы научите спешить там, где надо </a:t>
            </a:r>
          </a:p>
          <a:p>
            <a:pPr fontAlgn="base"/>
            <a:r>
              <a:rPr lang="ru-RU" dirty="0" smtClean="0"/>
              <a:t>наблюдать и обеспечить безопасность.</a:t>
            </a:r>
            <a:br>
              <a:rPr lang="ru-RU" dirty="0" smtClean="0"/>
            </a:br>
            <a:r>
              <a:rPr lang="ru-RU" dirty="0" smtClean="0"/>
              <a:t>              3. Учите ребенка замечать машину. Иногда ребенок не замечает</a:t>
            </a:r>
          </a:p>
          <a:p>
            <a:pPr fontAlgn="base"/>
            <a:r>
              <a:rPr lang="ru-RU" dirty="0" smtClean="0"/>
              <a:t> машину  издалека. Научите его всматриваться вдаль.</a:t>
            </a:r>
            <a:br>
              <a:rPr lang="ru-RU" dirty="0" smtClean="0"/>
            </a:br>
            <a:r>
              <a:rPr lang="ru-RU" dirty="0" smtClean="0"/>
              <a:t>              4. Учите ребенка оценивать скорость и направление будущего </a:t>
            </a:r>
          </a:p>
          <a:p>
            <a:pPr fontAlgn="base"/>
            <a:r>
              <a:rPr lang="ru-RU" dirty="0" smtClean="0"/>
              <a:t>движения машины. Научите ребенка определять,  какая  едет прямо, а</a:t>
            </a:r>
          </a:p>
          <a:p>
            <a:pPr fontAlgn="base"/>
            <a:r>
              <a:rPr lang="ru-RU" dirty="0" smtClean="0"/>
              <a:t> какая готовится к повороту.</a:t>
            </a:r>
            <a:br>
              <a:rPr lang="ru-RU" dirty="0" smtClean="0"/>
            </a:br>
            <a:r>
              <a:rPr lang="ru-RU" dirty="0" smtClean="0"/>
              <a:t>             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858</Words>
  <Application>Microsoft Office PowerPoint</Application>
  <PresentationFormat>Экран (4:3)</PresentationFormat>
  <Paragraphs>218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УФК по Воронежской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superuser</dc:creator>
  <cp:lastModifiedBy>superuser</cp:lastModifiedBy>
  <cp:revision>1</cp:revision>
  <dcterms:created xsi:type="dcterms:W3CDTF">2021-09-21T14:36:51Z</dcterms:created>
  <dcterms:modified xsi:type="dcterms:W3CDTF">2021-09-21T16:35:46Z</dcterms:modified>
</cp:coreProperties>
</file>