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8" r:id="rId6"/>
    <p:sldId id="259" r:id="rId7"/>
    <p:sldId id="278" r:id="rId8"/>
    <p:sldId id="275" r:id="rId9"/>
    <p:sldId id="276" r:id="rId10"/>
    <p:sldId id="277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шаблоны, образцы, этикетки\Шаблоны презентаций\картинки\0_8d408_80a8d417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0"/>
            <a:ext cx="52565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20688"/>
            <a:ext cx="3312368" cy="5832648"/>
          </a:xfrm>
        </p:spPr>
        <p:txBody>
          <a:bodyPr>
            <a:normAutofit/>
          </a:bodyPr>
          <a:lstStyle/>
          <a:p>
            <a:endParaRPr lang="ru-RU" sz="3600" b="1" dirty="0" smtClean="0">
              <a:solidFill>
                <a:srgbClr val="008000"/>
              </a:solidFill>
            </a:endParaRPr>
          </a:p>
          <a:p>
            <a:r>
              <a:rPr lang="ru-RU" sz="3600" b="1" dirty="0" smtClean="0">
                <a:solidFill>
                  <a:srgbClr val="008000"/>
                </a:solidFill>
              </a:rPr>
              <a:t>Семинар для родителей</a:t>
            </a:r>
          </a:p>
          <a:p>
            <a:endParaRPr lang="ru-RU" b="1" dirty="0">
              <a:solidFill>
                <a:srgbClr val="008000"/>
              </a:solidFill>
            </a:endParaRPr>
          </a:p>
          <a:p>
            <a:endParaRPr lang="ru-RU" sz="2800" b="1" dirty="0" smtClean="0">
              <a:solidFill>
                <a:srgbClr val="008000"/>
              </a:solidFill>
            </a:endParaRPr>
          </a:p>
          <a:p>
            <a:endParaRPr lang="ru-RU" sz="2800" b="1" dirty="0">
              <a:solidFill>
                <a:srgbClr val="008000"/>
              </a:solidFill>
            </a:endParaRPr>
          </a:p>
          <a:p>
            <a:endParaRPr lang="ru-RU" sz="2800" b="1" dirty="0" smtClean="0">
              <a:solidFill>
                <a:srgbClr val="008000"/>
              </a:solidFill>
            </a:endParaRPr>
          </a:p>
          <a:p>
            <a:endParaRPr lang="ru-RU" sz="2800" b="1" dirty="0">
              <a:solidFill>
                <a:srgbClr val="008000"/>
              </a:solidFill>
            </a:endParaRPr>
          </a:p>
          <a:p>
            <a:pPr algn="r"/>
            <a:r>
              <a:rPr lang="ru-RU" sz="1800" b="1" dirty="0" smtClean="0">
                <a:solidFill>
                  <a:srgbClr val="008000"/>
                </a:solidFill>
              </a:rPr>
              <a:t>Подготовила:</a:t>
            </a:r>
          </a:p>
          <a:p>
            <a:pPr algn="r"/>
            <a:r>
              <a:rPr lang="ru-RU" sz="1800" b="1" dirty="0">
                <a:solidFill>
                  <a:srgbClr val="008000"/>
                </a:solidFill>
              </a:rPr>
              <a:t>у</a:t>
            </a:r>
            <a:r>
              <a:rPr lang="ru-RU" sz="1800" b="1" dirty="0" smtClean="0">
                <a:solidFill>
                  <a:srgbClr val="008000"/>
                </a:solidFill>
              </a:rPr>
              <a:t>читель-логопед </a:t>
            </a:r>
            <a:endParaRPr lang="ru-RU" sz="1800" b="1" dirty="0" smtClean="0">
              <a:solidFill>
                <a:srgbClr val="008000"/>
              </a:solidFill>
            </a:endParaRPr>
          </a:p>
          <a:p>
            <a:pPr algn="r"/>
            <a:r>
              <a:rPr lang="ru-RU" sz="1800" b="1" dirty="0" smtClean="0">
                <a:solidFill>
                  <a:srgbClr val="008000"/>
                </a:solidFill>
              </a:rPr>
              <a:t>Журавская </a:t>
            </a:r>
            <a:r>
              <a:rPr lang="ru-RU" sz="1800" b="1" dirty="0" smtClean="0">
                <a:solidFill>
                  <a:srgbClr val="008000"/>
                </a:solidFill>
              </a:rPr>
              <a:t>Н.А</a:t>
            </a:r>
            <a:r>
              <a:rPr lang="ru-RU" sz="1800" b="1" dirty="0" smtClean="0">
                <a:solidFill>
                  <a:srgbClr val="008000"/>
                </a:solidFill>
              </a:rPr>
              <a:t>.</a:t>
            </a:r>
          </a:p>
          <a:p>
            <a:r>
              <a:rPr lang="ru-RU" sz="1800" b="1" smtClean="0">
                <a:solidFill>
                  <a:srgbClr val="008000"/>
                </a:solidFill>
              </a:rPr>
              <a:t>Шарыпово, 2021г.</a:t>
            </a:r>
            <a:endParaRPr lang="ru-RU" sz="1800" dirty="0">
              <a:solidFill>
                <a:srgbClr val="00B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9912" y="548680"/>
            <a:ext cx="5040560" cy="367240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«Работа с ребёнком по заданиям логопеда в домашних условиях»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46474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шаблоны, образцы, этикетки\Шаблоны презентаций\картинки\0002-003-Nravstvenno-patrioticheskoe-vospitanie-detej-doshkolnogo-vozra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2"/>
            <a:ext cx="9144000" cy="682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640960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Picture 7" descr="C:\Users\элмарт\Desktop\0e84056e27d2a3b30ef6fd278d2d79a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830" y="207783"/>
            <a:ext cx="8866956" cy="665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элмарт\Desktop\2010-bentley-continental-supersports-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744" y="669169"/>
            <a:ext cx="8979902" cy="548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элмарт\Desktop\2010031_origin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10" y="1140081"/>
            <a:ext cx="8979736" cy="4615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элмарт\Desktop\P926251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667" y="273413"/>
            <a:ext cx="8979736" cy="627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элмарт\Desktop\derevyannyj-zagorodnij-dom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716" y="273413"/>
            <a:ext cx="8834069" cy="6467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элмарт\Desktop\m-1230sm-metallik-orange-02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16632"/>
            <a:ext cx="6624736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58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шаблоны, образцы, этикетки\Шаблоны презентаций\картинки\0002-003-Nravstvenno-patrioticheskoe-vospitanie-detej-doshkolnogo-vozra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151"/>
            <a:ext cx="9144000" cy="682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640960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родительского 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участия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процесс 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развития и воспитания </a:t>
            </a:r>
            <a:r>
              <a:rPr lang="ru-RU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невозможен, </a:t>
            </a:r>
            <a:endParaRPr lang="ru-RU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, по крайней мере, неполноценен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96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0139" y="332656"/>
            <a:ext cx="4336357" cy="53285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Благодарю за сотрудничество!</a:t>
            </a:r>
            <a:b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Желаю</a:t>
            </a:r>
            <a:b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успеха </a:t>
            </a:r>
            <a:r>
              <a:rPr lang="ru-RU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работе!</a:t>
            </a:r>
            <a:endParaRPr lang="ru-RU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1916832"/>
            <a:ext cx="4104456" cy="1368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</a:t>
            </a:r>
          </a:p>
          <a:p>
            <a:pPr marL="0" indent="0">
              <a:buNone/>
            </a:pPr>
            <a:endParaRPr lang="ru-RU" sz="2400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user\Desktop\шаблоны, образцы, этикетки\Шаблоны презентаций\картинки\0_8d408_80a8d417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77" y="-11153"/>
            <a:ext cx="4716016" cy="686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53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шаблоны, образцы, этикетки\Шаблоны презентаций\картинки\0002-003-Nravstvenno-patrioticheskoe-vospitanie-detej-doshkolnogo-vozra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2"/>
            <a:ext cx="9144000" cy="682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371600" y="1772816"/>
            <a:ext cx="6400800" cy="86409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492896"/>
            <a:ext cx="8784976" cy="280831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Привлечение родителей к активному участию в коррекционном процессе по преодолению речевого дефекта у ребенка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82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шаблоны, образцы, этикетки\Шаблоны презентаций\картинки\0002-003-Nravstvenno-patrioticheskoe-vospitanie-detej-doshkolnogo-vozra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849" y="9097"/>
            <a:ext cx="9144000" cy="682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4824535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solidFill>
                  <a:srgbClr val="00B050"/>
                </a:solidFill>
              </a:rPr>
              <a:t>1</a:t>
            </a:r>
            <a:r>
              <a:rPr lang="ru-RU" sz="3100" b="1" dirty="0">
                <a:solidFill>
                  <a:srgbClr val="00B050"/>
                </a:solidFill>
              </a:rPr>
              <a:t>. </a:t>
            </a:r>
            <a:r>
              <a:rPr lang="ru-RU" sz="3100" b="1" dirty="0" smtClean="0">
                <a:solidFill>
                  <a:srgbClr val="00B050"/>
                </a:solidFill>
              </a:rPr>
              <a:t>Организовать работу с родителями по коррекции и профилактике нарушений речи у детей;</a:t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2</a:t>
            </a:r>
            <a:r>
              <a:rPr lang="ru-RU" sz="3100" b="1" dirty="0">
                <a:solidFill>
                  <a:srgbClr val="00B050"/>
                </a:solidFill>
              </a:rPr>
              <a:t>. </a:t>
            </a:r>
            <a:r>
              <a:rPr lang="ru-RU" sz="3100" b="1" dirty="0" smtClean="0">
                <a:solidFill>
                  <a:srgbClr val="00B050"/>
                </a:solidFill>
              </a:rPr>
              <a:t>Довести до родителей информацию о том, насколько важна систематическая и целенаправленная работа по развитию речи у ребенка; </a:t>
            </a: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3</a:t>
            </a:r>
            <a:r>
              <a:rPr lang="ru-RU" sz="3100" b="1" dirty="0">
                <a:solidFill>
                  <a:srgbClr val="00B050"/>
                </a:solidFill>
              </a:rPr>
              <a:t>. </a:t>
            </a:r>
            <a:r>
              <a:rPr lang="ru-RU" sz="3100" b="1" dirty="0" smtClean="0">
                <a:solidFill>
                  <a:srgbClr val="00B050"/>
                </a:solidFill>
              </a:rPr>
              <a:t>Предложить различные формы организации домашних логопедических занятий;</a:t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4. Повысить родительскую компетентность в коррекционно-развивающей работе для детей с ТНР.</a:t>
            </a:r>
            <a:endParaRPr lang="ru-RU" sz="31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20688"/>
            <a:ext cx="6400800" cy="86409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B050"/>
                </a:solidFill>
              </a:rPr>
              <a:t>Задачи:</a:t>
            </a:r>
          </a:p>
        </p:txBody>
      </p:sp>
    </p:spTree>
    <p:extLst>
      <p:ext uri="{BB962C8B-B14F-4D97-AF65-F5344CB8AC3E}">
        <p14:creationId xmlns:p14="http://schemas.microsoft.com/office/powerpoint/2010/main" val="189602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esktop\шаблоны, образцы, этикетки\Шаблоны презентаций\картинки\0002-003-Nravstvenno-patrioticheskoe-vospitanie-detej-doshkolnogo-vozra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097"/>
            <a:ext cx="9144000" cy="682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568952" cy="536145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8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ФГОС ДО </a:t>
            </a:r>
            <a:endParaRPr lang="ru-RU" sz="38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рассматривает взаимодействие  </a:t>
            </a:r>
            <a:r>
              <a:rPr lang="ru-RU" sz="38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ДОУ </a:t>
            </a:r>
            <a:endParaRPr lang="ru-RU" sz="38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8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семьями воспитанников  </a:t>
            </a:r>
            <a:endParaRPr lang="ru-RU" sz="38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8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форме сотрудничества: </a:t>
            </a:r>
            <a:endParaRPr lang="ru-RU" sz="38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общения </a:t>
            </a:r>
            <a:r>
              <a:rPr lang="ru-RU" sz="38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«на равных», </a:t>
            </a:r>
            <a:endParaRPr lang="ru-RU" sz="38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sz="38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родители выступают </a:t>
            </a:r>
            <a:endParaRPr lang="ru-RU" sz="38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8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позиции равноправных партнеров, </a:t>
            </a:r>
            <a:endParaRPr lang="ru-RU" sz="38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8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не в роли «учеников</a:t>
            </a:r>
            <a:r>
              <a:rPr lang="ru-RU" sz="3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38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2253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шаблоны, образцы, этикетки\Шаблоны презентаций\картинки\0002-003-Nravstvenno-patrioticheskoe-vospitanie-detej-doshkolnogo-vozra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151"/>
            <a:ext cx="9144000" cy="682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640960" cy="63367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Статья 44. Права, обязанности и ответственность в сфере образования родителей (законных представителей) несовершеннолетних обучающихся</a:t>
            </a:r>
            <a:endParaRPr lang="ru-RU" sz="24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Родители (законные </a:t>
            </a:r>
            <a:r>
              <a:rPr lang="ru-RU" sz="2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представители) несовершеннолетних </a:t>
            </a:r>
            <a:r>
              <a:rPr lang="ru-RU" sz="28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обучающихся </a:t>
            </a:r>
            <a:endParaRPr lang="ru-RU" sz="28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обязаны:</a:t>
            </a:r>
            <a:endParaRPr lang="ru-RU" sz="2800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1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заложить </a:t>
            </a:r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основы физического, 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нравственного, речевого </a:t>
            </a:r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интеллектуального развития личности ребенка;</a:t>
            </a:r>
          </a:p>
          <a:p>
            <a:r>
              <a:rPr lang="ru-RU" sz="31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2) соблюдать правила внутреннего распорядка организации, осуществляющей образовательную деятельность, требования локальных нормативных актов, которые устанавливают режим занятий обучающихся;</a:t>
            </a:r>
          </a:p>
          <a:p>
            <a:r>
              <a:rPr lang="ru-RU" sz="31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3) уважать честь и достоинство обучающихся и работников организации, осуществляющей образовательную деятельность.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397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шаблоны, образцы, этикетки\Шаблоны презентаций\картинки\0002-003-Nravstvenno-patrioticheskoe-vospitanie-detej-doshkolnogo-vozra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849" y="9097"/>
            <a:ext cx="9144000" cy="682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user\Desktop\шаблоны, образцы, этикетки\Шаблоны презентаций\картинки\0002-003-Nravstvenno-patrioticheskoe-vospitanie-detej-doshkolnogo-vozra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849" y="33148"/>
            <a:ext cx="9144000" cy="682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1268760"/>
            <a:ext cx="86409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600" b="1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305342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Плюсы </a:t>
            </a: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закрепляете у ребёнка пройденный им до этого материал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нужно ничего искать, всё сделано уже за вас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вам есть чем занять ребёнка, кроме телевизора или компьютера, </a:t>
            </a:r>
            <a:endParaRPr lang="ru-RU" sz="32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больше общаетесь с ребёнком и на практике 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увидите</a:t>
            </a: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что может ваш малыш, а в чём ему нужно подтянуться и т.д. </a:t>
            </a:r>
          </a:p>
        </p:txBody>
      </p:sp>
    </p:spTree>
    <p:extLst>
      <p:ext uri="{BB962C8B-B14F-4D97-AF65-F5344CB8AC3E}">
        <p14:creationId xmlns:p14="http://schemas.microsoft.com/office/powerpoint/2010/main" val="155140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шаблоны, образцы, этикетки\Шаблоны презентаций\картинки\0002-003-Nravstvenno-patrioticheskoe-vospitanie-detej-doshkolnogo-vozra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2"/>
            <a:ext cx="9144000" cy="682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640960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</a:t>
            </a:r>
          </a:p>
          <a:p>
            <a:pPr marL="0" indent="0"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Формирование фонематического слуха,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– это основа формирования устной и письменной речи детей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18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шаблоны, образцы, этикетки\Шаблоны презентаций\картинки\0002-003-Nravstvenno-patrioticheskoe-vospitanie-detej-doshkolnogo-vozra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2"/>
            <a:ext cx="9144000" cy="682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640960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 Расшифруйте слова</a:t>
            </a:r>
          </a:p>
          <a:p>
            <a:pPr marL="0" indent="0">
              <a:buNone/>
            </a:pPr>
            <a:endParaRPr lang="ru-RU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2304256" cy="518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2671" y="1142188"/>
            <a:ext cx="1455214" cy="96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2671" y="2106950"/>
            <a:ext cx="1455215" cy="1034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1526" y="3141615"/>
            <a:ext cx="1464741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1526" y="4046490"/>
            <a:ext cx="1474266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1526" y="5159311"/>
            <a:ext cx="1474266" cy="112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998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шаблоны, образцы, этикетки\Шаблоны презентаций\картинки\0002-003-Nravstvenno-patrioticheskoe-vospitanie-detej-doshkolnogo-vozra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72"/>
            <a:ext cx="9144000" cy="682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640960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 </a:t>
            </a:r>
            <a:r>
              <a:rPr lang="ru-RU" b="1" dirty="0">
                <a:solidFill>
                  <a:srgbClr val="00B050"/>
                </a:solidFill>
              </a:rPr>
              <a:t>Составь слово из первых звуков</a:t>
            </a:r>
          </a:p>
          <a:p>
            <a:pPr marL="0" indent="0"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" name="Picture 2" descr="C:\Users\элмарт\Desktop\0023-030-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197" y="1404558"/>
            <a:ext cx="371998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элмарт\Desktop\0028-067-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744416" cy="510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412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201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«Работа с ребёнком по заданиям логопеда в домашних условиях»</vt:lpstr>
      <vt:lpstr> Привлечение родителей к активному участию в коррекционном процессе по преодолению речевого дефекта у ребенка</vt:lpstr>
      <vt:lpstr>1. Организовать работу с родителями по коррекции и профилактике нарушений речи у детей; 2. Довести до родителей информацию о том, насколько важна систематическая и целенаправленная работа по развитию речи у ребенка;  3. Предложить различные формы организации домашних логопедических занятий; 4. Повысить родительскую компетентность в коррекционно-развивающей работе для детей с ТНР.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Благодарю за сотрудничество!   Желаю успеха  в работе!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Ната</cp:lastModifiedBy>
  <cp:revision>35</cp:revision>
  <dcterms:created xsi:type="dcterms:W3CDTF">2018-11-10T16:53:36Z</dcterms:created>
  <dcterms:modified xsi:type="dcterms:W3CDTF">2022-02-08T16:14:14Z</dcterms:modified>
</cp:coreProperties>
</file>