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2" r:id="rId16"/>
    <p:sldId id="268" r:id="rId17"/>
    <p:sldId id="271" r:id="rId18"/>
    <p:sldId id="270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99"/>
    <a:srgbClr val="FF3300"/>
    <a:srgbClr val="F002F0"/>
    <a:srgbClr val="27911F"/>
    <a:srgbClr val="00FF00"/>
    <a:srgbClr val="66FF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54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2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4785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61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995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39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008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84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69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7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9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13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95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65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57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519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74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5EF59-1775-463E-BA07-BCA1698B29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Светофор- наш верный друг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11E4D4-4D0B-4617-84EA-60AB6DFCD3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Юмакова</a:t>
            </a:r>
            <a:r>
              <a:rPr lang="ru-RU" dirty="0"/>
              <a:t> Лидия Владиславовна</a:t>
            </a:r>
          </a:p>
          <a:p>
            <a:r>
              <a:rPr lang="ru-RU" dirty="0"/>
              <a:t>ГБОУ школа №693 Невского района Санкт-Петербург</a:t>
            </a:r>
          </a:p>
          <a:p>
            <a:r>
              <a:rPr lang="ru-RU" dirty="0"/>
              <a:t>Воспитатель группы продленного дня</a:t>
            </a:r>
          </a:p>
        </p:txBody>
      </p:sp>
    </p:spTree>
    <p:extLst>
      <p:ext uri="{BB962C8B-B14F-4D97-AF65-F5344CB8AC3E}">
        <p14:creationId xmlns:p14="http://schemas.microsoft.com/office/powerpoint/2010/main" val="1419195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628800"/>
            <a:ext cx="6624736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ребят есть правил много - Знать их нужно на дороге ! Чтоб в беду не угодить . </a:t>
            </a:r>
          </a:p>
          <a:p>
            <a:pPr algn="ctr"/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Будем вместе их учить ! 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56792"/>
            <a:ext cx="624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 Black" pitchFamily="34" charset="0"/>
              </a:rPr>
              <a:t>Вот на улицу выходим,</a:t>
            </a:r>
          </a:p>
          <a:p>
            <a:pPr algn="ctr"/>
            <a:r>
              <a:rPr lang="ru-RU" sz="2400" dirty="0">
                <a:latin typeface="Arial Black" pitchFamily="34" charset="0"/>
              </a:rPr>
              <a:t> И к дороге мы подходим,</a:t>
            </a:r>
          </a:p>
          <a:p>
            <a:pPr algn="ctr"/>
            <a:r>
              <a:rPr lang="ru-RU" sz="2400" dirty="0">
                <a:latin typeface="Arial Black" pitchFamily="34" charset="0"/>
              </a:rPr>
              <a:t> По асфальту шуршат шины,</a:t>
            </a:r>
          </a:p>
          <a:p>
            <a:pPr algn="ctr"/>
            <a:r>
              <a:rPr lang="ru-RU" sz="2400" dirty="0">
                <a:latin typeface="Arial Black" pitchFamily="34" charset="0"/>
              </a:rPr>
              <a:t> Едут разные машины.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39753" y="188640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1</a:t>
            </a:r>
          </a:p>
          <a:p>
            <a:pPr algn="ctr"/>
            <a:r>
              <a:rPr lang="ru-RU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«Дорога только для машин»</a:t>
            </a:r>
          </a:p>
        </p:txBody>
      </p:sp>
      <p:pic>
        <p:nvPicPr>
          <p:cNvPr id="5122" name="Picture 2" descr="http://img1.labirint.ru/books/210184/scrn_big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722" y="3244570"/>
            <a:ext cx="5599462" cy="2848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411760" y="260648"/>
            <a:ext cx="55446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2</a:t>
            </a:r>
          </a:p>
          <a:p>
            <a:pPr algn="ctr"/>
            <a:r>
              <a:rPr lang="ru-RU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«Иди только по тротуару»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000" dirty="0">
                <a:latin typeface="Arial Black" pitchFamily="34" charset="0"/>
              </a:rPr>
              <a:t>Тротуар для пешеходов,</a:t>
            </a:r>
          </a:p>
          <a:p>
            <a:r>
              <a:rPr lang="ru-RU" sz="2000" dirty="0">
                <a:latin typeface="Arial Black" pitchFamily="34" charset="0"/>
              </a:rPr>
              <a:t>Здесь машинам нету хода! </a:t>
            </a:r>
          </a:p>
          <a:p>
            <a:r>
              <a:rPr lang="ru-RU" sz="2000" dirty="0">
                <a:latin typeface="Arial Black" pitchFamily="34" charset="0"/>
              </a:rPr>
              <a:t>Чуть повыше чем дорога,</a:t>
            </a:r>
          </a:p>
          <a:p>
            <a:r>
              <a:rPr lang="ru-RU" sz="2000" dirty="0">
                <a:latin typeface="Arial Black" pitchFamily="34" charset="0"/>
              </a:rPr>
              <a:t>Пешеходные пути,</a:t>
            </a:r>
          </a:p>
          <a:p>
            <a:r>
              <a:rPr lang="ru-RU" sz="2000" dirty="0">
                <a:latin typeface="Arial Black" pitchFamily="34" charset="0"/>
              </a:rPr>
              <a:t> Чтобы все по тротуару </a:t>
            </a:r>
          </a:p>
          <a:p>
            <a:r>
              <a:rPr lang="ru-RU" sz="2000" dirty="0">
                <a:latin typeface="Arial Black" pitchFamily="34" charset="0"/>
              </a:rPr>
              <a:t>Без забот могли идти!</a:t>
            </a:r>
          </a:p>
        </p:txBody>
      </p:sp>
      <p:pic>
        <p:nvPicPr>
          <p:cNvPr id="4100" name="Picture 4" descr="http://globuss24.ru/web/userfiles/image/doc/hello_html_6fb122ea.jpg"/>
          <p:cNvPicPr>
            <a:picLocks noChangeAspect="1" noChangeArrowheads="1"/>
          </p:cNvPicPr>
          <p:nvPr/>
        </p:nvPicPr>
        <p:blipFill rotWithShape="1">
          <a:blip r:embed="rId3" cstate="print"/>
          <a:srcRect r="776"/>
          <a:stretch/>
        </p:blipFill>
        <p:spPr bwMode="auto">
          <a:xfrm>
            <a:off x="4355976" y="2636912"/>
            <a:ext cx="4536504" cy="3240360"/>
          </a:xfrm>
          <a:prstGeom prst="rect">
            <a:avLst/>
          </a:prstGeom>
          <a:ln w="190500" cap="sq">
            <a:solidFill>
              <a:srgbClr val="F002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692696"/>
            <a:ext cx="540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3 </a:t>
            </a:r>
          </a:p>
          <a:p>
            <a:pPr algn="ctr"/>
            <a:r>
              <a:rPr lang="ru-RU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«Не беги через дорогу»</a:t>
            </a:r>
          </a:p>
        </p:txBody>
      </p:sp>
      <p:pic>
        <p:nvPicPr>
          <p:cNvPr id="3074" name="Picture 2" descr="http://vlasiha-zato.ru/upload/iblock/8b6/8b66bdfce85048a466300dd6168e0d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6978" y="1988840"/>
            <a:ext cx="4710044" cy="3723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9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67687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4</a:t>
            </a:r>
          </a:p>
          <a:p>
            <a:pPr algn="ctr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«Будь внимательным!»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Разве можно так, подружки!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Где ваши глаза и ушки!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От такого поведенья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Может быть не мало бед: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Ведь дорога не для чтенья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И не место для бесед!</a:t>
            </a:r>
          </a:p>
        </p:txBody>
      </p:sp>
      <p:pic>
        <p:nvPicPr>
          <p:cNvPr id="5122" name="Picture 2" descr="Правило 5 «Будь внимательным!»Разве можно так, подружки!Где ваши глаза и ушки!От такого поведеньяМожет быть не мало бед:Ведь дорога не для чтеньяИ не место для бесед!"/>
          <p:cNvPicPr>
            <a:picLocks noChangeAspect="1" noChangeArrowheads="1"/>
          </p:cNvPicPr>
          <p:nvPr/>
        </p:nvPicPr>
        <p:blipFill>
          <a:blip r:embed="rId3" cstate="print"/>
          <a:srcRect b="152"/>
          <a:stretch>
            <a:fillRect/>
          </a:stretch>
        </p:blipFill>
        <p:spPr bwMode="auto">
          <a:xfrm>
            <a:off x="5940152" y="2989407"/>
            <a:ext cx="2736304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http://pandia.ru/text/79/094/images/image040_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933056"/>
            <a:ext cx="4032448" cy="2644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764705"/>
            <a:ext cx="61926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5</a:t>
            </a:r>
          </a:p>
          <a:p>
            <a:pPr algn="ctr"/>
            <a:r>
              <a:rPr lang="ru-RU" sz="28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 Переходи дорогу по пешеходному переходу»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204864"/>
            <a:ext cx="59766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 Black" pitchFamily="34" charset="0"/>
              </a:rPr>
              <a:t>Чтобы приучить пешеходов к порядку.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Разлиновали асфальт, как тетрадку.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Через дорогу полоски идут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И за собой пешехода ведут.</a:t>
            </a:r>
          </a:p>
        </p:txBody>
      </p:sp>
      <p:pic>
        <p:nvPicPr>
          <p:cNvPr id="3074" name="Picture 2" descr="https://ds02.infourok.ru/uploads/ex/012e/00024b1d-12061e90/hello_html_5b6b343b.jpg"/>
          <p:cNvPicPr>
            <a:picLocks noChangeAspect="1" noChangeArrowheads="1"/>
          </p:cNvPicPr>
          <p:nvPr/>
        </p:nvPicPr>
        <p:blipFill>
          <a:blip r:embed="rId3" cstate="print"/>
          <a:srcRect b="9"/>
          <a:stretch>
            <a:fillRect/>
          </a:stretch>
        </p:blipFill>
        <p:spPr bwMode="auto">
          <a:xfrm>
            <a:off x="2915816" y="3573016"/>
            <a:ext cx="3384376" cy="2691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6</a:t>
            </a:r>
          </a:p>
          <a:p>
            <a:pPr algn="ctr"/>
            <a:r>
              <a:rPr lang="ru-RU" sz="28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 Переход проезжей части»</a:t>
            </a:r>
          </a:p>
          <a:p>
            <a:pPr algn="ctr"/>
            <a:endParaRPr lang="ru-RU" sz="28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000" dirty="0">
                <a:latin typeface="Arial Black" pitchFamily="34" charset="0"/>
              </a:rPr>
              <a:t>Переход по пешеходному переходу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не гарантирует </a:t>
            </a:r>
            <a:r>
              <a:rPr lang="ru-RU" sz="2000" dirty="0">
                <a:latin typeface="Arial Black" pitchFamily="34" charset="0"/>
              </a:rPr>
              <a:t>полную безопасность. </a:t>
            </a:r>
          </a:p>
          <a:p>
            <a:pPr algn="ctr"/>
            <a:r>
              <a:rPr lang="ru-RU" sz="2000" dirty="0">
                <a:latin typeface="Arial Black" pitchFamily="34" charset="0"/>
              </a:rPr>
              <a:t>Ты должен не только видеть, но и слышать дорогу.</a:t>
            </a:r>
          </a:p>
        </p:txBody>
      </p:sp>
      <p:pic>
        <p:nvPicPr>
          <p:cNvPr id="4098" name="Picture 2" descr="Правило 7 « Переход проезжей части»Переход по пешеходному переходу не гарантирует полную безопасность. Ты должен не только видеть, но и слышать дорогу."/>
          <p:cNvPicPr>
            <a:picLocks noChangeAspect="1" noChangeArrowheads="1"/>
          </p:cNvPicPr>
          <p:nvPr/>
        </p:nvPicPr>
        <p:blipFill>
          <a:blip r:embed="rId3" cstate="print"/>
          <a:srcRect b="14"/>
          <a:stretch>
            <a:fillRect/>
          </a:stretch>
        </p:blipFill>
        <p:spPr bwMode="auto">
          <a:xfrm>
            <a:off x="2051720" y="2564904"/>
            <a:ext cx="5328592" cy="3702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8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649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7</a:t>
            </a:r>
          </a:p>
          <a:p>
            <a:pPr algn="ctr"/>
            <a:r>
              <a:rPr lang="ru-RU" sz="24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«Не играйте на дороге!»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979712" y="1124744"/>
            <a:ext cx="6480720" cy="255454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Мой весёлый, звонкий мяч,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Ты куда помчался вскачь?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Красный, жёлтый, голубой.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Не угнаться за тобой!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На проезжей части, дети,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Не играйте в игры эти.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Бегать можно без оглядки,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Во дворе и на площадке.</a:t>
            </a:r>
          </a:p>
        </p:txBody>
      </p:sp>
      <p:pic>
        <p:nvPicPr>
          <p:cNvPr id="2054" name="Picture 6" descr="http://www.metod-kopilka.ru/images/doc/43/37680/1/hello_html_37ddd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717032"/>
            <a:ext cx="4648200" cy="2971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980728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дороге должен каждый</a:t>
            </a:r>
          </a:p>
          <a:p>
            <a:pPr algn="ctr"/>
            <a:r>
              <a:rPr lang="ru-RU" sz="3600" b="1" spc="50" dirty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движенья знать,</a:t>
            </a:r>
          </a:p>
          <a:p>
            <a:pPr algn="ctr"/>
            <a:r>
              <a:rPr lang="ru-RU" sz="3600" b="1" spc="50" dirty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И, конечно, очень важно</a:t>
            </a:r>
          </a:p>
          <a:p>
            <a:pPr algn="ctr"/>
            <a:r>
              <a:rPr lang="ru-RU" sz="3600" b="1" spc="50" dirty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Их, ребята, выполнять!</a:t>
            </a:r>
          </a:p>
        </p:txBody>
      </p:sp>
      <p:pic>
        <p:nvPicPr>
          <p:cNvPr id="1026" name="Picture 2" descr="http://www.chitalnya.ru/upload2/417/68ac93f980dbbe3aa282177502f9fca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212976"/>
            <a:ext cx="2148710" cy="2971056"/>
          </a:xfrm>
          <a:prstGeom prst="rect">
            <a:avLst/>
          </a:prstGeom>
          <a:noFill/>
        </p:spPr>
      </p:pic>
      <p:pic>
        <p:nvPicPr>
          <p:cNvPr id="1028" name="Picture 4" descr="http://cliparts.co/cliparts/ki8/5rA/ki85rA47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933056"/>
            <a:ext cx="4170574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B2876-9140-4BEC-B529-855349CC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708920"/>
            <a:ext cx="7344816" cy="2315344"/>
          </a:xfrm>
        </p:spPr>
        <p:txBody>
          <a:bodyPr>
            <a:normAutofit/>
          </a:bodyPr>
          <a:lstStyle/>
          <a:p>
            <a:r>
              <a:rPr lang="ru-RU" sz="5400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617428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92D050"/>
            </a:gs>
            <a:gs pos="100000">
              <a:srgbClr val="27911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88" y="17999"/>
            <a:ext cx="8971408" cy="6728556"/>
          </a:xfrm>
          <a:prstGeom prst="rect">
            <a:avLst/>
          </a:prstGeom>
          <a:ln w="190500" cap="sq">
            <a:solidFill>
              <a:srgbClr val="F002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3563887" y="5877272"/>
            <a:ext cx="518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7651" y="1348800"/>
            <a:ext cx="6120680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Помогает с давних пор</a:t>
            </a:r>
          </a:p>
          <a:p>
            <a:pPr algn="ctr"/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Детям, друг</a:t>
            </a:r>
          </a:p>
          <a:p>
            <a:pPr algn="ctr"/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наш, светофор.</a:t>
            </a:r>
            <a:b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Объяснит без напряженья</a:t>
            </a:r>
          </a:p>
          <a:p>
            <a:pPr algn="ctr"/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Детям правила движенья.</a:t>
            </a:r>
          </a:p>
        </p:txBody>
      </p:sp>
      <p:pic>
        <p:nvPicPr>
          <p:cNvPr id="13314" name="Picture 2" descr="https://clipartoons.com/wp-content/uploads/2016/01/school-children-clipart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581128"/>
            <a:ext cx="2120214" cy="206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2309"/>
            <a:ext cx="9144000" cy="6995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499992" y="260648"/>
            <a:ext cx="5040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Светофор</a:t>
            </a:r>
            <a:r>
              <a:rPr lang="ru-RU" sz="36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27911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</a:p>
          <a:p>
            <a:pPr algn="ctr"/>
            <a:r>
              <a:rPr lang="ru-RU" sz="36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27911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это устройство, которое световыми сигналами разрешает или запрещает движение транспорта и пешеходов.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908720"/>
            <a:ext cx="6048672" cy="50783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Сигналы располагаются в нём в строгой последовательности: </a:t>
            </a:r>
            <a:r>
              <a:rPr lang="ru-RU" sz="3600" b="1" spc="50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красный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3600" b="1" spc="50" dirty="0">
                <a:ln w="1143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жёлтый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>
                <a:ln w="11430">
                  <a:solidFill>
                    <a:schemeClr val="tx1"/>
                  </a:solidFill>
                </a:ln>
                <a:solidFill>
                  <a:srgbClr val="2791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зелёный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Светофоры устанавливают на самых опасных участках дороги.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3.infourok.ru/uploads/ex/0504/0003ae83-de1112bb/hello_html_321d8fb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99392"/>
            <a:ext cx="9324528" cy="7056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F3300"/>
            </a:gs>
            <a:gs pos="100000">
              <a:srgbClr val="FF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056784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 строгий – красный свет.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он горит,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Стоп!!!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Дороги дальше нет,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Путь для всех закрыт!</a:t>
            </a:r>
          </a:p>
        </p:txBody>
      </p:sp>
      <p:pic>
        <p:nvPicPr>
          <p:cNvPr id="9218" name="Picture 2" descr="http://vmeste.opredelim.com/tw_files2/urls_31/48/d-47724/47724_html_28dca9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614704"/>
            <a:ext cx="3024336" cy="3815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0" name="Picture 4" descr="http://vmeste.opredelim.com/tw_files2/urls_31/48/d-47724/47724_html_m497936c5.png"/>
          <p:cNvPicPr>
            <a:picLocks noChangeAspect="1" noChangeArrowheads="1"/>
          </p:cNvPicPr>
          <p:nvPr/>
        </p:nvPicPr>
        <p:blipFill>
          <a:blip r:embed="rId3" cstate="print"/>
          <a:srcRect r="39"/>
          <a:stretch>
            <a:fillRect/>
          </a:stretch>
        </p:blipFill>
        <p:spPr bwMode="auto">
          <a:xfrm>
            <a:off x="467544" y="3010413"/>
            <a:ext cx="445249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FFF00"/>
            </a:gs>
            <a:gs pos="100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912768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 спокойно перешёл ты, 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Слушай наш совет: </a:t>
            </a:r>
          </a:p>
          <a:p>
            <a:pPr algn="ctr">
              <a:buFontTx/>
              <a:buChar char="-"/>
            </a:pPr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Жди! Увидишь скоро жёлтый 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середине свет. </a:t>
            </a:r>
          </a:p>
        </p:txBody>
      </p:sp>
      <p:pic>
        <p:nvPicPr>
          <p:cNvPr id="8194" name="Picture 2" descr="c:\documents and settings\пользователь\рабочий стол\2009-09-18_1604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76872"/>
            <a:ext cx="3096344" cy="3914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4" descr="http://ntagil.uralstudent.ru/i/uploads/Poll/logo/o2146908.jpg?ts=13977094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684" y="2004767"/>
            <a:ext cx="3609268" cy="4812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FF66"/>
            </a:gs>
            <a:gs pos="64999">
              <a:srgbClr val="00FF00"/>
            </a:gs>
            <a:gs pos="100000">
              <a:srgbClr val="27911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7560840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за ним зелёный свет 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Вспыхнет впереди. 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Скажет он – препятствий нет,</a:t>
            </a:r>
          </a:p>
          <a:p>
            <a:pPr algn="ctr"/>
            <a:r>
              <a:rPr lang="ru-RU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Смело в путь иди… </a:t>
            </a:r>
          </a:p>
        </p:txBody>
      </p:sp>
      <p:pic>
        <p:nvPicPr>
          <p:cNvPr id="7170" name="Picture 2" descr="c:\documents and settings\пользователь\рабочий стол\2009-09-18_1604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492896"/>
            <a:ext cx="3122525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http://birmaga.ru/dostb/%D0%91%D0%B5%D1%80%D0%B5%D0%B3%D0%B8%D1%82%D0%B5+%D1%81%D0%B5%D0%B1%D1%8F+%D0%B8+%D1%81%D0%B2%D0%BE%D0%B8%D1%85+%D0%B1%D0%BB%D0%B8%D0%B7%D0%BA%D0%B8%D1%85+%D0%B8+%D0%BD%D0%B5+%D0%B7%D0%B0%D0%B1%D1%8B%D0%B2%D0%B0%D0%B9%D1%82%D0%B5b/169415_html_m1f638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4450754" cy="4450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171</TotalTime>
  <Words>425</Words>
  <Application>Microsoft Office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Trebuchet MS</vt:lpstr>
      <vt:lpstr>Wingdings 3</vt:lpstr>
      <vt:lpstr>Аспект</vt:lpstr>
      <vt:lpstr>Светофор- наш верный друг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Шешегова</dc:creator>
  <cp:lastModifiedBy>1</cp:lastModifiedBy>
  <cp:revision>21</cp:revision>
  <dcterms:created xsi:type="dcterms:W3CDTF">2016-10-16T12:54:50Z</dcterms:created>
  <dcterms:modified xsi:type="dcterms:W3CDTF">2022-02-08T14:45:07Z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1667662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