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sldIdLst>
    <p:sldId id="256" r:id="rId2"/>
    <p:sldId id="258" r:id="rId3"/>
    <p:sldId id="270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9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-108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9264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0573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9002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5609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155971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67322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2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712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427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102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4068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1600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024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1484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7423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4419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66757-A53D-4D7B-85F0-16E99F77B0E4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0954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436728"/>
            <a:ext cx="7766936" cy="3411941"/>
          </a:xfrm>
        </p:spPr>
        <p:txBody>
          <a:bodyPr/>
          <a:lstStyle/>
          <a:p>
            <a:pPr algn="ctr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>
                <a:solidFill>
                  <a:schemeClr val="tx1"/>
                </a:solidFill>
                <a:latin typeface="+mn-lt"/>
              </a:rPr>
              <a:t>Муниципальное казенное дошкольное образовательное учреждение детский сад № 7 «Сказка»</a:t>
            </a:r>
            <a:r>
              <a:rPr lang="ru-RU" sz="1800" dirty="0">
                <a:latin typeface="+mn-lt"/>
              </a:rPr>
              <a:t/>
            </a:r>
            <a:br>
              <a:rPr lang="ru-RU" sz="18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/>
              <a:t>«Организация «Центра книги»</a:t>
            </a:r>
            <a:br>
              <a:rPr lang="ru-RU" sz="3600" dirty="0" smtClean="0"/>
            </a:br>
            <a:r>
              <a:rPr lang="ru-RU" sz="3600" dirty="0" smtClean="0"/>
              <a:t>с применением методов бережливых технологий</a:t>
            </a:r>
            <a:br>
              <a:rPr lang="ru-RU" sz="3600" dirty="0" smtClean="0"/>
            </a:br>
            <a:r>
              <a:rPr lang="ru-RU" sz="3600" dirty="0" smtClean="0"/>
              <a:t> в старшей группе ДОУ»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13790" y="4316964"/>
            <a:ext cx="7766936" cy="2541036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Выполнила воспитатель старшей группы: </a:t>
            </a:r>
            <a:r>
              <a:rPr lang="ru-RU" dirty="0" err="1" smtClean="0">
                <a:solidFill>
                  <a:schemeClr val="tx1"/>
                </a:solidFill>
              </a:rPr>
              <a:t>Кокишева</a:t>
            </a:r>
            <a:r>
              <a:rPr lang="ru-RU" dirty="0" smtClean="0">
                <a:solidFill>
                  <a:schemeClr val="tx1"/>
                </a:solidFill>
              </a:rPr>
              <a:t> Н.В.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г.о.г.Чкаловск</a:t>
            </a:r>
            <a:r>
              <a:rPr lang="ru-RU" dirty="0" smtClean="0">
                <a:solidFill>
                  <a:schemeClr val="tx1"/>
                </a:solidFill>
              </a:rPr>
              <a:t> 2021г. 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5531" t="-14462" r="-2878"/>
          <a:stretch/>
        </p:blipFill>
        <p:spPr>
          <a:xfrm>
            <a:off x="466700" y="3466532"/>
            <a:ext cx="4159891" cy="339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422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«Соблюдение </a:t>
            </a:r>
            <a:r>
              <a:rPr lang="ru-RU" b="1" dirty="0"/>
              <a:t>порядка</a:t>
            </a:r>
            <a:r>
              <a:rPr lang="ru-RU" dirty="0"/>
              <a:t>" </a:t>
            </a: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sz="2700" dirty="0">
                <a:solidFill>
                  <a:schemeClr val="tx1"/>
                </a:solidFill>
              </a:rPr>
              <a:t>организация хранения необходимых вещей, которая позволяет быстро и просто их найти и использовать;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488"/>
          <a:stretch/>
        </p:blipFill>
        <p:spPr>
          <a:xfrm>
            <a:off x="122830" y="2065171"/>
            <a:ext cx="3739487" cy="29410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2065" y="3400946"/>
            <a:ext cx="4280848" cy="32106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 rot="5400000">
            <a:off x="7840133" y="1956533"/>
            <a:ext cx="4017543" cy="357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6017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«Содержание </a:t>
            </a:r>
            <a:r>
              <a:rPr lang="ru-RU" b="1" dirty="0"/>
              <a:t>в чистоте"</a:t>
            </a:r>
            <a:r>
              <a:rPr lang="ru-RU" dirty="0"/>
              <a:t> – </a:t>
            </a:r>
            <a:r>
              <a:rPr lang="ru-RU" dirty="0">
                <a:solidFill>
                  <a:schemeClr val="tx1"/>
                </a:solidFill>
              </a:rPr>
              <a:t>содержание рабочего места в чистоте и </a:t>
            </a:r>
            <a:r>
              <a:rPr lang="ru-RU" dirty="0" smtClean="0">
                <a:solidFill>
                  <a:schemeClr val="tx1"/>
                </a:solidFill>
              </a:rPr>
              <a:t>опрятности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-330390" y="2585399"/>
            <a:ext cx="4415051" cy="3311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 rot="5400000">
            <a:off x="7237291" y="2568528"/>
            <a:ext cx="4455995" cy="34750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 rot="5400000">
            <a:off x="3477334" y="2408765"/>
            <a:ext cx="4305869" cy="379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5637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10630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«Стандартизация</a:t>
            </a:r>
            <a:r>
              <a:rPr lang="ru-RU" sz="3100" b="1" dirty="0"/>
              <a:t>"</a:t>
            </a:r>
            <a:r>
              <a:rPr lang="ru-RU" sz="3100" dirty="0"/>
              <a:t> </a:t>
            </a: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sz="2700" dirty="0">
                <a:solidFill>
                  <a:schemeClr val="tx1"/>
                </a:solidFill>
              </a:rPr>
              <a:t>поддержание порядка, необходимое условие для выполнения первых трех правил и</a:t>
            </a:r>
            <a:r>
              <a:rPr lang="ru-RU" sz="2700" dirty="0"/>
              <a:t> </a:t>
            </a:r>
            <a:r>
              <a:rPr lang="ru-RU" sz="3100" dirty="0"/>
              <a:t>"</a:t>
            </a:r>
            <a:r>
              <a:rPr lang="ru-RU" sz="3100" b="1" dirty="0"/>
              <a:t>совершенствование"</a:t>
            </a:r>
            <a:r>
              <a:rPr lang="ru-RU" sz="3100" dirty="0"/>
              <a:t> </a:t>
            </a:r>
            <a:r>
              <a:rPr lang="ru-RU" sz="2700" dirty="0">
                <a:solidFill>
                  <a:schemeClr val="tx1"/>
                </a:solidFill>
              </a:rPr>
              <a:t>– воспитание привычки точного выполнения установленных правил, процедур и технологических операций.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898" y="2995685"/>
            <a:ext cx="4076131" cy="30570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 rot="5400000">
            <a:off x="6293893" y="3112542"/>
            <a:ext cx="2033516" cy="5143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 rot="5400000">
            <a:off x="8438299" y="926057"/>
            <a:ext cx="3739486" cy="310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57738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/>
              <a:t>Результаты проекта.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06221" y="1460310"/>
            <a:ext cx="1078173" cy="573206"/>
          </a:xfrm>
        </p:spPr>
        <p:txBody>
          <a:bodyPr/>
          <a:lstStyle/>
          <a:p>
            <a:r>
              <a:rPr lang="ru-RU" dirty="0" smtClean="0"/>
              <a:t>Было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55140" y="1460311"/>
            <a:ext cx="1296538" cy="573206"/>
          </a:xfrm>
        </p:spPr>
        <p:txBody>
          <a:bodyPr/>
          <a:lstStyle/>
          <a:p>
            <a:pPr algn="ctr"/>
            <a:r>
              <a:rPr lang="ru-RU" dirty="0" smtClean="0"/>
              <a:t>Стало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5542191" y="2399777"/>
            <a:ext cx="4501359" cy="3930555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/>
          <a:srcRect/>
          <a:stretch/>
        </p:blipFill>
        <p:spPr>
          <a:xfrm>
            <a:off x="477672" y="2179182"/>
            <a:ext cx="4653886" cy="4371746"/>
          </a:xfrm>
        </p:spPr>
      </p:pic>
    </p:spTree>
    <p:extLst>
      <p:ext uri="{BB962C8B-B14F-4D97-AF65-F5344CB8AC3E}">
        <p14:creationId xmlns:p14="http://schemas.microsoft.com/office/powerpoint/2010/main" xmlns="" val="1794484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                    </a:t>
            </a:r>
            <a:r>
              <a:rPr lang="ru-RU" b="1" dirty="0" smtClean="0">
                <a:solidFill>
                  <a:srgbClr val="002060"/>
                </a:solidFill>
              </a:rPr>
              <a:t>Диагностика.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Ключевой риск: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Снижение эффективности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образовательного процесса и качества образовательных услуг.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Проблемы: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1.  Излишние запасы.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 Лишние передвижения.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3.  Отсутствие системы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хранения.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Сокращение времени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выбора и поиска нужной книги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3628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Карточка проекта.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91571" y="1536176"/>
            <a:ext cx="8202304" cy="4864624"/>
          </a:xfrm>
        </p:spPr>
      </p:pic>
    </p:spTree>
    <p:extLst>
      <p:ext uri="{BB962C8B-B14F-4D97-AF65-F5344CB8AC3E}">
        <p14:creationId xmlns:p14="http://schemas.microsoft.com/office/powerpoint/2010/main" xmlns="" val="1376187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Карта текущего состояния.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334" y="1341695"/>
            <a:ext cx="9271884" cy="5113695"/>
          </a:xfrm>
        </p:spPr>
      </p:pic>
    </p:spTree>
    <p:extLst>
      <p:ext uri="{BB962C8B-B14F-4D97-AF65-F5344CB8AC3E}">
        <p14:creationId xmlns:p14="http://schemas.microsoft.com/office/powerpoint/2010/main" xmlns="" val="1233920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5174776" y="1531201"/>
            <a:ext cx="5222543" cy="39169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219266" y="1068552"/>
            <a:ext cx="6037239" cy="4527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76542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Карта целевого состояния.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9232" y="1270000"/>
            <a:ext cx="7792871" cy="5349164"/>
          </a:xfrm>
        </p:spPr>
      </p:pic>
    </p:spTree>
    <p:extLst>
      <p:ext uri="{BB962C8B-B14F-4D97-AF65-F5344CB8AC3E}">
        <p14:creationId xmlns:p14="http://schemas.microsoft.com/office/powerpoint/2010/main" xmlns="" val="71522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Используемые технологии при организации книжного уголка в группе</a:t>
            </a:r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905219" y="1943686"/>
            <a:ext cx="8140129" cy="4604969"/>
            <a:chOff x="905219" y="1943686"/>
            <a:chExt cx="8140129" cy="4604969"/>
          </a:xfrm>
        </p:grpSpPr>
        <p:sp>
          <p:nvSpPr>
            <p:cNvPr id="17" name="Полилиния 16"/>
            <p:cNvSpPr/>
            <p:nvPr/>
          </p:nvSpPr>
          <p:spPr>
            <a:xfrm rot="60000">
              <a:off x="7507553" y="1943686"/>
              <a:ext cx="1537795" cy="1767580"/>
            </a:xfrm>
            <a:custGeom>
              <a:avLst/>
              <a:gdLst>
                <a:gd name="connsiteX0" fmla="*/ 0 w 1767579"/>
                <a:gd name="connsiteY0" fmla="*/ 768897 h 1537794"/>
                <a:gd name="connsiteX1" fmla="*/ 883790 w 1767579"/>
                <a:gd name="connsiteY1" fmla="*/ 0 h 1537794"/>
                <a:gd name="connsiteX2" fmla="*/ 1767580 w 1767579"/>
                <a:gd name="connsiteY2" fmla="*/ 768897 h 1537794"/>
                <a:gd name="connsiteX3" fmla="*/ 883790 w 1767579"/>
                <a:gd name="connsiteY3" fmla="*/ 1537794 h 1537794"/>
                <a:gd name="connsiteX4" fmla="*/ 0 w 1767579"/>
                <a:gd name="connsiteY4" fmla="*/ 768897 h 153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7579" h="1537794">
                  <a:moveTo>
                    <a:pt x="883789" y="0"/>
                  </a:moveTo>
                  <a:cubicBezTo>
                    <a:pt x="1371893" y="0"/>
                    <a:pt x="1767578" y="344247"/>
                    <a:pt x="1767578" y="768897"/>
                  </a:cubicBezTo>
                  <a:cubicBezTo>
                    <a:pt x="1767578" y="1193548"/>
                    <a:pt x="1371893" y="1537794"/>
                    <a:pt x="883790" y="1537794"/>
                  </a:cubicBezTo>
                  <a:cubicBezTo>
                    <a:pt x="395686" y="1537794"/>
                    <a:pt x="1" y="1193548"/>
                    <a:pt x="1" y="768897"/>
                  </a:cubicBezTo>
                  <a:cubicBezTo>
                    <a:pt x="1" y="344247"/>
                    <a:pt x="395686" y="0"/>
                    <a:pt x="883789" y="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0925" tIns="304576" rIns="270925" bIns="304576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dirty="0" smtClean="0"/>
                <a:t>5. 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совершенствование</a:t>
              </a: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6185043" y="2285130"/>
              <a:ext cx="1972618" cy="1060547"/>
            </a:xfrm>
            <a:custGeom>
              <a:avLst/>
              <a:gdLst>
                <a:gd name="connsiteX0" fmla="*/ 0 w 1972618"/>
                <a:gd name="connsiteY0" fmla="*/ 0 h 1060547"/>
                <a:gd name="connsiteX1" fmla="*/ 1972618 w 1972618"/>
                <a:gd name="connsiteY1" fmla="*/ 0 h 1060547"/>
                <a:gd name="connsiteX2" fmla="*/ 1972618 w 1972618"/>
                <a:gd name="connsiteY2" fmla="*/ 1060547 h 1060547"/>
                <a:gd name="connsiteX3" fmla="*/ 0 w 1972618"/>
                <a:gd name="connsiteY3" fmla="*/ 1060547 h 1060547"/>
                <a:gd name="connsiteX4" fmla="*/ 0 w 1972618"/>
                <a:gd name="connsiteY4" fmla="*/ 0 h 1060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2618" h="1060547">
                  <a:moveTo>
                    <a:pt x="0" y="0"/>
                  </a:moveTo>
                  <a:lnTo>
                    <a:pt x="1972618" y="0"/>
                  </a:lnTo>
                  <a:lnTo>
                    <a:pt x="1972618" y="1060547"/>
                  </a:lnTo>
                  <a:lnTo>
                    <a:pt x="0" y="106054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kern="1200" dirty="0"/>
            </a:p>
          </p:txBody>
        </p:sp>
        <p:sp>
          <p:nvSpPr>
            <p:cNvPr id="19" name="Полилиния 18"/>
            <p:cNvSpPr/>
            <p:nvPr/>
          </p:nvSpPr>
          <p:spPr>
            <a:xfrm rot="-60000">
              <a:off x="905219" y="1943686"/>
              <a:ext cx="1537795" cy="1767580"/>
            </a:xfrm>
            <a:custGeom>
              <a:avLst/>
              <a:gdLst>
                <a:gd name="connsiteX0" fmla="*/ 0 w 1767579"/>
                <a:gd name="connsiteY0" fmla="*/ 768897 h 1537794"/>
                <a:gd name="connsiteX1" fmla="*/ 883790 w 1767579"/>
                <a:gd name="connsiteY1" fmla="*/ 0 h 1537794"/>
                <a:gd name="connsiteX2" fmla="*/ 1767580 w 1767579"/>
                <a:gd name="connsiteY2" fmla="*/ 768897 h 1537794"/>
                <a:gd name="connsiteX3" fmla="*/ 883790 w 1767579"/>
                <a:gd name="connsiteY3" fmla="*/ 1537794 h 1537794"/>
                <a:gd name="connsiteX4" fmla="*/ 0 w 1767579"/>
                <a:gd name="connsiteY4" fmla="*/ 768897 h 153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7579" h="1537794">
                  <a:moveTo>
                    <a:pt x="883789" y="0"/>
                  </a:moveTo>
                  <a:cubicBezTo>
                    <a:pt x="1371893" y="0"/>
                    <a:pt x="1767578" y="344247"/>
                    <a:pt x="1767578" y="768897"/>
                  </a:cubicBezTo>
                  <a:cubicBezTo>
                    <a:pt x="1767578" y="1193548"/>
                    <a:pt x="1371893" y="1537794"/>
                    <a:pt x="883790" y="1537794"/>
                  </a:cubicBezTo>
                  <a:cubicBezTo>
                    <a:pt x="395686" y="1537794"/>
                    <a:pt x="1" y="1193548"/>
                    <a:pt x="1" y="768897"/>
                  </a:cubicBezTo>
                  <a:cubicBezTo>
                    <a:pt x="1" y="344247"/>
                    <a:pt x="395686" y="0"/>
                    <a:pt x="883789" y="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5204" tIns="258856" rIns="225206" bIns="258856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0" kern="1200" dirty="0" smtClean="0"/>
                <a:t>1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0" kern="1200" dirty="0" smtClean="0"/>
                <a:t>сортировка</a:t>
              </a:r>
              <a:endParaRPr lang="ru-RU" sz="1400" b="0" kern="1200" dirty="0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4094790" y="4781075"/>
              <a:ext cx="1537795" cy="1767580"/>
            </a:xfrm>
            <a:custGeom>
              <a:avLst/>
              <a:gdLst>
                <a:gd name="connsiteX0" fmla="*/ 0 w 1767579"/>
                <a:gd name="connsiteY0" fmla="*/ 768897 h 1537794"/>
                <a:gd name="connsiteX1" fmla="*/ 883790 w 1767579"/>
                <a:gd name="connsiteY1" fmla="*/ 0 h 1537794"/>
                <a:gd name="connsiteX2" fmla="*/ 1767580 w 1767579"/>
                <a:gd name="connsiteY2" fmla="*/ 768897 h 1537794"/>
                <a:gd name="connsiteX3" fmla="*/ 883790 w 1767579"/>
                <a:gd name="connsiteY3" fmla="*/ 1537794 h 1537794"/>
                <a:gd name="connsiteX4" fmla="*/ 0 w 1767579"/>
                <a:gd name="connsiteY4" fmla="*/ 768897 h 153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7579" h="1537794">
                  <a:moveTo>
                    <a:pt x="883789" y="0"/>
                  </a:moveTo>
                  <a:cubicBezTo>
                    <a:pt x="1371893" y="0"/>
                    <a:pt x="1767578" y="344247"/>
                    <a:pt x="1767578" y="768897"/>
                  </a:cubicBezTo>
                  <a:cubicBezTo>
                    <a:pt x="1767578" y="1193548"/>
                    <a:pt x="1371893" y="1537794"/>
                    <a:pt x="883790" y="1537794"/>
                  </a:cubicBezTo>
                  <a:cubicBezTo>
                    <a:pt x="395686" y="1537794"/>
                    <a:pt x="1" y="1193548"/>
                    <a:pt x="1" y="768897"/>
                  </a:cubicBezTo>
                  <a:cubicBezTo>
                    <a:pt x="1" y="344247"/>
                    <a:pt x="395686" y="0"/>
                    <a:pt x="883789" y="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8545" tIns="312197" rIns="278546" bIns="312196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/>
                <a:t>3.</a:t>
              </a:r>
            </a:p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/>
                <a:t>Содержание в </a:t>
              </a:r>
              <a:r>
                <a:rPr lang="ru-RU" sz="1400" dirty="0" smtClean="0"/>
                <a:t>чистоте</a:t>
              </a:r>
              <a:endParaRPr lang="ru-RU" sz="1400" dirty="0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1794376" y="3785451"/>
              <a:ext cx="1908985" cy="1060547"/>
            </a:xfrm>
            <a:custGeom>
              <a:avLst/>
              <a:gdLst>
                <a:gd name="connsiteX0" fmla="*/ 0 w 1908985"/>
                <a:gd name="connsiteY0" fmla="*/ 0 h 1060547"/>
                <a:gd name="connsiteX1" fmla="*/ 1908985 w 1908985"/>
                <a:gd name="connsiteY1" fmla="*/ 0 h 1060547"/>
                <a:gd name="connsiteX2" fmla="*/ 1908985 w 1908985"/>
                <a:gd name="connsiteY2" fmla="*/ 1060547 h 1060547"/>
                <a:gd name="connsiteX3" fmla="*/ 0 w 1908985"/>
                <a:gd name="connsiteY3" fmla="*/ 1060547 h 1060547"/>
                <a:gd name="connsiteX4" fmla="*/ 0 w 1908985"/>
                <a:gd name="connsiteY4" fmla="*/ 0 h 1060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8985" h="1060547">
                  <a:moveTo>
                    <a:pt x="0" y="0"/>
                  </a:moveTo>
                  <a:lnTo>
                    <a:pt x="1908985" y="0"/>
                  </a:lnTo>
                  <a:lnTo>
                    <a:pt x="1908985" y="1060547"/>
                  </a:lnTo>
                  <a:lnTo>
                    <a:pt x="0" y="106054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kern="1200" dirty="0"/>
            </a:p>
          </p:txBody>
        </p:sp>
        <p:sp>
          <p:nvSpPr>
            <p:cNvPr id="22" name="Полилиния 21"/>
            <p:cNvSpPr/>
            <p:nvPr/>
          </p:nvSpPr>
          <p:spPr>
            <a:xfrm rot="-234256">
              <a:off x="4320138" y="2094098"/>
              <a:ext cx="1311062" cy="1268115"/>
            </a:xfrm>
            <a:custGeom>
              <a:avLst/>
              <a:gdLst>
                <a:gd name="connsiteX0" fmla="*/ 0 w 1268114"/>
                <a:gd name="connsiteY0" fmla="*/ 655531 h 1311061"/>
                <a:gd name="connsiteX1" fmla="*/ 634057 w 1268114"/>
                <a:gd name="connsiteY1" fmla="*/ 0 h 1311061"/>
                <a:gd name="connsiteX2" fmla="*/ 1268114 w 1268114"/>
                <a:gd name="connsiteY2" fmla="*/ 655531 h 1311061"/>
                <a:gd name="connsiteX3" fmla="*/ 634057 w 1268114"/>
                <a:gd name="connsiteY3" fmla="*/ 1311062 h 1311061"/>
                <a:gd name="connsiteX4" fmla="*/ 0 w 1268114"/>
                <a:gd name="connsiteY4" fmla="*/ 655531 h 1311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8114" h="1311061">
                  <a:moveTo>
                    <a:pt x="634057" y="1"/>
                  </a:moveTo>
                  <a:cubicBezTo>
                    <a:pt x="984237" y="1"/>
                    <a:pt x="1268114" y="293491"/>
                    <a:pt x="1268114" y="655531"/>
                  </a:cubicBezTo>
                  <a:cubicBezTo>
                    <a:pt x="1268114" y="1017570"/>
                    <a:pt x="984237" y="1311060"/>
                    <a:pt x="634057" y="1311060"/>
                  </a:cubicBezTo>
                  <a:cubicBezTo>
                    <a:pt x="283876" y="1311060"/>
                    <a:pt x="0" y="1017570"/>
                    <a:pt x="0" y="655531"/>
                  </a:cubicBezTo>
                  <a:cubicBezTo>
                    <a:pt x="0" y="293491"/>
                    <a:pt x="283876" y="1"/>
                    <a:pt x="634057" y="1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2000" tIns="185711" rIns="192000" bIns="185711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kern="1200" dirty="0" smtClean="0"/>
                <a:t>5с</a:t>
              </a:r>
              <a:endParaRPr lang="ru-RU" sz="3600" kern="1200" dirty="0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7137192" y="4515171"/>
              <a:ext cx="1526783" cy="1767579"/>
            </a:xfrm>
            <a:custGeom>
              <a:avLst/>
              <a:gdLst>
                <a:gd name="connsiteX0" fmla="*/ 0 w 1767579"/>
                <a:gd name="connsiteY0" fmla="*/ 763392 h 1526783"/>
                <a:gd name="connsiteX1" fmla="*/ 883790 w 1767579"/>
                <a:gd name="connsiteY1" fmla="*/ 0 h 1526783"/>
                <a:gd name="connsiteX2" fmla="*/ 1767580 w 1767579"/>
                <a:gd name="connsiteY2" fmla="*/ 763392 h 1526783"/>
                <a:gd name="connsiteX3" fmla="*/ 883790 w 1767579"/>
                <a:gd name="connsiteY3" fmla="*/ 1526784 h 1526783"/>
                <a:gd name="connsiteX4" fmla="*/ 0 w 1767579"/>
                <a:gd name="connsiteY4" fmla="*/ 763392 h 1526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7579" h="1526783">
                  <a:moveTo>
                    <a:pt x="883789" y="0"/>
                  </a:moveTo>
                  <a:cubicBezTo>
                    <a:pt x="1371893" y="0"/>
                    <a:pt x="1767579" y="341782"/>
                    <a:pt x="1767579" y="763392"/>
                  </a:cubicBezTo>
                  <a:cubicBezTo>
                    <a:pt x="1767579" y="1185002"/>
                    <a:pt x="1371893" y="1526784"/>
                    <a:pt x="883789" y="1526784"/>
                  </a:cubicBezTo>
                  <a:cubicBezTo>
                    <a:pt x="395685" y="1526784"/>
                    <a:pt x="-1" y="1185002"/>
                    <a:pt x="-1" y="763392"/>
                  </a:cubicBezTo>
                  <a:cubicBezTo>
                    <a:pt x="-1" y="341782"/>
                    <a:pt x="395685" y="0"/>
                    <a:pt x="883789" y="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3122" tIns="308386" rIns="273122" bIns="308386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300" kern="1200" dirty="0" smtClean="0"/>
                <a:t>4.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300" dirty="0" err="1" smtClean="0"/>
                <a:t>стандартизирование</a:t>
              </a:r>
              <a:endParaRPr lang="ru-RU" sz="1300" kern="1200" dirty="0" smtClean="0"/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6185043" y="5285773"/>
              <a:ext cx="1972618" cy="1060547"/>
            </a:xfrm>
            <a:custGeom>
              <a:avLst/>
              <a:gdLst>
                <a:gd name="connsiteX0" fmla="*/ 0 w 1972618"/>
                <a:gd name="connsiteY0" fmla="*/ 0 h 1060547"/>
                <a:gd name="connsiteX1" fmla="*/ 1972618 w 1972618"/>
                <a:gd name="connsiteY1" fmla="*/ 0 h 1060547"/>
                <a:gd name="connsiteX2" fmla="*/ 1972618 w 1972618"/>
                <a:gd name="connsiteY2" fmla="*/ 1060547 h 1060547"/>
                <a:gd name="connsiteX3" fmla="*/ 0 w 1972618"/>
                <a:gd name="connsiteY3" fmla="*/ 1060547 h 1060547"/>
                <a:gd name="connsiteX4" fmla="*/ 0 w 1972618"/>
                <a:gd name="connsiteY4" fmla="*/ 0 h 1060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2618" h="1060547">
                  <a:moveTo>
                    <a:pt x="0" y="0"/>
                  </a:moveTo>
                  <a:lnTo>
                    <a:pt x="1972618" y="0"/>
                  </a:lnTo>
                  <a:lnTo>
                    <a:pt x="1972618" y="1060547"/>
                  </a:lnTo>
                  <a:lnTo>
                    <a:pt x="0" y="106054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kern="1200" dirty="0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1345882" y="4499530"/>
              <a:ext cx="1537795" cy="1767580"/>
            </a:xfrm>
            <a:custGeom>
              <a:avLst/>
              <a:gdLst>
                <a:gd name="connsiteX0" fmla="*/ 0 w 1767579"/>
                <a:gd name="connsiteY0" fmla="*/ 768897 h 1537794"/>
                <a:gd name="connsiteX1" fmla="*/ 883790 w 1767579"/>
                <a:gd name="connsiteY1" fmla="*/ 0 h 1537794"/>
                <a:gd name="connsiteX2" fmla="*/ 1767580 w 1767579"/>
                <a:gd name="connsiteY2" fmla="*/ 768897 h 1537794"/>
                <a:gd name="connsiteX3" fmla="*/ 883790 w 1767579"/>
                <a:gd name="connsiteY3" fmla="*/ 1537794 h 1537794"/>
                <a:gd name="connsiteX4" fmla="*/ 0 w 1767579"/>
                <a:gd name="connsiteY4" fmla="*/ 768897 h 153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7579" h="1537794">
                  <a:moveTo>
                    <a:pt x="883789" y="0"/>
                  </a:moveTo>
                  <a:cubicBezTo>
                    <a:pt x="1371893" y="0"/>
                    <a:pt x="1767578" y="344247"/>
                    <a:pt x="1767578" y="768897"/>
                  </a:cubicBezTo>
                  <a:cubicBezTo>
                    <a:pt x="1767578" y="1193548"/>
                    <a:pt x="1371893" y="1537794"/>
                    <a:pt x="883790" y="1537794"/>
                  </a:cubicBezTo>
                  <a:cubicBezTo>
                    <a:pt x="395686" y="1537794"/>
                    <a:pt x="1" y="1193548"/>
                    <a:pt x="1" y="768897"/>
                  </a:cubicBezTo>
                  <a:cubicBezTo>
                    <a:pt x="1" y="344247"/>
                    <a:pt x="395686" y="0"/>
                    <a:pt x="883789" y="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5205" tIns="258857" rIns="225206" bIns="258856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2.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 smtClean="0"/>
                <a:t>Соблюдение порядка</a:t>
              </a:r>
              <a:endParaRPr lang="ru-RU" sz="1600" kern="1200" dirty="0"/>
            </a:p>
          </p:txBody>
        </p:sp>
      </p:grpSp>
      <p:sp>
        <p:nvSpPr>
          <p:cNvPr id="10" name="Стрелка вниз 9"/>
          <p:cNvSpPr/>
          <p:nvPr/>
        </p:nvSpPr>
        <p:spPr>
          <a:xfrm>
            <a:off x="4735773" y="4176215"/>
            <a:ext cx="45719" cy="45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733352" y="352112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3002507" y="272955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8163924">
            <a:off x="2900935" y="393389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5993641" y="256867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2697534">
            <a:off x="6130600" y="393068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03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77635" y="2917207"/>
            <a:ext cx="4722125" cy="3541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02692" y="1815150"/>
            <a:ext cx="5049673" cy="40533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082353" y="259307"/>
            <a:ext cx="3457432" cy="23337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7422" y="464024"/>
            <a:ext cx="57002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"Сортировка</a:t>
            </a:r>
            <a:r>
              <a:rPr lang="ru-RU" sz="2000" b="1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", </a:t>
            </a: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подразумевающая четкое разделение вещей </a:t>
            </a:r>
            <a:r>
              <a:rPr lang="ru-RU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 нужные </a:t>
            </a: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 ненужные и избавление от </a:t>
            </a:r>
            <a:r>
              <a:rPr lang="ru-RU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последних</a:t>
            </a: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31283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картирования- визуализация (посмотрел, вспомнил, повторил в действии).</a:t>
            </a:r>
            <a:b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/>
          <a:srcRect l="-386" b="-11286"/>
          <a:stretch/>
        </p:blipFill>
        <p:spPr>
          <a:xfrm rot="5400000">
            <a:off x="-849953" y="2780352"/>
            <a:ext cx="4593230" cy="28933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 rot="5400000">
            <a:off x="6234487" y="2397316"/>
            <a:ext cx="4550774" cy="36169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2414290" y="2526168"/>
            <a:ext cx="4766149" cy="357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385239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322</TotalTime>
  <Words>150</Words>
  <Application>Microsoft Office PowerPoint</Application>
  <PresentationFormat>Произвольный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Грань</vt:lpstr>
      <vt:lpstr>     Муниципальное казенное дошкольное образовательное учреждение детский сад № 7 «Сказка»  «Организация «Центра книги» с применением методов бережливых технологий  в старшей группе ДОУ»</vt:lpstr>
      <vt:lpstr>                     Диагностика. Ключевой риск: Снижение эффективности воспитательно- образовательного процесса и качества образовательных услуг. Проблемы: 1.  Излишние запасы. 2.  Лишние передвижения. 3.  Отсутствие системы хранения. Цель: Сокращение времени для выбора и поиска нужной книги . </vt:lpstr>
      <vt:lpstr>Карточка проекта.</vt:lpstr>
      <vt:lpstr>Карта текущего состояния.</vt:lpstr>
      <vt:lpstr>Слайд 5</vt:lpstr>
      <vt:lpstr>Карта целевого состояния.</vt:lpstr>
      <vt:lpstr>Используемые технологии при организации книжного уголка в группе</vt:lpstr>
      <vt:lpstr>Слайд 8</vt:lpstr>
      <vt:lpstr>Задача картирования- визуализация (посмотрел, вспомнил, повторил в действии). </vt:lpstr>
      <vt:lpstr>«Соблюдение порядка" – организация хранения необходимых вещей, которая позволяет быстро и просто их найти и использовать; </vt:lpstr>
      <vt:lpstr>«Содержание в чистоте" – содержание рабочего места в чистоте и опрятности.</vt:lpstr>
      <vt:lpstr>«Стандартизация" – поддержание порядка, необходимое условие для выполнения первых трех правил и "совершенствование" – воспитание привычки точного выполнения установленных правил, процедур и технологических операций.</vt:lpstr>
      <vt:lpstr>Результаты проекта.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Admin</cp:lastModifiedBy>
  <cp:revision>32</cp:revision>
  <dcterms:created xsi:type="dcterms:W3CDTF">2018-11-27T10:01:08Z</dcterms:created>
  <dcterms:modified xsi:type="dcterms:W3CDTF">2022-02-08T12:07:01Z</dcterms:modified>
</cp:coreProperties>
</file>