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326" r:id="rId2"/>
    <p:sldId id="290" r:id="rId3"/>
    <p:sldId id="309" r:id="rId4"/>
    <p:sldId id="320" r:id="rId5"/>
    <p:sldId id="310" r:id="rId6"/>
    <p:sldId id="328" r:id="rId7"/>
    <p:sldId id="305" r:id="rId8"/>
    <p:sldId id="292" r:id="rId9"/>
    <p:sldId id="306" r:id="rId10"/>
    <p:sldId id="307" r:id="rId11"/>
    <p:sldId id="308" r:id="rId12"/>
    <p:sldId id="256" r:id="rId13"/>
    <p:sldId id="257" r:id="rId14"/>
    <p:sldId id="301" r:id="rId15"/>
    <p:sldId id="264" r:id="rId16"/>
    <p:sldId id="323" r:id="rId17"/>
    <p:sldId id="325" r:id="rId18"/>
    <p:sldId id="311" r:id="rId19"/>
    <p:sldId id="313" r:id="rId20"/>
    <p:sldId id="324" r:id="rId21"/>
    <p:sldId id="27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66" y="9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onstantia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nstantia" pitchFamily="18" charset="0"/>
              </a:defRPr>
            </a:lvl1pPr>
          </a:lstStyle>
          <a:p>
            <a:pPr>
              <a:defRPr/>
            </a:pPr>
            <a:fld id="{A2AC1A5A-0C3D-44AA-8162-E51EA72B3563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onstantia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nstantia" pitchFamily="18" charset="0"/>
              </a:defRPr>
            </a:lvl1pPr>
          </a:lstStyle>
          <a:p>
            <a:pPr>
              <a:defRPr/>
            </a:pPr>
            <a:fld id="{C2580A1F-A481-4CD1-B388-ECDBF7F107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276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59475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008929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445283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708459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A6A11-4877-4E6C-B9D7-110DAADAEFB0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6686D-8CA6-40D6-B8E3-E130090437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97E81-1033-4F81-8F51-34ED82A4E1F7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BBB80-C74D-4FAD-8B86-23024BD284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B121F-D853-477E-BB5D-BF43EDB25679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CE06B-CAA4-402E-BC5C-CF444D089D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E343A-9B72-4C45-8353-E6B5A5A73A07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948D6-C237-4770-ACF4-EF9267B9A0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6070B-D9A5-48D6-9F53-099A40322A5D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07C05-22ED-466E-9737-4C14B2AF58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6BFF9-A7EA-4E58-8DBC-4B45332C0670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3338B-29FA-4029-884E-C4BF6C5D0D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7A743-508C-495B-AF47-497BAB9F3EA0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82232-39BC-4BB8-9B38-47D3519DFD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38316-D3D6-40B6-A325-D7C4F1E92993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F82C8-79D2-48FD-8559-5C754A8CB4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35DFE-41F0-41DE-8A4F-6501AE8F0654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C92E1-566D-4928-9BC9-A1AB18CF3B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9160E-7F22-488B-9F01-40625DD3C502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143AE-B09E-4983-A05E-18B13F665E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7EF19-0955-41F3-8AAF-BFD02402FEA0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1FC95-CD15-42F4-8607-DA3559E6F3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64F74A-CEAF-4D59-A180-D67F45E9B49D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3FAB3B2-1F1F-4C8E-836B-6ED3A28646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1" r:id="rId7"/>
    <p:sldLayoutId id="2147483690" r:id="rId8"/>
    <p:sldLayoutId id="2147483698" r:id="rId9"/>
    <p:sldLayoutId id="2147483689" r:id="rId10"/>
    <p:sldLayoutId id="214748368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/index.php?title=%D0%A4%D0%B0%D0%B9%D0%BB:EscherichiaColi_NIAID.jpg&amp;filetimestamp=20050410214037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3020916"/>
          </a:xfrm>
        </p:spPr>
        <p:txBody>
          <a:bodyPr/>
          <a:lstStyle/>
          <a:p>
            <a:r>
              <a:rPr lang="ru-RU" dirty="0" smtClean="0"/>
              <a:t>Тема:</a:t>
            </a:r>
            <a:br>
              <a:rPr lang="ru-RU" dirty="0" smtClean="0"/>
            </a:br>
            <a:r>
              <a:rPr lang="ru-RU" dirty="0" smtClean="0"/>
              <a:t>Введение: цель, задачи учебной дисциплины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студент должен уметь: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суточный расход энергии;</a:t>
            </a:r>
          </a:p>
          <a:p>
            <a:pPr lvl="0"/>
            <a:r>
              <a:rPr lang="ru-RU" dirty="0"/>
              <a:t>состав, физиологическое значение, энергетическую и пищевую ценность различных продуктов питания;</a:t>
            </a:r>
          </a:p>
          <a:p>
            <a:pPr lvl="0"/>
            <a:r>
              <a:rPr lang="ru-RU" dirty="0"/>
              <a:t>физико-химические изменения пищи в процессе пищеварения; усвояемость пищи, влияющие на нее факторы;</a:t>
            </a:r>
          </a:p>
          <a:p>
            <a:pPr lvl="0"/>
            <a:r>
              <a:rPr lang="ru-RU" dirty="0"/>
              <a:t>нормы и принципы рационального сбалансированного питания для различных групп населения;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763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студент должен уметь: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назначение диетического (лечебного) питания, характеристику диет; </a:t>
            </a:r>
          </a:p>
          <a:p>
            <a:pPr lvl="0"/>
            <a:r>
              <a:rPr lang="ru-RU" dirty="0"/>
              <a:t>методики составления рационов питания</a:t>
            </a:r>
          </a:p>
          <a:p>
            <a:pPr lvl="0"/>
            <a:r>
              <a:rPr lang="ru-RU" dirty="0"/>
              <a:t>правила личной гигиены работников организации питания;</a:t>
            </a:r>
          </a:p>
          <a:p>
            <a:pPr lvl="0"/>
            <a:r>
              <a:rPr lang="ru-RU" dirty="0"/>
              <a:t>классификацию моющих средств, правила их применения, условия и сроки хранения;</a:t>
            </a:r>
          </a:p>
          <a:p>
            <a:pPr lvl="0"/>
            <a:r>
              <a:rPr lang="ru-RU" dirty="0"/>
              <a:t>правила проведения дезинфекции, дезинсекции, дератизации.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791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908720"/>
            <a:ext cx="8287072" cy="5688632"/>
          </a:xfrm>
        </p:spPr>
        <p:txBody>
          <a:bodyPr/>
          <a:lstStyle/>
          <a:p>
            <a:pPr marR="0" algn="l" eaLnBrk="1" hangingPunct="1"/>
            <a:r>
              <a:rPr lang="ru-RU" sz="4800" b="1" dirty="0" smtClean="0"/>
              <a:t>Раздел 1.</a:t>
            </a:r>
          </a:p>
          <a:p>
            <a:pPr marR="0" algn="l" eaLnBrk="1" hangingPunct="1"/>
            <a:r>
              <a:rPr lang="ru-RU" sz="4800" dirty="0" smtClean="0"/>
              <a:t> </a:t>
            </a:r>
            <a:r>
              <a:rPr lang="ru-RU" sz="4800" b="1" dirty="0"/>
              <a:t>Основы микробиологии в пищевом производстве</a:t>
            </a:r>
          </a:p>
          <a:p>
            <a:pPr marR="0" algn="l" eaLnBrk="1" hangingPunct="1"/>
            <a:endParaRPr lang="ru-RU" sz="4800" dirty="0" smtClean="0"/>
          </a:p>
          <a:p>
            <a:pPr marR="0" eaLnBrk="1" hangingPunct="1"/>
            <a:r>
              <a:rPr lang="ru-RU" sz="4800" dirty="0" smtClean="0"/>
              <a:t>Тема: Основные группы микроорганизмов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План: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Wingdings 2" pitchFamily="18" charset="2"/>
              <a:buNone/>
            </a:pPr>
            <a:r>
              <a:rPr lang="ru-RU" sz="4400" dirty="0" smtClean="0"/>
              <a:t>1. </a:t>
            </a:r>
            <a:r>
              <a:rPr lang="ru-RU" sz="3600" dirty="0" smtClean="0"/>
              <a:t>Виды микробов, их форма, строение и размножение</a:t>
            </a:r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ru-RU" sz="3600" dirty="0" smtClean="0"/>
              <a:t>2. Состав и питание микробов</a:t>
            </a:r>
          </a:p>
          <a:p>
            <a:pPr marL="514350" indent="-514350" eaLnBrk="1" hangingPunct="1">
              <a:buFont typeface="Wingdings 2" pitchFamily="18" charset="2"/>
              <a:buNone/>
            </a:pPr>
            <a:endParaRPr lang="ru-RU" sz="4400" dirty="0" smtClean="0"/>
          </a:p>
          <a:p>
            <a:pPr marL="514350" indent="-514350" eaLnBrk="1" hangingPunct="1">
              <a:buFont typeface="Wingdings 2" pitchFamily="18" charset="2"/>
              <a:buNone/>
            </a:pPr>
            <a:endParaRPr lang="ru-RU" sz="4400" dirty="0" smtClean="0"/>
          </a:p>
          <a:p>
            <a:pPr marL="514350" indent="-514350" eaLnBrk="1" hangingPunct="1"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67966"/>
          </a:xfrm>
        </p:spPr>
        <p:txBody>
          <a:bodyPr/>
          <a:lstStyle/>
          <a:p>
            <a:pPr algn="ctr"/>
            <a:r>
              <a:rPr lang="ru-RU" dirty="0" smtClean="0"/>
              <a:t>Определения 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457200" y="1988839"/>
            <a:ext cx="8229600" cy="4335761"/>
          </a:xfrm>
        </p:spPr>
        <p:txBody>
          <a:bodyPr/>
          <a:lstStyle/>
          <a:p>
            <a:r>
              <a:rPr lang="ru-RU" sz="2800" dirty="0" smtClean="0"/>
              <a:t>Микроорганизмы – мельчайшие живые организмы невидимые  невооруженным глазом, широко распространенные в природе</a:t>
            </a:r>
          </a:p>
          <a:p>
            <a:r>
              <a:rPr lang="ru-RU" sz="2800" dirty="0" smtClean="0"/>
              <a:t>Микробиология – наука о микроскопически малых организмах, изучает особенности их форм, строения, развитие и изменения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900" smtClean="0"/>
              <a:t>1. Виды микробов, их форма, строение и размножение</a:t>
            </a:r>
            <a:endParaRPr lang="ru-RU" sz="45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Микробы часто встречающиеся в процессе приготовления пищи делятся на: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ru-RU" sz="2800" dirty="0" smtClean="0"/>
              <a:t>Бактерии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ru-RU" sz="2800" dirty="0" smtClean="0"/>
              <a:t>Плесневелые грибы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ru-RU" sz="2800" dirty="0" smtClean="0"/>
              <a:t>Дрожжи 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ru-RU" sz="2800" dirty="0" smtClean="0"/>
              <a:t>Вирусы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88"/>
          </a:xfrm>
        </p:spPr>
        <p:txBody>
          <a:bodyPr/>
          <a:lstStyle/>
          <a:p>
            <a:pPr algn="ctr" eaLnBrk="1" hangingPunct="1"/>
            <a:r>
              <a:rPr lang="ru-RU" smtClean="0"/>
              <a:t>Бактерии </a:t>
            </a:r>
          </a:p>
        </p:txBody>
      </p:sp>
      <p:pic>
        <p:nvPicPr>
          <p:cNvPr id="25602" name="Содержимое 9" descr="EscherichiaColi NIAID.jpg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2484438" y="2708275"/>
            <a:ext cx="4464050" cy="3429000"/>
          </a:xfrm>
        </p:spPr>
      </p:pic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468313" y="1341438"/>
            <a:ext cx="82073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800" dirty="0"/>
              <a:t>Это одноклеточные микроорганизмы, размером 0,4-10 мкм (микрометров)</a:t>
            </a:r>
          </a:p>
        </p:txBody>
      </p:sp>
    </p:spTree>
    <p:extLst>
      <p:ext uri="{BB962C8B-B14F-4D97-AF65-F5344CB8AC3E}">
        <p14:creationId xmlns:p14="http://schemas.microsoft.com/office/powerpoint/2010/main" val="207819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5043494" cy="106205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chemeClr val="tx1"/>
                </a:solidFill>
                <a:latin typeface="Arial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Arial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Arial" charset="0"/>
              </a:rPr>
              <a:t>По форме делятся: </a:t>
            </a:r>
            <a:br>
              <a:rPr lang="ru-RU" sz="2800" b="1" dirty="0" smtClean="0">
                <a:solidFill>
                  <a:schemeClr val="tx1"/>
                </a:solidFill>
                <a:latin typeface="Arial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" charset="0"/>
              </a:rPr>
              <a:t>1. Кокковые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5264" t="15670" r="7882" b="8198"/>
          <a:stretch>
            <a:fillRect/>
          </a:stretch>
        </p:blipFill>
        <p:spPr bwMode="auto">
          <a:xfrm>
            <a:off x="857224" y="2073819"/>
            <a:ext cx="7286676" cy="4784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1187624" y="1599552"/>
            <a:ext cx="4330824" cy="5056187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ru-RU" sz="2800" b="1" dirty="0" smtClean="0">
                <a:latin typeface="Arial" charset="0"/>
              </a:rPr>
              <a:t>2. Палочковидные:</a:t>
            </a:r>
          </a:p>
          <a:p>
            <a:pPr marL="0" indent="0">
              <a:lnSpc>
                <a:spcPct val="90000"/>
              </a:lnSpc>
              <a:buNone/>
            </a:pPr>
            <a:endParaRPr lang="ru-RU" sz="2800" b="1" dirty="0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Arial" charset="0"/>
              </a:rPr>
              <a:t>Одинарные </a:t>
            </a:r>
          </a:p>
          <a:p>
            <a:pPr>
              <a:lnSpc>
                <a:spcPct val="90000"/>
              </a:lnSpc>
            </a:pPr>
            <a:endParaRPr lang="ru-RU" sz="2800" dirty="0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Arial" charset="0"/>
              </a:rPr>
              <a:t>Двойные</a:t>
            </a:r>
          </a:p>
          <a:p>
            <a:pPr marL="0" indent="0">
              <a:lnSpc>
                <a:spcPct val="90000"/>
              </a:lnSpc>
              <a:buNone/>
            </a:pPr>
            <a:endParaRPr lang="ru-RU" sz="2800" dirty="0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Arial" charset="0"/>
              </a:rPr>
              <a:t>Цепочные</a:t>
            </a:r>
            <a:endParaRPr lang="ru-RU" sz="2800" b="1" dirty="0" smtClean="0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ru-RU" b="1" dirty="0" smtClean="0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ru-RU" b="1" dirty="0" smtClean="0">
              <a:latin typeface="Arial" charset="0"/>
            </a:endParaRPr>
          </a:p>
        </p:txBody>
      </p:sp>
      <p:pic>
        <p:nvPicPr>
          <p:cNvPr id="1026" name="Picture 2" descr="F:\ПМ 06\статьи из интернета\images (1).jpg"/>
          <p:cNvPicPr>
            <a:picLocks noChangeAspect="1" noChangeArrowheads="1"/>
          </p:cNvPicPr>
          <p:nvPr/>
        </p:nvPicPr>
        <p:blipFill>
          <a:blip r:embed="rId2"/>
          <a:srcRect t="36809" r="71644" b="31640"/>
          <a:stretch>
            <a:fillRect/>
          </a:stretch>
        </p:blipFill>
        <p:spPr bwMode="auto">
          <a:xfrm>
            <a:off x="5615477" y="2420888"/>
            <a:ext cx="2928958" cy="29289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575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457200" y="1268413"/>
            <a:ext cx="4762872" cy="5056187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ru-RU" b="1" dirty="0" smtClean="0">
                <a:latin typeface="Arial" charset="0"/>
              </a:rPr>
              <a:t>3</a:t>
            </a:r>
            <a:r>
              <a:rPr lang="ru-RU" sz="2800" b="1" dirty="0" smtClean="0">
                <a:latin typeface="Arial" charset="0"/>
              </a:rPr>
              <a:t>. Спиралевидные-извитые: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latin typeface="Arial" charset="0"/>
              </a:rPr>
              <a:t>Вибрионы  </a:t>
            </a:r>
            <a:r>
              <a:rPr lang="ru-RU" sz="2800" dirty="0" smtClean="0">
                <a:latin typeface="Arial" charset="0"/>
              </a:rPr>
              <a:t>(вид запятой)</a:t>
            </a:r>
          </a:p>
          <a:p>
            <a:pPr>
              <a:lnSpc>
                <a:spcPct val="90000"/>
              </a:lnSpc>
            </a:pPr>
            <a:endParaRPr lang="ru-RU" sz="2800" b="1" dirty="0" smtClean="0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ru-RU" sz="2800" b="1" dirty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800" b="1" dirty="0" smtClean="0">
                <a:latin typeface="Arial" charset="0"/>
              </a:rPr>
              <a:t>Спириллы  </a:t>
            </a:r>
            <a:r>
              <a:rPr lang="ru-RU" sz="2800" dirty="0" smtClean="0">
                <a:latin typeface="Arial" charset="0"/>
              </a:rPr>
              <a:t>(толстые палочки в виде спирали)</a:t>
            </a:r>
          </a:p>
          <a:p>
            <a:pPr>
              <a:lnSpc>
                <a:spcPct val="90000"/>
              </a:lnSpc>
            </a:pPr>
            <a:endParaRPr lang="ru-RU" sz="2800" b="1" dirty="0" smtClean="0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ru-RU" sz="2800" b="1" dirty="0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800" b="1" dirty="0" smtClean="0">
                <a:latin typeface="Arial" charset="0"/>
              </a:rPr>
              <a:t>Спирохеты </a:t>
            </a:r>
            <a:r>
              <a:rPr lang="ru-RU" sz="2800" dirty="0" smtClean="0">
                <a:latin typeface="Arial" charset="0"/>
              </a:rPr>
              <a:t>(тонкая палочка в виде спирали)</a:t>
            </a:r>
            <a:endParaRPr lang="ru-RU" sz="2800" b="1" dirty="0" smtClean="0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ru-RU" b="1" dirty="0" smtClean="0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ru-RU" b="1" dirty="0" smtClean="0">
              <a:latin typeface="Arial" charset="0"/>
            </a:endParaRPr>
          </a:p>
        </p:txBody>
      </p:sp>
      <p:pic>
        <p:nvPicPr>
          <p:cNvPr id="4" name="Рисунок 3" descr="https://elearning.academia-moscow.ru/shellserver/content/601819414/05/ebook_01_01/content/resources/images/lau_01_01_03.png"/>
          <p:cNvPicPr>
            <a:picLocks noChangeAspect="1" noChangeArrowheads="1"/>
          </p:cNvPicPr>
          <p:nvPr/>
        </p:nvPicPr>
        <p:blipFill>
          <a:blip r:embed="rId2"/>
          <a:srcRect l="11476" t="65214" r="24259"/>
          <a:stretch>
            <a:fillRect/>
          </a:stretch>
        </p:blipFill>
        <p:spPr bwMode="auto">
          <a:xfrm>
            <a:off x="6286512" y="5572140"/>
            <a:ext cx="2000264" cy="1082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 l="32485" t="30320" r="30892" b="41254"/>
          <a:stretch>
            <a:fillRect/>
          </a:stretch>
        </p:blipFill>
        <p:spPr bwMode="auto">
          <a:xfrm>
            <a:off x="5786446" y="1428736"/>
            <a:ext cx="265419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https://elearning.academia-moscow.ru/shellserver/content/601819414/05/ebook_01_01/content/resources/images/lau_01_01_03.png"/>
          <p:cNvPicPr>
            <a:picLocks noChangeAspect="1" noChangeArrowheads="1"/>
          </p:cNvPicPr>
          <p:nvPr/>
        </p:nvPicPr>
        <p:blipFill>
          <a:blip r:embed="rId2"/>
          <a:srcRect l="-2601" t="19005" r="38336" b="28206"/>
          <a:stretch>
            <a:fillRect/>
          </a:stretch>
        </p:blipFill>
        <p:spPr bwMode="auto">
          <a:xfrm>
            <a:off x="6286512" y="3214686"/>
            <a:ext cx="200026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2941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Дисциплина </a:t>
            </a: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u="sng" dirty="0" smtClean="0"/>
              <a:t>Основы микробиологии, физиологии питания, санитарии и гигиены</a:t>
            </a:r>
          </a:p>
          <a:p>
            <a:endParaRPr lang="ru-RU" sz="4000" u="sng" dirty="0" smtClean="0"/>
          </a:p>
          <a:p>
            <a:r>
              <a:rPr lang="ru-RU" sz="4000" u="sng" dirty="0" smtClean="0"/>
              <a:t>Преподаватель: Калимбетова Оксана Николаевна</a:t>
            </a:r>
            <a:endParaRPr lang="ru-RU" sz="4000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" charset="0"/>
              </a:rPr>
              <a:t>Строение бактерий</a:t>
            </a:r>
          </a:p>
        </p:txBody>
      </p:sp>
      <p:pic>
        <p:nvPicPr>
          <p:cNvPr id="1026" name="Рисунок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32856"/>
            <a:ext cx="7301948" cy="4191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692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/>
          </p:cNvSpPr>
          <p:nvPr>
            <p:ph type="body" idx="1"/>
          </p:nvPr>
        </p:nvSpPr>
        <p:spPr>
          <a:xfrm>
            <a:off x="457200" y="980729"/>
            <a:ext cx="8229600" cy="534387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Arial" charset="0"/>
              </a:rPr>
              <a:t> </a:t>
            </a:r>
            <a:r>
              <a:rPr lang="ru-RU" sz="3200" dirty="0" smtClean="0">
                <a:latin typeface="Arial" charset="0"/>
              </a:rPr>
              <a:t>Размножается простым делением </a:t>
            </a:r>
          </a:p>
          <a:p>
            <a:pPr marL="0" indent="0" algn="ctr">
              <a:buNone/>
            </a:pPr>
            <a:endParaRPr lang="ru-RU" b="1" dirty="0" smtClean="0">
              <a:latin typeface="Arial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latin typeface="Arial" charset="0"/>
              </a:rPr>
              <a:t>Схема деления бактерий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 rotWithShape="1">
          <a:blip r:embed="rId2"/>
          <a:srcRect l="6529" t="49754" r="4095" b="8755"/>
          <a:stretch/>
        </p:blipFill>
        <p:spPr bwMode="auto">
          <a:xfrm>
            <a:off x="323528" y="3140968"/>
            <a:ext cx="8107494" cy="282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Разделы дисциплины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 </a:t>
            </a:r>
            <a:r>
              <a:rPr lang="ru-RU" sz="3200" b="1" dirty="0" smtClean="0"/>
              <a:t>Раздел 1. Основы </a:t>
            </a:r>
            <a:r>
              <a:rPr lang="ru-RU" sz="3200" b="1" dirty="0"/>
              <a:t>микробиологии в пищевом </a:t>
            </a:r>
            <a:r>
              <a:rPr lang="ru-RU" sz="3200" b="1" dirty="0" smtClean="0"/>
              <a:t>производстве</a:t>
            </a:r>
          </a:p>
          <a:p>
            <a:r>
              <a:rPr lang="ru-RU" sz="3200" b="1" dirty="0" smtClean="0"/>
              <a:t>Раздел 2. Основы </a:t>
            </a:r>
            <a:r>
              <a:rPr lang="ru-RU" sz="3200" b="1" dirty="0"/>
              <a:t>физиологии </a:t>
            </a:r>
            <a:r>
              <a:rPr lang="ru-RU" sz="3200" b="1" dirty="0" smtClean="0"/>
              <a:t>питания</a:t>
            </a:r>
          </a:p>
          <a:p>
            <a:r>
              <a:rPr lang="ru-RU" sz="3200" b="1" dirty="0" smtClean="0"/>
              <a:t>Раздел 3. Санитария </a:t>
            </a:r>
            <a:r>
              <a:rPr lang="ru-RU" sz="3200" b="1" dirty="0"/>
              <a:t>и гигиена в пищевом производстве</a:t>
            </a:r>
          </a:p>
        </p:txBody>
      </p:sp>
    </p:spTree>
    <p:extLst>
      <p:ext uri="{BB962C8B-B14F-4D97-AF65-F5344CB8AC3E}">
        <p14:creationId xmlns:p14="http://schemas.microsoft.com/office/powerpoint/2010/main" val="73442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7"/>
            <a:ext cx="8229600" cy="3903713"/>
          </a:xfrm>
        </p:spPr>
        <p:txBody>
          <a:bodyPr/>
          <a:lstStyle/>
          <a:p>
            <a:r>
              <a:rPr lang="ru-RU" dirty="0" smtClean="0"/>
              <a:t>Цель дисциплины - овладение необходимой теоретической и практической базой</a:t>
            </a:r>
          </a:p>
          <a:p>
            <a:r>
              <a:rPr lang="ru-RU" dirty="0" smtClean="0"/>
              <a:t>Задача – дать специалистам знания, необходимые для практической деятельности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328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Распределение учебного времени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163"/>
            <a:ext cx="8686800" cy="4389437"/>
          </a:xfrm>
        </p:spPr>
        <p:txBody>
          <a:bodyPr/>
          <a:lstStyle/>
          <a:p>
            <a:r>
              <a:rPr lang="ru-RU" dirty="0" smtClean="0"/>
              <a:t>Всего 64 часа</a:t>
            </a:r>
          </a:p>
          <a:p>
            <a:r>
              <a:rPr lang="ru-RU" dirty="0" smtClean="0"/>
              <a:t>2 семестр: раздел 1 и 2 - 26 часов (теоретические занятия – 18, лабораторные и практические занятия – 8)</a:t>
            </a:r>
          </a:p>
          <a:p>
            <a:r>
              <a:rPr lang="ru-RU" dirty="0" smtClean="0"/>
              <a:t>3 семестр: 3 раздел – 38 часов (теоретические </a:t>
            </a:r>
            <a:r>
              <a:rPr lang="ru-RU" dirty="0"/>
              <a:t>занятия – </a:t>
            </a:r>
            <a:r>
              <a:rPr lang="ru-RU" dirty="0" smtClean="0"/>
              <a:t>22, лабораторные и практические  </a:t>
            </a:r>
            <a:r>
              <a:rPr lang="ru-RU" dirty="0"/>
              <a:t>занятия – </a:t>
            </a:r>
            <a:r>
              <a:rPr lang="ru-RU" dirty="0" smtClean="0"/>
              <a:t>16)</a:t>
            </a:r>
          </a:p>
          <a:p>
            <a:r>
              <a:rPr lang="ru-RU" dirty="0" smtClean="0"/>
              <a:t>Промежуточная аттестация - ЭКЗАМЕН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952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52448"/>
          </a:xfrm>
        </p:spPr>
        <p:txBody>
          <a:bodyPr/>
          <a:lstStyle/>
          <a:p>
            <a:pPr algn="ctr"/>
            <a:r>
              <a:rPr lang="ru-RU" dirty="0" smtClean="0"/>
              <a:t>Учебники: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1"/>
            <a:ext cx="8229600" cy="4695800"/>
          </a:xfrm>
        </p:spPr>
        <p:txBody>
          <a:bodyPr/>
          <a:lstStyle/>
          <a:p>
            <a:r>
              <a:rPr lang="ru-RU" sz="3600" dirty="0" smtClean="0"/>
              <a:t>Основные: </a:t>
            </a:r>
            <a:r>
              <a:rPr lang="ru-RU" sz="3600" dirty="0" err="1"/>
              <a:t>Лаушкина</a:t>
            </a:r>
            <a:r>
              <a:rPr lang="ru-RU" sz="3600" dirty="0"/>
              <a:t> Т.А. Основы микробиологии, физиологии питания, санитарии и </a:t>
            </a:r>
            <a:r>
              <a:rPr lang="ru-RU" sz="3600" dirty="0" smtClean="0"/>
              <a:t>гигиены</a:t>
            </a:r>
          </a:p>
          <a:p>
            <a:r>
              <a:rPr lang="ru-RU" sz="3600" dirty="0" smtClean="0"/>
              <a:t>Дополнительные: Матюхина З.П. Основы физиологии питания, гигиена и санитария</a:t>
            </a:r>
          </a:p>
        </p:txBody>
      </p:sp>
    </p:spTree>
    <p:extLst>
      <p:ext uri="{BB962C8B-B14F-4D97-AF65-F5344CB8AC3E}">
        <p14:creationId xmlns:p14="http://schemas.microsoft.com/office/powerpoint/2010/main" val="80178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Студент должен знать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основные понятия и термины микробиологии;</a:t>
            </a:r>
          </a:p>
          <a:p>
            <a:pPr lvl="0"/>
            <a:r>
              <a:rPr lang="ru-RU" dirty="0"/>
              <a:t>основные группы микроорганизмов;</a:t>
            </a:r>
          </a:p>
          <a:p>
            <a:pPr lvl="0"/>
            <a:r>
              <a:rPr lang="ru-RU" dirty="0"/>
              <a:t>основные пищевые инфекции и пищевые отравления;</a:t>
            </a:r>
          </a:p>
          <a:p>
            <a:pPr lvl="0"/>
            <a:r>
              <a:rPr lang="ru-RU" dirty="0"/>
              <a:t>микробиологию основных пищевых продуктов;</a:t>
            </a:r>
          </a:p>
          <a:p>
            <a:pPr lvl="0"/>
            <a:r>
              <a:rPr lang="ru-RU" dirty="0"/>
              <a:t>возможные источники микробиологического загрязнения в процессе производства кулинарной продукции;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847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С</a:t>
            </a:r>
            <a:r>
              <a:rPr lang="ru-RU" dirty="0" smtClean="0"/>
              <a:t>тудент должен уметь:</a:t>
            </a: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457200" y="2071688"/>
            <a:ext cx="8186738" cy="4252912"/>
          </a:xfrm>
        </p:spPr>
        <p:txBody>
          <a:bodyPr/>
          <a:lstStyle/>
          <a:p>
            <a:pPr lvl="0"/>
            <a:r>
              <a:rPr lang="ru-RU" dirty="0"/>
              <a:t>рассчитывать энергетическую ценность блюд;</a:t>
            </a:r>
          </a:p>
          <a:p>
            <a:pPr lvl="0"/>
            <a:r>
              <a:rPr lang="ru-RU" dirty="0"/>
              <a:t>составлять рационы питания для различных категорий потребителей;</a:t>
            </a:r>
          </a:p>
          <a:p>
            <a:pPr lvl="0"/>
            <a:r>
              <a:rPr lang="ru-RU" dirty="0"/>
              <a:t>соблюдать санитарно-эпидемиологические требования к процессам </a:t>
            </a:r>
            <a:r>
              <a:rPr lang="ru-RU" dirty="0" smtClean="0"/>
              <a:t>производства;</a:t>
            </a:r>
            <a:endParaRPr lang="ru-RU" dirty="0"/>
          </a:p>
          <a:p>
            <a:pPr lvl="0"/>
            <a:r>
              <a:rPr lang="ru-RU" dirty="0" smtClean="0"/>
              <a:t>производить </a:t>
            </a:r>
            <a:r>
              <a:rPr lang="ru-RU" dirty="0"/>
              <a:t>санитарную обработку оборудования и инвентаря, готовить растворы дезинфицирующих и моющих средств;</a:t>
            </a:r>
          </a:p>
          <a:p>
            <a:pPr lvl="0"/>
            <a:r>
              <a:rPr lang="ru-RU" dirty="0"/>
              <a:t>проводить органолептическую оценку безопасности пищевого сырья и продуктов.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студент должен уметь: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методы предотвращения порчи сырья и готовой продукции;</a:t>
            </a:r>
          </a:p>
          <a:p>
            <a:pPr lvl="0"/>
            <a:r>
              <a:rPr lang="ru-RU" dirty="0"/>
              <a:t>пищевые вещества и их значение для организма человека; </a:t>
            </a:r>
          </a:p>
          <a:p>
            <a:pPr lvl="0"/>
            <a:r>
              <a:rPr lang="ru-RU" dirty="0"/>
              <a:t>суточную норму потребности человека в питательных веществах; </a:t>
            </a:r>
          </a:p>
          <a:p>
            <a:pPr lvl="0"/>
            <a:r>
              <a:rPr lang="ru-RU" dirty="0"/>
              <a:t>основные процессы обмена веществ в организме;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56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2596</TotalTime>
  <Words>499</Words>
  <Application>Microsoft Office PowerPoint</Application>
  <PresentationFormat>Экран (4:3)</PresentationFormat>
  <Paragraphs>86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Constantia</vt:lpstr>
      <vt:lpstr>Wingdings 2</vt:lpstr>
      <vt:lpstr>Поток</vt:lpstr>
      <vt:lpstr>Тема: Введение: цель, задачи учебной дисциплины </vt:lpstr>
      <vt:lpstr>Дисциплина </vt:lpstr>
      <vt:lpstr>Разделы дисциплины</vt:lpstr>
      <vt:lpstr>Презентация PowerPoint</vt:lpstr>
      <vt:lpstr>Распределение учебного времени</vt:lpstr>
      <vt:lpstr>Учебники: </vt:lpstr>
      <vt:lpstr>Студент должен знать</vt:lpstr>
      <vt:lpstr> Студент должен уметь:</vt:lpstr>
      <vt:lpstr>студент должен уметь:</vt:lpstr>
      <vt:lpstr>студент должен уметь:</vt:lpstr>
      <vt:lpstr>студент должен уметь:</vt:lpstr>
      <vt:lpstr>Презентация PowerPoint</vt:lpstr>
      <vt:lpstr>План:</vt:lpstr>
      <vt:lpstr>Определения </vt:lpstr>
      <vt:lpstr>1. Виды микробов, их форма, строение и размножение</vt:lpstr>
      <vt:lpstr>Бактерии </vt:lpstr>
      <vt:lpstr>  По форме делятся:  1. Кокковые</vt:lpstr>
      <vt:lpstr>Презентация PowerPoint</vt:lpstr>
      <vt:lpstr>Презентация PowerPoint</vt:lpstr>
      <vt:lpstr>Строение бактерий</vt:lpstr>
      <vt:lpstr>Презентация PowerPoint</vt:lpstr>
    </vt:vector>
  </TitlesOfParts>
  <Company>SGKBii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микробиологии санитарии и гигиены</dc:title>
  <dc:creator>user</dc:creator>
  <cp:lastModifiedBy>Тимур</cp:lastModifiedBy>
  <cp:revision>74</cp:revision>
  <dcterms:created xsi:type="dcterms:W3CDTF">2011-09-08T06:28:43Z</dcterms:created>
  <dcterms:modified xsi:type="dcterms:W3CDTF">2022-02-07T21:03:03Z</dcterms:modified>
</cp:coreProperties>
</file>