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77" y="-21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6CA92C0-2F19-4296-8A71-175E7644FCE4}" type="datetimeFigureOut">
              <a:rPr lang="ru-RU" smtClean="0"/>
              <a:pPr/>
              <a:t>04.01.2016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54ACCD2-EF30-444A-83D4-9504D1DF8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CA92C0-2F19-4296-8A71-175E7644FCE4}" type="datetimeFigureOut">
              <a:rPr lang="ru-RU" smtClean="0"/>
              <a:pPr/>
              <a:t>04.01.2016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4ACCD2-EF30-444A-83D4-9504D1DF8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6CA92C0-2F19-4296-8A71-175E7644FCE4}" type="datetimeFigureOut">
              <a:rPr lang="ru-RU" smtClean="0"/>
              <a:pPr/>
              <a:t>04.01.2016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54ACCD2-EF30-444A-83D4-9504D1DF8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CA92C0-2F19-4296-8A71-175E7644FCE4}" type="datetimeFigureOut">
              <a:rPr lang="ru-RU" smtClean="0"/>
              <a:pPr/>
              <a:t>04.01.2016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4ACCD2-EF30-444A-83D4-9504D1DF8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6CA92C0-2F19-4296-8A71-175E7644FCE4}" type="datetimeFigureOut">
              <a:rPr lang="ru-RU" smtClean="0"/>
              <a:pPr/>
              <a:t>04.01.2016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54ACCD2-EF30-444A-83D4-9504D1DF8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CA92C0-2F19-4296-8A71-175E7644FCE4}" type="datetimeFigureOut">
              <a:rPr lang="ru-RU" smtClean="0"/>
              <a:pPr/>
              <a:t>04.01.2016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4ACCD2-EF30-444A-83D4-9504D1DF8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CA92C0-2F19-4296-8A71-175E7644FCE4}" type="datetimeFigureOut">
              <a:rPr lang="ru-RU" smtClean="0"/>
              <a:pPr/>
              <a:t>04.01.2016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4ACCD2-EF30-444A-83D4-9504D1DF8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CA92C0-2F19-4296-8A71-175E7644FCE4}" type="datetimeFigureOut">
              <a:rPr lang="ru-RU" smtClean="0"/>
              <a:pPr/>
              <a:t>04.01.2016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4ACCD2-EF30-444A-83D4-9504D1DF8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6CA92C0-2F19-4296-8A71-175E7644FCE4}" type="datetimeFigureOut">
              <a:rPr lang="ru-RU" smtClean="0"/>
              <a:pPr/>
              <a:t>04.01.2016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4ACCD2-EF30-444A-83D4-9504D1DF8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CA92C0-2F19-4296-8A71-175E7644FCE4}" type="datetimeFigureOut">
              <a:rPr lang="ru-RU" smtClean="0"/>
              <a:pPr/>
              <a:t>04.01.2016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4ACCD2-EF30-444A-83D4-9504D1DF8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CA92C0-2F19-4296-8A71-175E7644FCE4}" type="datetimeFigureOut">
              <a:rPr lang="ru-RU" smtClean="0"/>
              <a:pPr/>
              <a:t>04.01.2016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4ACCD2-EF30-444A-83D4-9504D1DF84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6CA92C0-2F19-4296-8A71-175E7644FCE4}" type="datetimeFigureOut">
              <a:rPr lang="ru-RU" smtClean="0"/>
              <a:pPr/>
              <a:t>04.01.2016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54ACCD2-EF30-444A-83D4-9504D1DF8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5literatura.net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14744" y="630311"/>
            <a:ext cx="5143536" cy="126067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Леонид Николаевич Андреев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2031056"/>
            <a:ext cx="5043340" cy="589394"/>
          </a:xfrm>
        </p:spPr>
        <p:txBody>
          <a:bodyPr/>
          <a:lstStyle/>
          <a:p>
            <a:r>
              <a:rPr lang="ru-RU" dirty="0" smtClean="0"/>
              <a:t>(1871 – 1919)  </a:t>
            </a:r>
            <a:endParaRPr lang="ru-RU" dirty="0"/>
          </a:p>
        </p:txBody>
      </p:sp>
      <p:pic>
        <p:nvPicPr>
          <p:cNvPr id="4" name="Рисунок 3" descr="Andreie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4678" y="2451281"/>
            <a:ext cx="3361788" cy="4024839"/>
          </a:xfrm>
          <a:prstGeom prst="rect">
            <a:avLst/>
          </a:prstGeom>
        </p:spPr>
      </p:pic>
      <p:sp>
        <p:nvSpPr>
          <p:cNvPr id="5" name="Скругленный прямоугольник 4">
            <a:hlinkClick r:id="rId3" tooltip=" Каталог презентаций "/>
          </p:cNvPr>
          <p:cNvSpPr/>
          <p:nvPr/>
        </p:nvSpPr>
        <p:spPr>
          <a:xfrm>
            <a:off x="3683000" y="6477000"/>
            <a:ext cx="1778000" cy="3556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FFFFFF">
                  <a:shade val="88000"/>
                </a:srgbClr>
              </a:gs>
            </a:gsLst>
            <a:lin ang="5400000" scaled="1"/>
            <a:tileRect/>
          </a:gradFill>
          <a:ln w="127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88900" tIns="25400" rIns="88900" bIns="50800" rtlCol="0" anchor="ctr" anchorCtr="1">
            <a:noAutofit/>
          </a:bodyPr>
          <a:lstStyle/>
          <a:p>
            <a:pPr algn="ctr"/>
            <a:r>
              <a:rPr lang="en-US" sz="2000" u="sng" smtClean="0">
                <a:solidFill>
                  <a:srgbClr val="3333CC"/>
                </a:solidFill>
                <a:latin typeface="Arial"/>
              </a:rPr>
              <a:t>5literatura.net</a:t>
            </a:r>
            <a:endParaRPr lang="ru-RU" sz="2000" u="sng">
              <a:solidFill>
                <a:srgbClr val="3333CC"/>
              </a:solidFill>
              <a:latin typeface="Arial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/>
              <a:t>Творчество, основные идеи</a:t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Monotype Corsiva" pitchFamily="66" charset="0"/>
              </a:rPr>
              <a:t>Первые произведения Леонида Андреева, во многом под воздействием бедственных условий, в которых тогда находился писатель, проникнуты критическим анализом современного мира («</a:t>
            </a:r>
            <a:r>
              <a:rPr lang="ru-RU" dirty="0" err="1" smtClean="0">
                <a:latin typeface="Monotype Corsiva" pitchFamily="66" charset="0"/>
              </a:rPr>
              <a:t>Баргамот</a:t>
            </a:r>
            <a:r>
              <a:rPr lang="ru-RU" dirty="0" smtClean="0">
                <a:latin typeface="Monotype Corsiva" pitchFamily="66" charset="0"/>
              </a:rPr>
              <a:t> и </a:t>
            </a:r>
            <a:r>
              <a:rPr lang="ru-RU" dirty="0" err="1" smtClean="0">
                <a:latin typeface="Monotype Corsiva" pitchFamily="66" charset="0"/>
              </a:rPr>
              <a:t>Гараська</a:t>
            </a:r>
            <a:r>
              <a:rPr lang="ru-RU" dirty="0" smtClean="0">
                <a:latin typeface="Monotype Corsiva" pitchFamily="66" charset="0"/>
              </a:rPr>
              <a:t>», «Город»). Однако ещё в раннем периоде творчества писателя проявились его основные мотивы: крайний скептицизм, неверие в человеческий разум («Стена», «Жизнь Василия Фивейского»), возникает увлечение спиритуализмом и религией («Иуда Искариот»). Рассказы «Губернатор», «Иван Иванович» и пьеса «К звёздам» отражают симпатию писателя к революции. Однако после начала реакции 1907 г. Леонид Андреев отказался от всяких революционных взглядов, считая, что бунт масс может привести лишь к большим жертвам и большим страданиям (см. «Рассказ о семи повешенных»). В своём рассказе «Красный смех» Андреев нарисовал картину ужасов современной войны (реакция на Русско-японскую войну 1905 г.). Недовольство его героев окружающим миром и порядками неизменно выливается в пассивность </a:t>
            </a:r>
            <a:r>
              <a:rPr lang="ru-RU" dirty="0" err="1" smtClean="0">
                <a:latin typeface="Monotype Corsiva" pitchFamily="66" charset="0"/>
              </a:rPr>
              <a:t>илианархический</a:t>
            </a:r>
            <a:r>
              <a:rPr lang="ru-RU" dirty="0" smtClean="0">
                <a:latin typeface="Monotype Corsiva" pitchFamily="66" charset="0"/>
              </a:rPr>
              <a:t> бунт. Предсмертные сочинения писателя проникнуты депрессией, идеей о торжестве иррациональных сил.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7239000" cy="4846320"/>
          </a:xfrm>
        </p:spPr>
        <p:txBody>
          <a:bodyPr>
            <a:normAutofit fontScale="92500" lnSpcReduction="20000"/>
          </a:bodyPr>
          <a:lstStyle/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Несмотря на патетический настрой произведений, литературный язык Андреева, напористый и экспрессивный, с </a:t>
            </a:r>
            <a:r>
              <a:rPr lang="ru-RU" dirty="0" err="1" smtClean="0">
                <a:latin typeface="Monotype Corsiva" pitchFamily="66" charset="0"/>
              </a:rPr>
              <a:t>подчёркнутымсимволизмом</a:t>
            </a:r>
            <a:r>
              <a:rPr lang="ru-RU" dirty="0" smtClean="0">
                <a:latin typeface="Monotype Corsiva" pitchFamily="66" charset="0"/>
              </a:rPr>
              <a:t>, встречал широкий отклик в художественной и интеллигентской среде дореволюционной России. Положительные отзывы об Андрееве оставили Максим Горький, Рерих, Репин, Блок, Чехов и многие другие. Произведения Андреева отличает резкость контрастов, неожиданные повороты сюжета, в сочетании со схематической простотой слога. Леонид Андреев признан ярким писателем Серебряного века русской литературы.</a:t>
            </a:r>
          </a:p>
          <a:p>
            <a:endParaRPr lang="ru-RU" dirty="0"/>
          </a:p>
        </p:txBody>
      </p:sp>
      <p:pic>
        <p:nvPicPr>
          <p:cNvPr id="4" name="Рисунок 3" descr="220px-Leonid_andreev-veresae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0"/>
            <a:ext cx="1968504" cy="2818540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Рассказы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Monotype Corsiva" pitchFamily="66" charset="0"/>
              </a:rPr>
              <a:t>1898 — «</a:t>
            </a:r>
            <a:r>
              <a:rPr lang="ru-RU" dirty="0" err="1" smtClean="0">
                <a:latin typeface="Monotype Corsiva" pitchFamily="66" charset="0"/>
              </a:rPr>
              <a:t>Баргамот</a:t>
            </a:r>
            <a:r>
              <a:rPr lang="ru-RU" dirty="0" smtClean="0">
                <a:latin typeface="Monotype Corsiva" pitchFamily="66" charset="0"/>
              </a:rPr>
              <a:t> и </a:t>
            </a:r>
            <a:r>
              <a:rPr lang="ru-RU" dirty="0" err="1" smtClean="0">
                <a:latin typeface="Monotype Corsiva" pitchFamily="66" charset="0"/>
              </a:rPr>
              <a:t>Гараська</a:t>
            </a:r>
            <a:r>
              <a:rPr lang="ru-RU" dirty="0" smtClean="0">
                <a:latin typeface="Monotype Corsiva" pitchFamily="66" charset="0"/>
              </a:rPr>
              <a:t>»</a:t>
            </a:r>
          </a:p>
          <a:p>
            <a:r>
              <a:rPr lang="ru-RU" dirty="0" smtClean="0">
                <a:latin typeface="Monotype Corsiva" pitchFamily="66" charset="0"/>
              </a:rPr>
              <a:t>1898 — «Из жизни штабс-капитана </a:t>
            </a:r>
            <a:r>
              <a:rPr lang="ru-RU" dirty="0" err="1" smtClean="0">
                <a:latin typeface="Monotype Corsiva" pitchFamily="66" charset="0"/>
              </a:rPr>
              <a:t>Каблукова</a:t>
            </a:r>
            <a:r>
              <a:rPr lang="ru-RU" dirty="0" smtClean="0">
                <a:latin typeface="Monotype Corsiva" pitchFamily="66" charset="0"/>
              </a:rPr>
              <a:t>»</a:t>
            </a:r>
          </a:p>
          <a:p>
            <a:r>
              <a:rPr lang="ru-RU" dirty="0" smtClean="0">
                <a:latin typeface="Monotype Corsiva" pitchFamily="66" charset="0"/>
              </a:rPr>
              <a:t>1898 — «Защита»</a:t>
            </a:r>
          </a:p>
          <a:p>
            <a:r>
              <a:rPr lang="ru-RU" dirty="0" smtClean="0">
                <a:latin typeface="Monotype Corsiva" pitchFamily="66" charset="0"/>
              </a:rPr>
              <a:t>1898 — «</a:t>
            </a:r>
            <a:r>
              <a:rPr lang="ru-RU" dirty="0" err="1" smtClean="0">
                <a:latin typeface="Monotype Corsiva" pitchFamily="66" charset="0"/>
              </a:rPr>
              <a:t>Алёша-дурачок</a:t>
            </a:r>
            <a:r>
              <a:rPr lang="ru-RU" dirty="0" smtClean="0">
                <a:latin typeface="Monotype Corsiva" pitchFamily="66" charset="0"/>
              </a:rPr>
              <a:t>»</a:t>
            </a:r>
          </a:p>
          <a:p>
            <a:r>
              <a:rPr lang="ru-RU" dirty="0" smtClean="0">
                <a:latin typeface="Monotype Corsiva" pitchFamily="66" charset="0"/>
              </a:rPr>
              <a:t>1899 — «Ангелочек»</a:t>
            </a:r>
          </a:p>
          <a:p>
            <a:r>
              <a:rPr lang="ru-RU" dirty="0" smtClean="0">
                <a:latin typeface="Monotype Corsiva" pitchFamily="66" charset="0"/>
              </a:rPr>
              <a:t>1899 — «Друг»</a:t>
            </a:r>
          </a:p>
          <a:p>
            <a:r>
              <a:rPr lang="ru-RU" dirty="0" smtClean="0">
                <a:latin typeface="Monotype Corsiva" pitchFamily="66" charset="0"/>
              </a:rPr>
              <a:t>1899 — «Большой шлем»</a:t>
            </a:r>
          </a:p>
          <a:p>
            <a:r>
              <a:rPr lang="ru-RU" dirty="0" smtClean="0">
                <a:latin typeface="Monotype Corsiva" pitchFamily="66" charset="0"/>
              </a:rPr>
              <a:t>1899 — «У окна»</a:t>
            </a:r>
          </a:p>
          <a:p>
            <a:r>
              <a:rPr lang="ru-RU" dirty="0" smtClean="0">
                <a:latin typeface="Monotype Corsiva" pitchFamily="66" charset="0"/>
              </a:rPr>
              <a:t>1899 — «Петька на даче»</a:t>
            </a:r>
          </a:p>
          <a:p>
            <a:r>
              <a:rPr lang="ru-RU" dirty="0" smtClean="0">
                <a:latin typeface="Monotype Corsiva" pitchFamily="66" charset="0"/>
              </a:rPr>
              <a:t>1899 — «Мельком»</a:t>
            </a:r>
          </a:p>
          <a:p>
            <a:r>
              <a:rPr lang="ru-RU" dirty="0" smtClean="0">
                <a:latin typeface="Monotype Corsiva" pitchFamily="66" charset="0"/>
              </a:rPr>
              <a:t>1900 — «В тёмную даль»</a:t>
            </a:r>
          </a:p>
          <a:p>
            <a:r>
              <a:rPr lang="ru-RU" dirty="0" smtClean="0">
                <a:latin typeface="Monotype Corsiva" pitchFamily="66" charset="0"/>
              </a:rPr>
              <a:t>1901 — «Бездна»</a:t>
            </a:r>
          </a:p>
          <a:p>
            <a:r>
              <a:rPr lang="ru-RU" dirty="0" smtClean="0">
                <a:latin typeface="Monotype Corsiva" pitchFamily="66" charset="0"/>
              </a:rPr>
              <a:t>1900 — «Молчание»</a:t>
            </a:r>
          </a:p>
          <a:p>
            <a:r>
              <a:rPr lang="ru-RU" dirty="0" smtClean="0">
                <a:latin typeface="Monotype Corsiva" pitchFamily="66" charset="0"/>
              </a:rPr>
              <a:t>1901 — «Кусака»</a:t>
            </a:r>
          </a:p>
          <a:p>
            <a:r>
              <a:rPr lang="ru-RU" dirty="0" smtClean="0">
                <a:latin typeface="Monotype Corsiva" pitchFamily="66" charset="0"/>
              </a:rPr>
              <a:t>1901 — «Случай»</a:t>
            </a:r>
          </a:p>
          <a:p>
            <a:r>
              <a:rPr lang="ru-RU" dirty="0" smtClean="0">
                <a:latin typeface="Monotype Corsiva" pitchFamily="66" charset="0"/>
              </a:rPr>
              <a:t>1901 — «Стена»</a:t>
            </a:r>
          </a:p>
          <a:p>
            <a:r>
              <a:rPr lang="ru-RU" dirty="0" smtClean="0">
                <a:latin typeface="Monotype Corsiva" pitchFamily="66" charset="0"/>
              </a:rPr>
              <a:t>1902 — «В тумане»</a:t>
            </a:r>
          </a:p>
          <a:p>
            <a:endParaRPr lang="ru-RU" dirty="0"/>
          </a:p>
        </p:txBody>
      </p:sp>
      <p:pic>
        <p:nvPicPr>
          <p:cNvPr id="4" name="Рисунок 3" descr="0004-004-Vtoroe-otkrytie-tvorchestva-Leonida-Andreeva-kak-chasti-vse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214554"/>
            <a:ext cx="2786066" cy="3869536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7239000" cy="6312884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Monotype Corsiva" pitchFamily="66" charset="0"/>
              </a:rPr>
              <a:t>1902 — «Город»</a:t>
            </a:r>
          </a:p>
          <a:p>
            <a:r>
              <a:rPr lang="ru-RU" dirty="0" smtClean="0">
                <a:latin typeface="Monotype Corsiva" pitchFamily="66" charset="0"/>
              </a:rPr>
              <a:t>1902 — «Предстояла кража»</a:t>
            </a:r>
          </a:p>
          <a:p>
            <a:r>
              <a:rPr lang="ru-RU" dirty="0" smtClean="0">
                <a:latin typeface="Monotype Corsiva" pitchFamily="66" charset="0"/>
              </a:rPr>
              <a:t>1902 — «Мысль»</a:t>
            </a:r>
          </a:p>
          <a:p>
            <a:r>
              <a:rPr lang="ru-RU" dirty="0" smtClean="0">
                <a:latin typeface="Monotype Corsiva" pitchFamily="66" charset="0"/>
              </a:rPr>
              <a:t>1904 — «Вор»</a:t>
            </a:r>
          </a:p>
          <a:p>
            <a:r>
              <a:rPr lang="ru-RU" dirty="0" smtClean="0">
                <a:latin typeface="Monotype Corsiva" pitchFamily="66" charset="0"/>
              </a:rPr>
              <a:t>1904 — «Красный смех»</a:t>
            </a:r>
          </a:p>
          <a:p>
            <a:r>
              <a:rPr lang="ru-RU" dirty="0" smtClean="0">
                <a:latin typeface="Monotype Corsiva" pitchFamily="66" charset="0"/>
              </a:rPr>
              <a:t>1904 — «Нет прощения»</a:t>
            </a:r>
          </a:p>
          <a:p>
            <a:r>
              <a:rPr lang="ru-RU" dirty="0" smtClean="0">
                <a:latin typeface="Monotype Corsiva" pitchFamily="66" charset="0"/>
              </a:rPr>
              <a:t>1905 — «Губернатор»</a:t>
            </a:r>
          </a:p>
          <a:p>
            <a:r>
              <a:rPr lang="ru-RU" dirty="0" smtClean="0">
                <a:latin typeface="Monotype Corsiva" pitchFamily="66" charset="0"/>
              </a:rPr>
              <a:t>1905 — «Христиане»</a:t>
            </a:r>
          </a:p>
          <a:p>
            <a:r>
              <a:rPr lang="ru-RU" dirty="0" smtClean="0">
                <a:latin typeface="Monotype Corsiva" pitchFamily="66" charset="0"/>
              </a:rPr>
              <a:t>1905 — «Марсельеза»</a:t>
            </a:r>
          </a:p>
          <a:p>
            <a:r>
              <a:rPr lang="ru-RU" dirty="0" smtClean="0">
                <a:latin typeface="Monotype Corsiva" pitchFamily="66" charset="0"/>
              </a:rPr>
              <a:t>1906 — «Так было»</a:t>
            </a:r>
          </a:p>
          <a:p>
            <a:r>
              <a:rPr lang="ru-RU" dirty="0" smtClean="0">
                <a:latin typeface="Monotype Corsiva" pitchFamily="66" charset="0"/>
              </a:rPr>
              <a:t>1907 — «Из рассказа, который никогда не будет окончен»</a:t>
            </a:r>
          </a:p>
          <a:p>
            <a:r>
              <a:rPr lang="ru-RU" dirty="0" smtClean="0">
                <a:latin typeface="Monotype Corsiva" pitchFamily="66" charset="0"/>
              </a:rPr>
              <a:t>1907 — «Тьма»</a:t>
            </a:r>
          </a:p>
          <a:p>
            <a:r>
              <a:rPr lang="ru-RU" dirty="0" smtClean="0">
                <a:latin typeface="Monotype Corsiva" pitchFamily="66" charset="0"/>
              </a:rPr>
              <a:t>1908 — «Иван Иванович»</a:t>
            </a:r>
          </a:p>
          <a:p>
            <a:r>
              <a:rPr lang="ru-RU" dirty="0" smtClean="0">
                <a:latin typeface="Monotype Corsiva" pitchFamily="66" charset="0"/>
              </a:rPr>
              <a:t>1909 — «Рассказ о семи повешенных»</a:t>
            </a:r>
          </a:p>
          <a:p>
            <a:r>
              <a:rPr lang="ru-RU" dirty="0" smtClean="0">
                <a:latin typeface="Monotype Corsiva" pitchFamily="66" charset="0"/>
              </a:rPr>
              <a:t>1910 — «Рассказ змеи о том, как у неё появились ядовитые зубы»</a:t>
            </a:r>
          </a:p>
          <a:p>
            <a:r>
              <a:rPr lang="ru-RU" dirty="0" smtClean="0">
                <a:latin typeface="Monotype Corsiva" pitchFamily="66" charset="0"/>
              </a:rPr>
              <a:t>1911 — «Правила добра»</a:t>
            </a:r>
          </a:p>
          <a:p>
            <a:r>
              <a:rPr lang="ru-RU" dirty="0" smtClean="0">
                <a:latin typeface="Monotype Corsiva" pitchFamily="66" charset="0"/>
              </a:rPr>
              <a:t>1913 — «Земля»</a:t>
            </a:r>
          </a:p>
          <a:p>
            <a:r>
              <a:rPr lang="ru-RU" dirty="0" smtClean="0">
                <a:latin typeface="Monotype Corsiva" pitchFamily="66" charset="0"/>
              </a:rPr>
              <a:t>1913 — «Он (Рассказ неизвестного)»</a:t>
            </a:r>
          </a:p>
          <a:p>
            <a:r>
              <a:rPr lang="ru-RU" dirty="0" smtClean="0">
                <a:latin typeface="Monotype Corsiva" pitchFamily="66" charset="0"/>
              </a:rPr>
              <a:t>1913 — «Полёт»</a:t>
            </a:r>
          </a:p>
          <a:p>
            <a:r>
              <a:rPr lang="ru-RU" dirty="0" smtClean="0">
                <a:latin typeface="Monotype Corsiva" pitchFamily="66" charset="0"/>
              </a:rPr>
              <a:t>1914 — «Герман и Маргарита»</a:t>
            </a:r>
          </a:p>
          <a:p>
            <a:r>
              <a:rPr lang="ru-RU" dirty="0" smtClean="0">
                <a:latin typeface="Monotype Corsiva" pitchFamily="66" charset="0"/>
              </a:rPr>
              <a:t>1915 — «Ослы»</a:t>
            </a:r>
          </a:p>
          <a:p>
            <a:r>
              <a:rPr lang="ru-RU" dirty="0" smtClean="0">
                <a:latin typeface="Monotype Corsiva" pitchFamily="66" charset="0"/>
              </a:rPr>
              <a:t>1916 — «Два письма»</a:t>
            </a:r>
          </a:p>
          <a:p>
            <a:r>
              <a:rPr lang="ru-RU" dirty="0" smtClean="0">
                <a:latin typeface="Monotype Corsiva" pitchFamily="66" charset="0"/>
              </a:rPr>
              <a:t>1916 — «Жертва»</a:t>
            </a:r>
          </a:p>
          <a:p>
            <a:endParaRPr lang="ru-RU" dirty="0"/>
          </a:p>
        </p:txBody>
      </p:sp>
      <p:pic>
        <p:nvPicPr>
          <p:cNvPr id="4" name="Рисунок 3" descr="861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357166"/>
            <a:ext cx="2245642" cy="3338521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Пьесы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Monotype Corsiva" pitchFamily="66" charset="0"/>
              </a:rPr>
              <a:t>1906 — «К звёздам»</a:t>
            </a:r>
          </a:p>
          <a:p>
            <a:r>
              <a:rPr lang="ru-RU" dirty="0" smtClean="0">
                <a:latin typeface="Monotype Corsiva" pitchFamily="66" charset="0"/>
              </a:rPr>
              <a:t>1907 — «Жизнь человека»</a:t>
            </a:r>
          </a:p>
          <a:p>
            <a:r>
              <a:rPr lang="ru-RU" dirty="0" smtClean="0">
                <a:latin typeface="Monotype Corsiva" pitchFamily="66" charset="0"/>
              </a:rPr>
              <a:t>1907 — «Савва»</a:t>
            </a:r>
          </a:p>
          <a:p>
            <a:r>
              <a:rPr lang="ru-RU" dirty="0" smtClean="0">
                <a:latin typeface="Monotype Corsiva" pitchFamily="66" charset="0"/>
              </a:rPr>
              <a:t>1908 — «Царь Голод»</a:t>
            </a:r>
          </a:p>
          <a:p>
            <a:r>
              <a:rPr lang="ru-RU" dirty="0" smtClean="0">
                <a:latin typeface="Monotype Corsiva" pitchFamily="66" charset="0"/>
              </a:rPr>
              <a:t>1909 — «</a:t>
            </a:r>
            <a:r>
              <a:rPr lang="ru-RU" dirty="0" err="1" smtClean="0">
                <a:latin typeface="Monotype Corsiva" pitchFamily="66" charset="0"/>
              </a:rPr>
              <a:t>Анатэма</a:t>
            </a:r>
            <a:r>
              <a:rPr lang="ru-RU" dirty="0" smtClean="0">
                <a:latin typeface="Monotype Corsiva" pitchFamily="66" charset="0"/>
              </a:rPr>
              <a:t>»</a:t>
            </a:r>
          </a:p>
          <a:p>
            <a:r>
              <a:rPr lang="ru-RU" dirty="0" smtClean="0">
                <a:latin typeface="Monotype Corsiva" pitchFamily="66" charset="0"/>
              </a:rPr>
              <a:t>1909 — «Дни нашей жизни»</a:t>
            </a:r>
          </a:p>
          <a:p>
            <a:r>
              <a:rPr lang="ru-RU" dirty="0" smtClean="0">
                <a:latin typeface="Monotype Corsiva" pitchFamily="66" charset="0"/>
              </a:rPr>
              <a:t>1910 — «Анфиса»</a:t>
            </a:r>
          </a:p>
          <a:p>
            <a:r>
              <a:rPr lang="ru-RU" dirty="0" smtClean="0">
                <a:latin typeface="Monotype Corsiva" pitchFamily="66" charset="0"/>
              </a:rPr>
              <a:t>1910 — «</a:t>
            </a:r>
            <a:r>
              <a:rPr lang="ru-RU" dirty="0" err="1" smtClean="0">
                <a:latin typeface="Monotype Corsiva" pitchFamily="66" charset="0"/>
              </a:rPr>
              <a:t>Gaudeamus</a:t>
            </a:r>
            <a:r>
              <a:rPr lang="ru-RU" dirty="0" smtClean="0">
                <a:latin typeface="Monotype Corsiva" pitchFamily="66" charset="0"/>
              </a:rPr>
              <a:t>»</a:t>
            </a:r>
          </a:p>
          <a:p>
            <a:r>
              <a:rPr lang="ru-RU" dirty="0" smtClean="0">
                <a:latin typeface="Monotype Corsiva" pitchFamily="66" charset="0"/>
              </a:rPr>
              <a:t>1912 — «Екатерина Ивановна»</a:t>
            </a:r>
          </a:p>
          <a:p>
            <a:r>
              <a:rPr lang="ru-RU" dirty="0" smtClean="0">
                <a:latin typeface="Monotype Corsiva" pitchFamily="66" charset="0"/>
              </a:rPr>
              <a:t>«Мысль»</a:t>
            </a:r>
          </a:p>
          <a:p>
            <a:r>
              <a:rPr lang="ru-RU" dirty="0" smtClean="0">
                <a:latin typeface="Monotype Corsiva" pitchFamily="66" charset="0"/>
              </a:rPr>
              <a:t>«Тот, кто получает пощёчины»</a:t>
            </a:r>
          </a:p>
          <a:p>
            <a:endParaRPr lang="ru-RU" dirty="0"/>
          </a:p>
        </p:txBody>
      </p:sp>
      <p:pic>
        <p:nvPicPr>
          <p:cNvPr id="4" name="Рисунок 3" descr="k-zvyozdam_1227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1785926"/>
            <a:ext cx="1905000" cy="3238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Романы и повести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1903 — «Жизнь Василия Фивейского»</a:t>
            </a:r>
          </a:p>
          <a:p>
            <a:r>
              <a:rPr lang="ru-RU" dirty="0" smtClean="0">
                <a:latin typeface="Monotype Corsiva" pitchFamily="66" charset="0"/>
              </a:rPr>
              <a:t>1905 — «Губернатор»</a:t>
            </a:r>
          </a:p>
          <a:p>
            <a:r>
              <a:rPr lang="ru-RU" dirty="0" smtClean="0">
                <a:latin typeface="Monotype Corsiva" pitchFamily="66" charset="0"/>
              </a:rPr>
              <a:t>1907 — «Иуда Искариот и другие»</a:t>
            </a:r>
          </a:p>
          <a:p>
            <a:r>
              <a:rPr lang="ru-RU" dirty="0" smtClean="0">
                <a:latin typeface="Monotype Corsiva" pitchFamily="66" charset="0"/>
              </a:rPr>
              <a:t>1911 — «Сашка </a:t>
            </a:r>
            <a:r>
              <a:rPr lang="ru-RU" dirty="0" err="1" smtClean="0">
                <a:latin typeface="Monotype Corsiva" pitchFamily="66" charset="0"/>
              </a:rPr>
              <a:t>Жегулёв</a:t>
            </a:r>
            <a:r>
              <a:rPr lang="ru-RU" dirty="0" smtClean="0">
                <a:latin typeface="Monotype Corsiva" pitchFamily="66" charset="0"/>
              </a:rPr>
              <a:t>»</a:t>
            </a:r>
          </a:p>
          <a:p>
            <a:r>
              <a:rPr lang="ru-RU" dirty="0" smtClean="0">
                <a:latin typeface="Monotype Corsiva" pitchFamily="66" charset="0"/>
              </a:rPr>
              <a:t>1916 — «Иго войны»</a:t>
            </a:r>
          </a:p>
          <a:p>
            <a:r>
              <a:rPr lang="ru-RU" dirty="0" smtClean="0">
                <a:latin typeface="Monotype Corsiva" pitchFamily="66" charset="0"/>
              </a:rPr>
              <a:t>1919 — «Дневник Сатаны» (не окончен)</a:t>
            </a:r>
          </a:p>
          <a:p>
            <a:endParaRPr lang="ru-RU" dirty="0"/>
          </a:p>
        </p:txBody>
      </p:sp>
      <p:pic>
        <p:nvPicPr>
          <p:cNvPr id="4" name="Рисунок 3" descr="ss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0"/>
            <a:ext cx="2381267" cy="3571900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Детство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Родился в Орле в обеспеченной семье землемера-таксатора Николая Ивановича Андреева (1847—1889) и Анастасии Николаевны Андреевой (</a:t>
            </a:r>
            <a:r>
              <a:rPr lang="ru-RU" dirty="0" err="1" smtClean="0">
                <a:latin typeface="Monotype Corsiva" pitchFamily="66" charset="0"/>
              </a:rPr>
              <a:t>Пацковской</a:t>
            </a:r>
            <a:r>
              <a:rPr lang="ru-RU" dirty="0" smtClean="0">
                <a:latin typeface="Monotype Corsiva" pitchFamily="66" charset="0"/>
              </a:rPr>
              <a:t>) — дочери разорившегося польского помещика. Ещё с детства проявлял интерес к чтению. Учился в орловской классической гимназии (1882—1891). Увлекался творчеством Шопенгауэра и Гартмана.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       Юность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      Юношеская впечатлительность и развитое воображение несколько раз побуждали его на безрассудные поступки: в возрасте 17 лет решил испытать силу воли и лёг между рельсов перед приближающимся паровозом, но остался невредим.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     Окончив гимназию, Андреев поступил на юридический факультет Петербургского университета; после смерти отца, материальное положение его семьи ухудшилось, а сам Андреев начал злоупотреблять алкоголем. Одно время Андрееву приходилось даже голодать. В Петербурге пробовал писать свои первые рассказы, однако из редакции, как Андреев вспоминает в своих мемуарах, их вернули со смехом. Отчисленный за неуплату, он поступил на Юридический факультет Московского университета. В Москве, по словам самого Андреева: «материально жилось лучше: помогали товарищи и комитет».</a:t>
            </a:r>
          </a:p>
          <a:p>
            <a:endParaRPr lang="ru-RU" dirty="0"/>
          </a:p>
        </p:txBody>
      </p:sp>
      <p:pic>
        <p:nvPicPr>
          <p:cNvPr id="4" name="Рисунок 3" descr="d36_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214291"/>
            <a:ext cx="2000264" cy="2714068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В 1894 г., после любовной неудачи, Андреев пытался покончить жизнь самоубийством. Последствием неудачного выстрела было церковное покаяние и порок сердца, который и вызвал впоследствии смерть писателя[источник не указан 505 дней]. После этого случая Леонид Андреев опять был вынужден бедствовать: теперь ему необходимо было кормить мать, своих сестёр и братьев, перебравшихся в Москву. Перебивался случайными заработками, преподаванием и рисованием портретов на заказ. В политической деятельности не участвовал.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Рисунок 3" descr="andreev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3" y="142852"/>
            <a:ext cx="2000264" cy="2631927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В 1897 успешно сдал выпускные экзамены в университете, что открыло ему дорогу в адвокатуру, которой он занимался вплоть до 1902 г. В том же году начинает свою журналистскую деятельность в газете «Московский вестник» и «Курьер». Свои фельетоны он </a:t>
            </a:r>
            <a:r>
              <a:rPr lang="ru-RU" dirty="0" err="1" smtClean="0">
                <a:latin typeface="Monotype Corsiva" pitchFamily="66" charset="0"/>
              </a:rPr>
              <a:t>подписывалпсевдонимом</a:t>
            </a:r>
            <a:r>
              <a:rPr lang="ru-RU" dirty="0" smtClean="0">
                <a:latin typeface="Monotype Corsiva" pitchFamily="66" charset="0"/>
              </a:rPr>
              <a:t> «</a:t>
            </a:r>
            <a:r>
              <a:rPr lang="ru-RU" dirty="0" err="1" smtClean="0">
                <a:latin typeface="Monotype Corsiva" pitchFamily="66" charset="0"/>
              </a:rPr>
              <a:t>James</a:t>
            </a:r>
            <a:r>
              <a:rPr lang="ru-RU" dirty="0" smtClean="0">
                <a:latin typeface="Monotype Corsiva" pitchFamily="66" charset="0"/>
              </a:rPr>
              <a:t> </a:t>
            </a:r>
            <a:r>
              <a:rPr lang="ru-RU" dirty="0" err="1" smtClean="0">
                <a:latin typeface="Monotype Corsiva" pitchFamily="66" charset="0"/>
              </a:rPr>
              <a:t>Lynch</a:t>
            </a:r>
            <a:r>
              <a:rPr lang="ru-RU" dirty="0" smtClean="0">
                <a:latin typeface="Monotype Corsiva" pitchFamily="66" charset="0"/>
              </a:rPr>
              <a:t>». В 1898 г. в «Курьере» был напечатан его первый рассказ: «</a:t>
            </a:r>
            <a:r>
              <a:rPr lang="ru-RU" dirty="0" err="1" smtClean="0">
                <a:latin typeface="Monotype Corsiva" pitchFamily="66" charset="0"/>
              </a:rPr>
              <a:t>Баргамот</a:t>
            </a:r>
            <a:r>
              <a:rPr lang="ru-RU" dirty="0" smtClean="0">
                <a:latin typeface="Monotype Corsiva" pitchFamily="66" charset="0"/>
              </a:rPr>
              <a:t> и </a:t>
            </a:r>
            <a:r>
              <a:rPr lang="ru-RU" dirty="0" err="1" smtClean="0">
                <a:latin typeface="Monotype Corsiva" pitchFamily="66" charset="0"/>
              </a:rPr>
              <a:t>Гараська</a:t>
            </a:r>
            <a:r>
              <a:rPr lang="ru-RU" dirty="0" smtClean="0">
                <a:latin typeface="Monotype Corsiva" pitchFamily="66" charset="0"/>
              </a:rPr>
              <a:t>». По словам Андреева, рассказ был подражанием Диккенсу, однако молодого автора заметил Максим Горький, который и пригласил Андреева </a:t>
            </a:r>
            <a:r>
              <a:rPr lang="ru-RU" dirty="0" err="1" smtClean="0">
                <a:latin typeface="Monotype Corsiva" pitchFamily="66" charset="0"/>
              </a:rPr>
              <a:t>вкнигоиздательное</a:t>
            </a:r>
            <a:r>
              <a:rPr lang="ru-RU" dirty="0" smtClean="0">
                <a:latin typeface="Monotype Corsiva" pitchFamily="66" charset="0"/>
              </a:rPr>
              <a:t> товарищество «Знание», объединяющее многих молодых писателей.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Рисунок 3" descr="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142852"/>
            <a:ext cx="2381250" cy="2638425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72390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sz="3100" dirty="0" smtClean="0"/>
              <a:t>Первая русская </a:t>
            </a:r>
            <a:br>
              <a:rPr lang="ru-RU" sz="3100" dirty="0" smtClean="0"/>
            </a:br>
            <a:r>
              <a:rPr lang="ru-RU" sz="3100" dirty="0" smtClean="0"/>
              <a:t>революция и </a:t>
            </a:r>
            <a:br>
              <a:rPr lang="ru-RU" sz="3100" dirty="0" smtClean="0"/>
            </a:br>
            <a:r>
              <a:rPr lang="ru-RU" sz="3100" dirty="0" smtClean="0"/>
              <a:t>довоенные годы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                                    Настоящая слава пришла к Андрееву                после издания в 1901 г. его рассказа «Жили-Были» в журнале «Жизнь».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    В 1902 Андреев женится на А. М. </a:t>
            </a:r>
            <a:r>
              <a:rPr lang="ru-RU" dirty="0" err="1" smtClean="0">
                <a:latin typeface="Monotype Corsiva" pitchFamily="66" charset="0"/>
              </a:rPr>
              <a:t>Велигорской</a:t>
            </a:r>
            <a:r>
              <a:rPr lang="ru-RU" dirty="0" smtClean="0">
                <a:latin typeface="Monotype Corsiva" pitchFamily="66" charset="0"/>
              </a:rPr>
              <a:t> — внучатой племяннице Тараса Шевченко. В том же году становится редактором «Курьера», вынужден был дать полиции подписку о невыезде из-за своей связи с революционно настроенным студенчеством. Благодаря помощи Максима Горького большим тиражом был выпущен первый том его сочинений. В эти годы обозначилась направленность творчества и его литературная манера.</a:t>
            </a:r>
          </a:p>
          <a:p>
            <a:endParaRPr lang="ru-RU" dirty="0"/>
          </a:p>
        </p:txBody>
      </p:sp>
      <p:pic>
        <p:nvPicPr>
          <p:cNvPr id="4" name="Рисунок 3" descr="Bulla_Andreye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0"/>
            <a:ext cx="2500330" cy="3037895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В 1905 г. приветствовал Первую русскую революцию; укрывал у себя дома скрывавшихся членов РСДРП, 10 февраля был посажен в тюрьму за то, что накануне на его квартире прошло тайное собрание ЦК (25 февраля выпущен под залог, внесённый Саввой Морозовым). В этом же году он напишет рассказ «Губернатор», ставший откликом на убийство 17 февраля эсером И. </a:t>
            </a:r>
            <a:r>
              <a:rPr lang="ru-RU" dirty="0" err="1" smtClean="0">
                <a:latin typeface="Monotype Corsiva" pitchFamily="66" charset="0"/>
              </a:rPr>
              <a:t>Каляевыммосковского</a:t>
            </a:r>
            <a:r>
              <a:rPr lang="ru-RU" dirty="0" smtClean="0">
                <a:latin typeface="Monotype Corsiva" pitchFamily="66" charset="0"/>
              </a:rPr>
              <a:t> генерал-губернатора великого князя Сергея Александровича.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Рисунок 3" descr="13448448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142851"/>
            <a:ext cx="2357454" cy="2895119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239000" cy="559850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Monotype Corsiva" pitchFamily="66" charset="0"/>
              </a:rPr>
              <a:t>В 1906 г. писатель вынужден уехать в Германию, где у него рождается второй сын, Даниил, который впоследствии станет писателем (его перу принадлежит трактат «Роза Мира»). От родов умирает его жена (похоронена в Москве на кладбище Новодевичьего монастыря). Андреев уезжает на Капри (Италия), где живёт у Горького. После начала реакции в 1907 г. Андреев разочаровывается в самой революции. Он отходит от революционно настроенного писательского окружения Горького.</a:t>
            </a:r>
          </a:p>
          <a:p>
            <a:r>
              <a:rPr lang="ru-RU" dirty="0" smtClean="0">
                <a:latin typeface="Monotype Corsiva" pitchFamily="66" charset="0"/>
              </a:rPr>
              <a:t>В 1908 г. Андреев переезжает в собственный дом в </a:t>
            </a:r>
            <a:r>
              <a:rPr lang="ru-RU" dirty="0" err="1" smtClean="0">
                <a:latin typeface="Monotype Corsiva" pitchFamily="66" charset="0"/>
              </a:rPr>
              <a:t>Ваммельсу</a:t>
            </a:r>
            <a:r>
              <a:rPr lang="ru-RU" dirty="0" smtClean="0">
                <a:latin typeface="Monotype Corsiva" pitchFamily="66" charset="0"/>
              </a:rPr>
              <a:t>. На вилле «Аванс» (название было выбрано из-за того, что дом был построен на аванс от издателя) Леонид Андреев пишет свои первые драматические произведения.</a:t>
            </a:r>
          </a:p>
          <a:p>
            <a:r>
              <a:rPr lang="ru-RU" dirty="0" smtClean="0">
                <a:latin typeface="Monotype Corsiva" pitchFamily="66" charset="0"/>
              </a:rPr>
              <a:t>С 1909 г. активно сотрудничает с модернистскими альманахами издательства «Шиповник».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196166" cy="1177312"/>
          </a:xfrm>
        </p:spPr>
        <p:txBody>
          <a:bodyPr>
            <a:noAutofit/>
          </a:bodyPr>
          <a:lstStyle/>
          <a:p>
            <a:pPr algn="r"/>
            <a:r>
              <a:rPr lang="ru-RU" sz="2800" dirty="0" smtClean="0"/>
              <a:t>Первая мировая война, революция 1917 г. и смерть писателя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Monotype Corsiva" pitchFamily="66" charset="0"/>
              </a:rPr>
              <a:t>Во время войны Андреев публикует драму о военных событиях в Бельгии («Король, закон и свобода»). Впрочем, произведения писателя в то время посвящены, в основном, не войне, а мещанскому быту, теме «маленького человека».</a:t>
            </a:r>
          </a:p>
          <a:p>
            <a:r>
              <a:rPr lang="ru-RU" dirty="0" smtClean="0">
                <a:latin typeface="Monotype Corsiva" pitchFamily="66" charset="0"/>
              </a:rPr>
              <a:t>После Февральской революции 1917 г. входил в редакционный совет реакционной газеты «Русская воля».</a:t>
            </a:r>
          </a:p>
          <a:p>
            <a:r>
              <a:rPr lang="ru-RU" dirty="0" smtClean="0">
                <a:latin typeface="Monotype Corsiva" pitchFamily="66" charset="0"/>
              </a:rPr>
              <a:t>Октябрьскую революцию не принял и не понял. После отделения Финляндии от России оказался в эмиграции. Последние сочинения писателя проникнуты пессимизмом и ненавистью к большевистской власти («Дневник сатаны», «SOS»).</a:t>
            </a:r>
          </a:p>
          <a:p>
            <a:r>
              <a:rPr lang="ru-RU" dirty="0" smtClean="0">
                <a:latin typeface="Monotype Corsiva" pitchFamily="66" charset="0"/>
              </a:rPr>
              <a:t>12 сентября 1919 года Леонид Андреев скоропостижно скончался от порока сердца. Был похоронен в </a:t>
            </a:r>
            <a:r>
              <a:rPr lang="ru-RU" dirty="0" err="1" smtClean="0">
                <a:latin typeface="Monotype Corsiva" pitchFamily="66" charset="0"/>
              </a:rPr>
              <a:t>Мариоках</a:t>
            </a:r>
            <a:r>
              <a:rPr lang="ru-RU" dirty="0" smtClean="0">
                <a:latin typeface="Monotype Corsiva" pitchFamily="66" charset="0"/>
              </a:rPr>
              <a:t>. В 1956 г. перезахоронен в Ленинграде на Волковом кладбище.</a:t>
            </a:r>
          </a:p>
          <a:p>
            <a:r>
              <a:rPr lang="ru-RU" dirty="0" smtClean="0">
                <a:latin typeface="Monotype Corsiva" pitchFamily="66" charset="0"/>
              </a:rPr>
              <a:t>В 1991 г. в Орле, на родине писателя, открылся дом-музей Леонида Андреева.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53</TotalTime>
  <Words>217</Words>
  <Application>Microsoft Office PowerPoint</Application>
  <PresentationFormat>Экран (4:3)</PresentationFormat>
  <Paragraphs>121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   Леонид Николаевич Андреев</vt:lpstr>
      <vt:lpstr>Детство</vt:lpstr>
      <vt:lpstr>         Юность</vt:lpstr>
      <vt:lpstr> </vt:lpstr>
      <vt:lpstr> </vt:lpstr>
      <vt:lpstr>Первая русская  революция и  довоенные годы </vt:lpstr>
      <vt:lpstr> </vt:lpstr>
      <vt:lpstr> </vt:lpstr>
      <vt:lpstr>Первая мировая война, революция 1917 г. и смерть писателя </vt:lpstr>
      <vt:lpstr>Творчество, основные идеи </vt:lpstr>
      <vt:lpstr> </vt:lpstr>
      <vt:lpstr>Рассказы</vt:lpstr>
      <vt:lpstr> </vt:lpstr>
      <vt:lpstr>Пьесы </vt:lpstr>
      <vt:lpstr> Романы и повести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Леонид Николаевич Андреев</dc:title>
  <dc:creator>Admin</dc:creator>
  <cp:lastModifiedBy>Owner</cp:lastModifiedBy>
  <cp:revision>10</cp:revision>
  <dcterms:created xsi:type="dcterms:W3CDTF">2011-10-26T14:15:34Z</dcterms:created>
  <dcterms:modified xsi:type="dcterms:W3CDTF">2016-01-03T22:42:02Z</dcterms:modified>
</cp:coreProperties>
</file>