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.xml" ContentType="application/vnd.openxmlformats-officedocument.presentationml.slideLayout+xml"/>
  <Override PartName="/ppt/theme/theme5.xml" ContentType="application/vnd.openxmlformats-officedocument.theme+xml"/>
  <Override PartName="/ppt/slideLayouts/slideLayout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7" r:id="rId1"/>
    <p:sldMasterId id="2147483660" r:id="rId2"/>
    <p:sldMasterId id="2147483720" r:id="rId3"/>
    <p:sldMasterId id="2147483732" r:id="rId4"/>
    <p:sldMasterId id="2147483798" r:id="rId5"/>
    <p:sldMasterId id="2147483685" r:id="rId6"/>
  </p:sldMasterIdLst>
  <p:notesMasterIdLst>
    <p:notesMasterId r:id="rId21"/>
  </p:notesMasterIdLst>
  <p:sldIdLst>
    <p:sldId id="274" r:id="rId7"/>
    <p:sldId id="277" r:id="rId8"/>
    <p:sldId id="275" r:id="rId9"/>
    <p:sldId id="278" r:id="rId10"/>
    <p:sldId id="276" r:id="rId11"/>
    <p:sldId id="279" r:id="rId12"/>
    <p:sldId id="280" r:id="rId13"/>
    <p:sldId id="281" r:id="rId14"/>
    <p:sldId id="282" r:id="rId15"/>
    <p:sldId id="284" r:id="rId16"/>
    <p:sldId id="285" r:id="rId17"/>
    <p:sldId id="286" r:id="rId18"/>
    <p:sldId id="287" r:id="rId19"/>
    <p:sldId id="283" r:id="rId20"/>
  </p:sldIdLst>
  <p:sldSz cx="9144000" cy="5143500" type="screen16x9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63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  <p15:guide id="4" pos="119" userDrawn="1">
          <p15:clr>
            <a:srgbClr val="A4A3A4"/>
          </p15:clr>
        </p15:guide>
        <p15:guide id="5" pos="4201" userDrawn="1">
          <p15:clr>
            <a:srgbClr val="A4A3A4"/>
          </p15:clr>
        </p15:guide>
        <p15:guide id="6" pos="2880">
          <p15:clr>
            <a:srgbClr val="A4A3A4"/>
          </p15:clr>
        </p15:guide>
        <p15:guide id="7" pos="159">
          <p15:clr>
            <a:srgbClr val="A4A3A4"/>
          </p15:clr>
        </p15:guide>
        <p15:guide id="8" pos="56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440"/>
    <a:srgbClr val="EA9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 autoAdjust="0"/>
    <p:restoredTop sz="93891" autoAdjust="0"/>
  </p:normalViewPr>
  <p:slideViewPr>
    <p:cSldViewPr snapToGrid="0" snapToObjects="1">
      <p:cViewPr>
        <p:scale>
          <a:sx n="100" d="100"/>
          <a:sy n="100" d="100"/>
        </p:scale>
        <p:origin x="-516" y="-72"/>
      </p:cViewPr>
      <p:guideLst>
        <p:guide orient="horz" pos="463"/>
        <p:guide orient="horz" pos="1720"/>
        <p:guide pos="2160"/>
        <p:guide pos="119"/>
        <p:guide pos="4201"/>
        <p:guide pos="2880"/>
        <p:guide pos="159"/>
        <p:guide pos="56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A35C-AB3F-0D44-9877-2CB12F260F89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08E2-07CB-A548-A84E-407746EF68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1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186918" y="706955"/>
            <a:ext cx="4453374" cy="857250"/>
          </a:xfrm>
        </p:spPr>
        <p:txBody>
          <a:bodyPr>
            <a:noAutofit/>
          </a:bodyPr>
          <a:lstStyle>
            <a:lvl1pPr>
              <a:defRPr sz="240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5287702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562190" y="402828"/>
            <a:ext cx="5840772" cy="728070"/>
          </a:xfrm>
        </p:spPr>
        <p:txBody>
          <a:bodyPr anchor="t" anchorCtr="0">
            <a:normAutofit/>
          </a:bodyPr>
          <a:lstStyle>
            <a:lvl1pPr algn="l">
              <a:defRPr sz="20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190" y="1079256"/>
            <a:ext cx="5840772" cy="413156"/>
          </a:xfrm>
        </p:spPr>
        <p:txBody>
          <a:bodyPr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563034" y="1650000"/>
            <a:ext cx="8123767" cy="2944226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Calibri Light"/>
                <a:cs typeface="Calibri Light"/>
              </a:defRPr>
            </a:lvl1pPr>
            <a:lvl2pPr>
              <a:defRPr sz="1400" b="0" i="0">
                <a:latin typeface="Calibri Light"/>
                <a:cs typeface="Calibri Light"/>
              </a:defRPr>
            </a:lvl2pPr>
            <a:lvl3pPr>
              <a:defRPr sz="1400" b="0" i="0">
                <a:latin typeface="Calibri Light"/>
                <a:cs typeface="Calibri Light"/>
              </a:defRPr>
            </a:lvl3pPr>
            <a:lvl4pPr>
              <a:defRPr sz="1400" b="0" i="0">
                <a:latin typeface="Calibri Light"/>
                <a:cs typeface="Calibri Light"/>
              </a:defRPr>
            </a:lvl4pPr>
            <a:lvl5pPr>
              <a:defRPr sz="14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1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2064276" y="2236433"/>
            <a:ext cx="5166869" cy="857250"/>
          </a:xfrm>
        </p:spPr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69094" y="206375"/>
            <a:ext cx="371770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transition spd="med"/>
  <p:txStyles>
    <p:titleStyle>
      <a:lvl1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1pPr>
      <a:lvl2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2pPr>
      <a:lvl3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3pPr>
      <a:lvl4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4pPr>
      <a:lvl5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5pPr>
      <a:lvl6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6pPr>
      <a:lvl7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7pPr>
      <a:lvl8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8pPr>
      <a:lvl9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9pPr>
    </p:titleStyle>
    <p:bodyStyle>
      <a:lvl1pPr marL="0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1pPr>
      <a:lvl2pPr marL="257162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2pPr>
      <a:lvl3pPr marL="514325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3pPr>
      <a:lvl4pPr marL="771487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4pPr>
      <a:lvl5pPr marL="1028649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5pPr>
      <a:lvl6pPr marL="1485826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6pPr>
      <a:lvl7pPr marL="1742989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7pPr>
      <a:lvl8pPr marL="2000150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8pPr>
      <a:lvl9pPr marL="2257313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9pPr>
    </p:bodyStyle>
    <p:otherStyle>
      <a:lvl1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740441" y="27826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614" y="428848"/>
            <a:ext cx="5340077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99794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b="0" i="0" kern="1200" baseline="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05686" y="426614"/>
            <a:ext cx="585908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17991137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05686" y="426614"/>
            <a:ext cx="585908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417489612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D1BD-0BEB-464B-9104-5773324B2285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658A9-4423-2241-B885-4157D8602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7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2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35B3-C2B0-A94F-BF40-36C103B64EE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2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2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12AA-2900-5846-91D2-F5331677FA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9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ctr" defTabSz="342884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614420" y="114300"/>
            <a:ext cx="5440680" cy="160899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/>
            </a:r>
            <a:br>
              <a:rPr lang="ru-RU" sz="1400" b="1" dirty="0">
                <a:solidFill>
                  <a:srgbClr val="EA9330"/>
                </a:solidFill>
              </a:rPr>
            </a:br>
            <a:r>
              <a:rPr lang="ru-RU" sz="1400" b="1" dirty="0">
                <a:solidFill>
                  <a:srgbClr val="EA9330"/>
                </a:solidFill>
              </a:rPr>
              <a:t>кафедра психологии и педагогики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en-US" sz="1000" b="1" dirty="0"/>
              <a:t> 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ru-RU" sz="1400" b="1" dirty="0">
                <a:solidFill>
                  <a:srgbClr val="0070C0"/>
                </a:solidFill>
              </a:rPr>
              <a:t>Научно-практический семинар </a:t>
            </a:r>
            <a:r>
              <a:rPr lang="ru-RU" sz="1400" b="1" dirty="0" smtClean="0">
                <a:solidFill>
                  <a:srgbClr val="0070C0"/>
                </a:solidFill>
              </a:rPr>
              <a:t/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400" b="1" dirty="0" smtClean="0">
                <a:solidFill>
                  <a:srgbClr val="0070C0"/>
                </a:solidFill>
              </a:rPr>
              <a:t>«</a:t>
            </a:r>
            <a:r>
              <a:rPr lang="ru-RU" sz="1400" b="1" dirty="0">
                <a:solidFill>
                  <a:srgbClr val="0070C0"/>
                </a:solidFill>
              </a:rPr>
              <a:t>Вариативные стратегии ранней психолого-педагогической помощи детям с ограниченными возможностями здоровья»</a:t>
            </a:r>
            <a:r>
              <a:rPr lang="ru-RU" sz="1400" b="1" dirty="0">
                <a:solidFill>
                  <a:srgbClr val="002060"/>
                </a:solidFill>
              </a:rPr>
              <a:t/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/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400" b="1" i="1" dirty="0">
                <a:solidFill>
                  <a:srgbClr val="0070C0"/>
                </a:solidFill>
              </a:rPr>
              <a:t>учитель -логопед </a:t>
            </a:r>
            <a:r>
              <a:rPr lang="ru-RU" sz="1400" b="1" i="1" dirty="0" err="1" smtClean="0">
                <a:solidFill>
                  <a:srgbClr val="0070C0"/>
                </a:solidFill>
              </a:rPr>
              <a:t>Марук</a:t>
            </a:r>
            <a:r>
              <a:rPr lang="ru-RU" sz="1400" b="1" i="1" dirty="0" smtClean="0">
                <a:solidFill>
                  <a:srgbClr val="0070C0"/>
                </a:solidFill>
              </a:rPr>
              <a:t> </a:t>
            </a:r>
            <a:r>
              <a:rPr lang="ru-RU" sz="1400" b="1" i="1">
                <a:solidFill>
                  <a:srgbClr val="0070C0"/>
                </a:solidFill>
              </a:rPr>
              <a:t>Мария </a:t>
            </a:r>
            <a:r>
              <a:rPr lang="ru-RU" sz="1400" b="1" i="1" smtClean="0">
                <a:solidFill>
                  <a:srgbClr val="0070C0"/>
                </a:solidFill>
              </a:rPr>
              <a:t>Ивановна</a:t>
            </a:r>
            <a:r>
              <a:rPr lang="ru-RU" sz="1600" b="1" i="1" dirty="0">
                <a:solidFill>
                  <a:srgbClr val="0070C0"/>
                </a:solidFill>
              </a:rPr>
              <a:t/>
            </a:r>
            <a:br>
              <a:rPr lang="ru-RU" sz="1600" b="1" i="1" dirty="0">
                <a:solidFill>
                  <a:srgbClr val="0070C0"/>
                </a:solidFill>
              </a:rPr>
            </a:br>
            <a:r>
              <a:rPr lang="en-US" sz="1600" b="1" i="1" dirty="0">
                <a:solidFill>
                  <a:srgbClr val="0070C0"/>
                </a:solidFill>
              </a:rPr>
              <a:t/>
            </a:r>
            <a:br>
              <a:rPr lang="en-US" sz="1600" b="1" i="1" dirty="0">
                <a:solidFill>
                  <a:srgbClr val="0070C0"/>
                </a:solidFill>
              </a:rPr>
            </a:br>
            <a:r>
              <a:rPr lang="en-US" sz="1200" b="1" i="1" dirty="0">
                <a:solidFill>
                  <a:srgbClr val="0070C0"/>
                </a:solidFill>
              </a:rPr>
              <a:t> </a:t>
            </a:r>
            <a:r>
              <a:rPr lang="ru-RU" sz="1800" b="1" dirty="0">
                <a:solidFill>
                  <a:srgbClr val="0070C0"/>
                </a:solidFill>
              </a:rPr>
              <a:t/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200" b="1" i="1" dirty="0">
                <a:solidFill>
                  <a:srgbClr val="0070C0"/>
                </a:solidFill>
              </a:rPr>
              <a:t>МАДОУ «Д/с № 39 «Ромашка</a:t>
            </a:r>
            <a:r>
              <a:rPr lang="ru-RU" sz="1200" b="1" i="1" dirty="0" smtClean="0">
                <a:solidFill>
                  <a:srgbClr val="0070C0"/>
                </a:solidFill>
              </a:rPr>
              <a:t>»</a:t>
            </a:r>
            <a:endParaRPr lang="ru-RU" sz="1800" b="1" dirty="0">
              <a:solidFill>
                <a:srgbClr val="EA933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3320" y="3028950"/>
            <a:ext cx="5440680" cy="190821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algn="l">
              <a:defRPr sz="1800"/>
            </a:pPr>
            <a:r>
              <a:rPr lang="ru-RU" b="1" dirty="0" smtClean="0">
                <a:solidFill>
                  <a:srgbClr val="EA933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Тема</a:t>
            </a:r>
            <a:r>
              <a:rPr lang="ru-RU" b="1" dirty="0">
                <a:solidFill>
                  <a:srgbClr val="EA933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«Использование коррекционно – педагогических технологий учителя - логопеда и воспитателя в работе с детьми с ОВЗ</a:t>
            </a:r>
            <a:r>
              <a:rPr lang="ru-RU" b="1" dirty="0" smtClean="0">
                <a:solidFill>
                  <a:srgbClr val="EA933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.»</a:t>
            </a:r>
            <a:endParaRPr lang="ru-RU" b="1" dirty="0">
              <a:solidFill>
                <a:srgbClr val="EA933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ctr">
              <a:defRPr sz="1800"/>
            </a:pPr>
            <a:endParaRPr lang="ru-RU" sz="1600" b="1" dirty="0">
              <a:latin typeface="Calibri Light"/>
              <a:cs typeface="Calibri Light"/>
            </a:endParaRPr>
          </a:p>
          <a:p>
            <a:pPr lvl="0" algn="ctr">
              <a:defRPr sz="1800"/>
            </a:pPr>
            <a:endParaRPr lang="ru-RU" sz="1400" b="1" dirty="0">
              <a:solidFill>
                <a:srgbClr val="0070C0"/>
              </a:solidFill>
              <a:latin typeface="Calibri Light"/>
              <a:cs typeface="Calibri Light"/>
            </a:endParaRPr>
          </a:p>
          <a:p>
            <a:pPr lvl="0" algn="ctr">
              <a:defRPr sz="1800"/>
            </a:pPr>
            <a:endParaRPr lang="ru-RU" sz="1600" b="1" dirty="0">
              <a:latin typeface="Calibri Light"/>
              <a:cs typeface="Calibri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683970"/>
      </p:ext>
    </p:extLst>
  </p:cSld>
  <p:clrMapOvr>
    <a:masterClrMapping/>
  </p:clrMapOvr>
  <p:transition spd="med" advTm="78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Метод проектов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2190" y="907050"/>
            <a:ext cx="8123767" cy="2944226"/>
          </a:xfrm>
        </p:spPr>
        <p:txBody>
          <a:bodyPr>
            <a:normAutofit/>
          </a:bodyPr>
          <a:lstStyle/>
          <a:p>
            <a:r>
              <a:rPr lang="ru-RU" sz="1600" dirty="0"/>
              <a:t>Успешное применение </a:t>
            </a:r>
            <a:r>
              <a:rPr lang="ru-RU" sz="1600" dirty="0" smtClean="0"/>
              <a:t>в нашей  коррекционной </a:t>
            </a:r>
            <a:r>
              <a:rPr lang="ru-RU" sz="1600" dirty="0"/>
              <a:t>работе нашёл метод проектов. </a:t>
            </a:r>
            <a:endParaRPr lang="ru-RU" sz="1600" dirty="0" smtClean="0"/>
          </a:p>
          <a:p>
            <a:r>
              <a:rPr lang="ru-RU" sz="1600" dirty="0" smtClean="0"/>
              <a:t>Считаем, </a:t>
            </a:r>
            <a:r>
              <a:rPr lang="ru-RU" sz="1600" dirty="0"/>
              <a:t>что он актуален в работе с </a:t>
            </a:r>
            <a:r>
              <a:rPr lang="ru-RU" sz="1600" dirty="0" smtClean="0"/>
              <a:t>детьми с ОВЗ. </a:t>
            </a:r>
            <a:r>
              <a:rPr lang="ru-RU" sz="1600" dirty="0"/>
              <a:t>Работать над проектом способны дети разного уровня подготовленности. Работая в этом направлении, созданы и реализованы краткосрочные </a:t>
            </a:r>
            <a:r>
              <a:rPr lang="ru-RU" sz="1600" dirty="0" smtClean="0"/>
              <a:t> и долгосрочные проекты</a:t>
            </a:r>
            <a:r>
              <a:rPr lang="ru-RU" sz="1600" dirty="0"/>
              <a:t>: «Весёлый язычок», </a:t>
            </a:r>
            <a:r>
              <a:rPr lang="ru-RU" sz="1600" dirty="0" smtClean="0"/>
              <a:t>«Ручеек красивой речи», «История алфавита» , «Моя любимая буква», «Мы в ответе за тех кого приручили», «Путешествие в лето».</a:t>
            </a:r>
            <a:endParaRPr lang="ru-RU" sz="1600" dirty="0"/>
          </a:p>
          <a:p>
            <a:endParaRPr lang="ru-RU" sz="1600" dirty="0"/>
          </a:p>
          <a:p>
            <a:r>
              <a:rPr lang="ru-RU" sz="1600" dirty="0"/>
              <a:t>Результатом реализации проектов стало: закрепление произносительных навыков, совершенствование словарного запаса, развитие творческих способностей, навыков самоконтроля, повышение мотивации к занятиям, участие </a:t>
            </a:r>
            <a:r>
              <a:rPr lang="ru-RU" sz="1600" dirty="0" smtClean="0"/>
              <a:t> в различных конкурсах.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2429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190" y="198633"/>
            <a:ext cx="5840772" cy="601467"/>
          </a:xfrm>
        </p:spPr>
        <p:txBody>
          <a:bodyPr/>
          <a:lstStyle/>
          <a:p>
            <a:r>
              <a:rPr lang="ru-RU" dirty="0"/>
              <a:t>Нетрадиционные технологии.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3034" y="733425"/>
            <a:ext cx="8123767" cy="39624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Коррекционно-развивающий процесс </a:t>
            </a:r>
            <a:r>
              <a:rPr lang="ru-RU" dirty="0" smtClean="0"/>
              <a:t>включает </a:t>
            </a:r>
            <a:r>
              <a:rPr lang="ru-RU" dirty="0"/>
              <a:t>элементы нетрадиционных технологий: творческая терапия, </a:t>
            </a:r>
            <a:r>
              <a:rPr lang="ru-RU" dirty="0" err="1"/>
              <a:t>пескотерапия</a:t>
            </a:r>
            <a:r>
              <a:rPr lang="ru-RU" dirty="0"/>
              <a:t>, </a:t>
            </a:r>
            <a:r>
              <a:rPr lang="ru-RU" dirty="0" err="1" smtClean="0"/>
              <a:t>акватерапия</a:t>
            </a:r>
            <a:r>
              <a:rPr lang="ru-RU" dirty="0" smtClean="0"/>
              <a:t>, </a:t>
            </a:r>
            <a:r>
              <a:rPr lang="ru-RU" dirty="0" err="1" smtClean="0"/>
              <a:t>зоотерапия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Приёмы </a:t>
            </a:r>
            <a:r>
              <a:rPr lang="ru-RU" dirty="0" err="1"/>
              <a:t>пескотерапии</a:t>
            </a:r>
            <a:r>
              <a:rPr lang="ru-RU" dirty="0"/>
              <a:t>: рисование на песке пальцами, ватной палочкой (букв, геометрических фигур, рисунков), собирание песка в комочки, заполнение песком трафаретов.</a:t>
            </a:r>
          </a:p>
          <a:p>
            <a:endParaRPr lang="ru-RU" dirty="0"/>
          </a:p>
          <a:p>
            <a:r>
              <a:rPr lang="ru-RU" dirty="0"/>
              <a:t>Творческая терапия предполагала изготовление поделок из пластилина, бумаги, солёного теста, подручных материалов. Выбор определенного вида работы зависел от индивидуальных, возрастных, психофизических, личностных особенностей ребёнка, его интересов, а также от развития зрительно-двигательных координаций </a:t>
            </a:r>
            <a:r>
              <a:rPr lang="ru-RU" dirty="0" smtClean="0"/>
              <a:t>дошкольника.</a:t>
            </a:r>
            <a:endParaRPr lang="ru-RU" dirty="0"/>
          </a:p>
          <a:p>
            <a:endParaRPr lang="ru-RU" dirty="0"/>
          </a:p>
          <a:p>
            <a:r>
              <a:rPr lang="ru-RU" dirty="0" err="1" smtClean="0"/>
              <a:t>Зоотерапия</a:t>
            </a:r>
            <a:r>
              <a:rPr lang="ru-RU" dirty="0" smtClean="0"/>
              <a:t>: главной целью этой терапии является развитие эмоциональной сферы детей, активизация познавательной и сенсорной сфер ребенка, активизация восприятия, стимулирование положительных реакций в общении с животными.</a:t>
            </a:r>
          </a:p>
          <a:p>
            <a:endParaRPr lang="ru-RU" dirty="0" smtClean="0"/>
          </a:p>
          <a:p>
            <a:r>
              <a:rPr lang="ru-RU" dirty="0" smtClean="0"/>
              <a:t>Считаем, </a:t>
            </a:r>
            <a:r>
              <a:rPr lang="ru-RU" dirty="0"/>
              <a:t>что нетрадиционные технологии перспективны в работе со </a:t>
            </a:r>
            <a:r>
              <a:rPr lang="ru-RU" dirty="0" smtClean="0"/>
              <a:t>дошкольниками</a:t>
            </a:r>
            <a:r>
              <a:rPr lang="ru-RU" dirty="0"/>
              <a:t>, имеющими особые возможности здоровья, поскольку помогают создать психологический комфорт на коррекционном занятии, помогают справиться обучающимся с внутренними трудностями, негативными переживаниями, снять напряжение, стресс.</a:t>
            </a:r>
          </a:p>
        </p:txBody>
      </p:sp>
    </p:spTree>
    <p:extLst>
      <p:ext uri="{BB962C8B-B14F-4D97-AF65-F5344CB8AC3E}">
        <p14:creationId xmlns:p14="http://schemas.microsoft.com/office/powerpoint/2010/main" val="190219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талий\Documents\д.с 39 Ромашка\логопед  старшая группа\2020-2021 группа\проект ручеек красивой речи\фото\IMG_20201111_1013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9" y="85723"/>
            <a:ext cx="1928813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италий\Documents\д.с 39 Ромашка\логопед  старшая группа\2020-2021 группа\проект ручеек красивой речи\фото\IMG_20201118_093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2162175"/>
            <a:ext cx="1962149" cy="261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италий\Documents\д.с 39 Ромашка\логопед кружок\фото ладошки\IMG_20191025_095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63" y="85725"/>
            <a:ext cx="2081212" cy="277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италий\Documents\д.с 39 Ромашка\логопед подготовительная группа\пректы\фото лето 6 гр\IMG_20211012_0759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057" y="1911348"/>
            <a:ext cx="2071688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2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190" y="279003"/>
            <a:ext cx="5840772" cy="566145"/>
          </a:xfrm>
        </p:spPr>
        <p:txBody>
          <a:bodyPr/>
          <a:lstStyle/>
          <a:p>
            <a:r>
              <a:rPr lang="ru-RU" dirty="0" smtClean="0"/>
              <a:t>Муравьиная ферма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495515" y="740373"/>
            <a:ext cx="8123767" cy="1507527"/>
          </a:xfrm>
        </p:spPr>
        <p:txBody>
          <a:bodyPr/>
          <a:lstStyle/>
          <a:p>
            <a:r>
              <a:rPr lang="ru-RU" dirty="0"/>
              <a:t>Дети часто </a:t>
            </a:r>
            <a:r>
              <a:rPr lang="ru-RU" dirty="0" smtClean="0"/>
              <a:t>хотят завести </a:t>
            </a:r>
            <a:r>
              <a:rPr lang="ru-RU" dirty="0"/>
              <a:t>какое-либо животное, что благотворно влияет на развитие ребенка. </a:t>
            </a:r>
            <a:r>
              <a:rPr lang="ru-RU" dirty="0" smtClean="0"/>
              <a:t>В стенах детского сада мы не имеем </a:t>
            </a:r>
            <a:r>
              <a:rPr lang="ru-RU" dirty="0"/>
              <a:t>возможности содержать млекопитающих животных, </a:t>
            </a:r>
            <a:r>
              <a:rPr lang="ru-RU" dirty="0" smtClean="0"/>
              <a:t>поэтому решили приобрести  муравьиную ферму.</a:t>
            </a:r>
          </a:p>
          <a:p>
            <a:r>
              <a:rPr lang="ru-RU" dirty="0" smtClean="0"/>
              <a:t>Наблюдая и ухаживая за своими питомцами, можно получить массу  интересной информации о жизни этих насекомых.</a:t>
            </a:r>
          </a:p>
          <a:p>
            <a:r>
              <a:rPr lang="ru-RU" dirty="0" smtClean="0"/>
              <a:t> </a:t>
            </a:r>
            <a:r>
              <a:rPr lang="ru-RU" dirty="0"/>
              <a:t>Наблюдение за </a:t>
            </a:r>
            <a:r>
              <a:rPr lang="ru-RU" dirty="0" smtClean="0"/>
              <a:t>муравейником обладает </a:t>
            </a:r>
            <a:r>
              <a:rPr lang="ru-RU" dirty="0"/>
              <a:t>очень сильным релаксирующим эффектом. </a:t>
            </a:r>
          </a:p>
        </p:txBody>
      </p:sp>
      <p:pic>
        <p:nvPicPr>
          <p:cNvPr id="5122" name="Picture 2" descr="C:\Users\Виталий\Documents\д.с 39 Ромашка\логопед подготовительная группа\пректы\фото лето 6 гр\IMG_20211012_0758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5" y="2387599"/>
            <a:ext cx="1766887" cy="23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италий\Documents\д.с 39 Ромашка\логопед подготовительная группа\пректы\фото лето 6 гр\IMG_20211012_08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2463799"/>
            <a:ext cx="1766887" cy="23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италий\Documents\д.с 39 Ромашка\логопед подготовительная группа\пректы\фото лето 6 гр\IMG_20211012_0801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2387599"/>
            <a:ext cx="1766887" cy="23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Виталий\Documents\д.с 39 Ромашка\логопед подготовительная группа\пректы\фото лето 6 гр\IMG_20211012_0802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2463800"/>
            <a:ext cx="1732707" cy="231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1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391584" y="783225"/>
            <a:ext cx="8123767" cy="2944226"/>
          </a:xfrm>
        </p:spPr>
        <p:txBody>
          <a:bodyPr/>
          <a:lstStyle/>
          <a:p>
            <a:pPr algn="ctr"/>
            <a:r>
              <a:rPr lang="ru-RU" sz="1800" dirty="0"/>
              <a:t>Новые педагогические технологии создают более широкие возможности для формирования коммуникативных способностей и общего развития ребёнка дошкольного возраста с ОВЗ, повышают мотивацию детей к получению и усвоению новых знаний, следовательно, будут способствовать его успешной социализации.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4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Коррекционно </a:t>
            </a:r>
            <a:r>
              <a:rPr lang="ru-RU" dirty="0"/>
              <a:t>– развивающие технологии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3034" y="1130898"/>
            <a:ext cx="8123767" cy="3463328"/>
          </a:xfrm>
        </p:spPr>
        <p:txBody>
          <a:bodyPr>
            <a:normAutofit/>
          </a:bodyPr>
          <a:lstStyle/>
          <a:p>
            <a:r>
              <a:rPr lang="ru-RU" sz="1600" dirty="0"/>
              <a:t>Специфика </a:t>
            </a:r>
            <a:r>
              <a:rPr lang="ru-RU" sz="1600" dirty="0" smtClean="0"/>
              <a:t>деятельности специалистов  и воспитателей предполагает </a:t>
            </a:r>
            <a:r>
              <a:rPr lang="ru-RU" sz="1600" dirty="0"/>
              <a:t>оказание помощи разным категориям </a:t>
            </a:r>
            <a:r>
              <a:rPr lang="ru-RU" sz="1600" dirty="0" smtClean="0"/>
              <a:t>дошкольников </a:t>
            </a:r>
            <a:r>
              <a:rPr lang="ru-RU" sz="1600" dirty="0"/>
              <a:t>с ОВЗ, у которых отмечается недостаточный уровень речевой коммуникации, познавательной активности, незрелость мотивации к учебной деятельности, сниженный уровень работоспособности и самостоятельности. </a:t>
            </a:r>
            <a:endParaRPr lang="ru-RU" sz="1600" dirty="0" smtClean="0"/>
          </a:p>
          <a:p>
            <a:r>
              <a:rPr lang="ru-RU" sz="1600" dirty="0" smtClean="0"/>
              <a:t>Наличие </a:t>
            </a:r>
            <a:r>
              <a:rPr lang="ru-RU" sz="1600" dirty="0"/>
              <a:t>многочисленных расстройств, связанных с особенностями </a:t>
            </a:r>
            <a:r>
              <a:rPr lang="ru-RU" sz="1600" dirty="0" smtClean="0"/>
              <a:t>воспитанников </a:t>
            </a:r>
            <a:r>
              <a:rPr lang="ru-RU" sz="1600" dirty="0"/>
              <a:t>с ОВЗ приводит в работе с детьми данной категории к некоторым затруднениям, которые проявляются в трудности при общении, при установлении контакта с ребёнком, сложности в управлении его эмоциональным состоянием, настроением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Следовательно, актуальной становится необходимость поиска, выбора, использования наиболее эффективных педагогических технологий, которые будут направлены на коррекцию и компенсацию нарушенных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71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9B09036-D352-4AAA-9F8D-C70298880D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3034" y="735600"/>
            <a:ext cx="8123767" cy="2944226"/>
          </a:xfrm>
        </p:spPr>
        <p:txBody>
          <a:bodyPr>
            <a:normAutofit/>
          </a:bodyPr>
          <a:lstStyle/>
          <a:p>
            <a:r>
              <a:rPr lang="ru-RU" sz="1600" dirty="0"/>
              <a:t>Параллельно со специфическими коррекционными технологиями активно </a:t>
            </a:r>
            <a:r>
              <a:rPr lang="ru-RU" sz="1600" dirty="0" smtClean="0"/>
              <a:t>внедряем </a:t>
            </a:r>
            <a:r>
              <a:rPr lang="ru-RU" sz="1600" dirty="0"/>
              <a:t>в свою практику современные образовательные технологии: </a:t>
            </a:r>
            <a:endParaRPr lang="ru-RU" sz="1600" dirty="0" smtClean="0"/>
          </a:p>
          <a:p>
            <a:r>
              <a:rPr lang="ru-RU" sz="1600" dirty="0" err="1" smtClean="0"/>
              <a:t>здоровьесберегающие</a:t>
            </a:r>
            <a:r>
              <a:rPr lang="ru-RU" sz="1600" dirty="0"/>
              <a:t>, 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172440"/>
                </a:solidFill>
              </a:rPr>
              <a:t>ИКТ, </a:t>
            </a:r>
          </a:p>
          <a:p>
            <a:r>
              <a:rPr lang="ru-RU" sz="1600" dirty="0" smtClean="0">
                <a:solidFill>
                  <a:srgbClr val="172440"/>
                </a:solidFill>
              </a:rPr>
              <a:t>игровые,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метод проекта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нетрадиционные технологии. </a:t>
            </a:r>
            <a:endParaRPr lang="ru-RU" sz="1600" dirty="0" smtClean="0"/>
          </a:p>
          <a:p>
            <a:r>
              <a:rPr lang="ru-RU" sz="1600" dirty="0" smtClean="0"/>
              <a:t>Считаем, </a:t>
            </a:r>
            <a:r>
              <a:rPr lang="ru-RU" sz="1600" dirty="0"/>
              <a:t>что выбор данных технологий актуален и целесообразен в работе с </a:t>
            </a:r>
            <a:r>
              <a:rPr lang="ru-RU" sz="1600" dirty="0" smtClean="0"/>
              <a:t>воспитанниками, </a:t>
            </a:r>
            <a:r>
              <a:rPr lang="ru-RU" sz="1600" dirty="0"/>
              <a:t>имеющими статус ОВЗ и обоснован тем, что новые технологии открывают новые возможности, помогают оптимизировать работу </a:t>
            </a:r>
            <a:r>
              <a:rPr lang="ru-RU" sz="1600" dirty="0" smtClean="0"/>
              <a:t> всех педагогов.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7105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190" y="396081"/>
            <a:ext cx="5840772" cy="758619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Здоровьесберегающие</a:t>
            </a:r>
            <a:r>
              <a:rPr lang="ru-RU" dirty="0"/>
              <a:t> технологии </a:t>
            </a:r>
            <a:r>
              <a:rPr lang="ru-RU" dirty="0" smtClean="0"/>
              <a:t>для </a:t>
            </a:r>
            <a:r>
              <a:rPr lang="ru-RU" dirty="0"/>
              <a:t>детей с </a:t>
            </a:r>
            <a:r>
              <a:rPr lang="ru-RU" dirty="0" smtClean="0"/>
              <a:t>ОВЗ.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2190" y="1154700"/>
            <a:ext cx="8123767" cy="3722100"/>
          </a:xfrm>
        </p:spPr>
        <p:txBody>
          <a:bodyPr>
            <a:normAutofit/>
          </a:bodyPr>
          <a:lstStyle/>
          <a:p>
            <a:r>
              <a:rPr lang="ru-RU" sz="1600" dirty="0"/>
              <a:t>Цель данных технологий: обеспечить ребенку возможность сохранения здоровья, сформировать у него необходимые знания, умения, навыки по здоровому образу жизни, научить использовать полученные знания в повседневной жизни. Широко используются в коррекционной работе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‒ </a:t>
            </a:r>
            <a:r>
              <a:rPr lang="ru-RU" sz="1600" dirty="0"/>
              <a:t>различные виды дыхательной и голосовой </a:t>
            </a:r>
            <a:r>
              <a:rPr lang="ru-RU" sz="1600" dirty="0" smtClean="0"/>
              <a:t>гимнастик;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‒ артикуляционная, мимическая гимнастика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‒ </a:t>
            </a:r>
            <a:r>
              <a:rPr lang="ru-RU" sz="1600" dirty="0"/>
              <a:t>гимнастика для глаз; </a:t>
            </a:r>
            <a:endParaRPr lang="ru-RU" sz="1600" dirty="0" smtClean="0"/>
          </a:p>
          <a:p>
            <a:r>
              <a:rPr lang="ru-RU" sz="1600" dirty="0" smtClean="0"/>
              <a:t>‒ </a:t>
            </a:r>
            <a:r>
              <a:rPr lang="ru-RU" sz="1600" dirty="0"/>
              <a:t>упражнения на развитие координации движений рук и пальцев рук; </a:t>
            </a:r>
            <a:endParaRPr lang="ru-RU" sz="1600" dirty="0" smtClean="0"/>
          </a:p>
          <a:p>
            <a:r>
              <a:rPr lang="ru-RU" sz="1600" dirty="0"/>
              <a:t>‒ </a:t>
            </a:r>
            <a:r>
              <a:rPr lang="ru-RU" sz="1600" dirty="0" err="1"/>
              <a:t>кинезиологические</a:t>
            </a:r>
            <a:r>
              <a:rPr lang="ru-RU" sz="1600" dirty="0"/>
              <a:t> упражнения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‒ </a:t>
            </a:r>
            <a:r>
              <a:rPr lang="ru-RU" sz="1600" dirty="0" err="1"/>
              <a:t>Cу-джок</a:t>
            </a:r>
            <a:r>
              <a:rPr lang="ru-RU" sz="1600" dirty="0"/>
              <a:t> терапия</a:t>
            </a:r>
            <a:r>
              <a:rPr lang="ru-RU" sz="1600" dirty="0" smtClean="0"/>
              <a:t>;</a:t>
            </a:r>
          </a:p>
          <a:p>
            <a:r>
              <a:rPr lang="ru-RU" sz="1600" dirty="0"/>
              <a:t>Использование оздоровительных технологий происходит в игровой форме: обучение и оздоровление происходит с легкостью, упражнения и </a:t>
            </a:r>
            <a:r>
              <a:rPr lang="ru-RU" sz="1600" dirty="0" err="1"/>
              <a:t>оздоравливающие</a:t>
            </a:r>
            <a:r>
              <a:rPr lang="ru-RU" sz="1600" dirty="0"/>
              <a:t> техники остаются в памяти ребенка на долгое время.</a:t>
            </a:r>
          </a:p>
          <a:p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073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италий\Documents\д.с 39 Ромашка\аттестация\фото 2020\IMG_20190918_0904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52400"/>
            <a:ext cx="24955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италий\Documents\д.с 39 Ромашка\аттестация\фото 2020\IMG_20200226_090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165" y="197644"/>
            <a:ext cx="24955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Виталий\Documents\д.с 39 Ромашка\Фото\P90228-0956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8" y="2200275"/>
            <a:ext cx="1906811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Виталий\Documents\д.с 39 Ромашка\Фото\P90327-1108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237" y="2200276"/>
            <a:ext cx="1906811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Виталий\Documents\д.с 39 Ромашка\логопед  старшая группа\2020-2021 группа\проект ручеек красивой речи\фото\IMG_20210415_0855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2" y="2519364"/>
            <a:ext cx="3003548" cy="225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Игровые технологии для детей с ОВЗ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2190" y="849899"/>
            <a:ext cx="8123767" cy="3655425"/>
          </a:xfrm>
        </p:spPr>
        <p:txBody>
          <a:bodyPr>
            <a:noAutofit/>
          </a:bodyPr>
          <a:lstStyle/>
          <a:p>
            <a:r>
              <a:rPr lang="ru-RU" sz="1600" dirty="0" smtClean="0"/>
              <a:t>Игровая </a:t>
            </a:r>
            <a:r>
              <a:rPr lang="ru-RU" sz="1600" dirty="0"/>
              <a:t>деятельность положительно влияет на формирование многих психических процессов — от самых простых до самых сложных. 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игре начинают развиваться произвольное поведение, произвольное внимание и память. В условиях игры дети дошкольного возраста лучше сосредоточиваются и больше запоминают, чем по прямому заданию взрослого. </a:t>
            </a:r>
            <a:endParaRPr lang="ru-RU" sz="1600" dirty="0" smtClean="0"/>
          </a:p>
          <a:p>
            <a:r>
              <a:rPr lang="ru-RU" sz="1600" dirty="0" smtClean="0"/>
              <a:t>Дошкольник </a:t>
            </a:r>
            <a:r>
              <a:rPr lang="ru-RU" sz="1600" dirty="0"/>
              <a:t>во время игры вовлечен в активную познавательную деятельность, не чувствует усталости, сохраняет энергию на последующее время обучения.</a:t>
            </a:r>
          </a:p>
          <a:p>
            <a:r>
              <a:rPr lang="ru-RU" sz="1600" dirty="0"/>
              <a:t>Игровые технологии помогают решать не только проблемы мотивации, развития детей дошкольного возраста с ОВЗ, но </a:t>
            </a:r>
            <a:r>
              <a:rPr lang="ru-RU" sz="1600" dirty="0" smtClean="0"/>
              <a:t>и социализации</a:t>
            </a:r>
            <a:r>
              <a:rPr lang="ru-RU" sz="1600" dirty="0"/>
              <a:t>. 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игре и через игровое общение у растущего человека проявляется и формируется мировоззрение, потребность воздействовать на мир, адекватно воспринимать происходящее. 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игре независимо от сознания ребенка работают различные группы мышц, что благотворно влияет на здоровье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3887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италий\Documents\д.с 39 Ромашка\Фото\2020-2021\IMG_20210127_115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826" y="107947"/>
            <a:ext cx="1812749" cy="24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италий\Documents\д.с 39 Ромашка\Фото\2020-2021\IMG-20201118-WA0008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4" y="2590004"/>
            <a:ext cx="2632431" cy="196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Виталий\Documents\д.с 39 Ромашка\группа 7 воспитатель\проект\фото\P71013-1004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" y="2524946"/>
            <a:ext cx="1647825" cy="222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Виталий\Documents\д.с 39 Ромашка\группа 7 воспитатель\проект\фото\P71013-0959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499" y="107947"/>
            <a:ext cx="1771651" cy="238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Виталий\Documents\д.с 39 Ромашка\Фото\2020-2021\IMG_20201112_1024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90003"/>
            <a:ext cx="2714625" cy="203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Виталий\Documents\д.с 39 Ромашка\логопед  старшая группа\2020-2021 группа\проект ручеек красивой речи\фото\IMG_20210419_09425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9" y="162846"/>
            <a:ext cx="1620940" cy="216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4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Информационные компьютерные технологии (ИКТ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563034" y="1142598"/>
            <a:ext cx="8123767" cy="3334152"/>
          </a:xfrm>
        </p:spPr>
        <p:txBody>
          <a:bodyPr>
            <a:normAutofit/>
          </a:bodyPr>
          <a:lstStyle/>
          <a:p>
            <a:r>
              <a:rPr lang="ru-RU" sz="1600" dirty="0"/>
              <a:t>В своей работе </a:t>
            </a:r>
            <a:r>
              <a:rPr lang="ru-RU" sz="1600" dirty="0" smtClean="0"/>
              <a:t>мы широко применяем </a:t>
            </a:r>
            <a:r>
              <a:rPr lang="ru-RU" sz="1600" dirty="0"/>
              <a:t>ИКТ: современные технологии позволяют использовать компьютер в диагностических целях (создание банка данных речевых показателей дошкольников с ОВЗ в начале и в конце коррекционно-развивающей деятельности, анализ собранной информации и наглядное представление результатов в виде диаграмм, графиков, таблиц), в организации работы с родителями и педагогами (подготовка презентаций к консультациям, выпуск наглядной информации), а также непосредственно в ходе проведения </a:t>
            </a:r>
            <a:r>
              <a:rPr lang="ru-RU" sz="1600" dirty="0" smtClean="0"/>
              <a:t> </a:t>
            </a:r>
            <a:r>
              <a:rPr lang="ru-RU" sz="1600" dirty="0"/>
              <a:t>занятий во время проведения </a:t>
            </a:r>
            <a:r>
              <a:rPr lang="ru-RU" sz="1600" dirty="0" err="1"/>
              <a:t>физминутки</a:t>
            </a:r>
            <a:r>
              <a:rPr lang="ru-RU" sz="1600" dirty="0"/>
              <a:t>, зарядки для глаз, интерактивных игр на развитие фонематических процессов. </a:t>
            </a:r>
            <a:endParaRPr lang="ru-RU" sz="1600" dirty="0" smtClean="0"/>
          </a:p>
          <a:p>
            <a:r>
              <a:rPr lang="ru-RU" sz="1600" dirty="0" smtClean="0"/>
              <a:t>Практика </a:t>
            </a:r>
            <a:r>
              <a:rPr lang="ru-RU" sz="1600" dirty="0"/>
              <a:t>подтверждает, что использование ИКТ в работе </a:t>
            </a:r>
            <a:r>
              <a:rPr lang="ru-RU" sz="1600" dirty="0" smtClean="0"/>
              <a:t>позволяет </a:t>
            </a:r>
            <a:r>
              <a:rPr lang="ru-RU" sz="1600" dirty="0"/>
              <a:t>значительно повысить эффективность коррекционной работы, активизировать динамику развития навыков правильной речи и всего коррекционно-образовательного процесса в целом. Применение ИКТ позволяет повысить мотивацию к </a:t>
            </a:r>
            <a:r>
              <a:rPr lang="ru-RU" sz="1600" dirty="0" smtClean="0"/>
              <a:t> </a:t>
            </a:r>
            <a:r>
              <a:rPr lang="ru-RU" sz="1600" dirty="0"/>
              <a:t>занятиям, поддерживать внимание на всех этапах занятия, развивать познавательную активность детей дошкольного возраста с ОВЗ.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2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талий\Documents\д.с 39 Ромашка\Фото\2020-2021\IMG_20201118_090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8" y="844151"/>
            <a:ext cx="3040066" cy="228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италий\Documents\д.с 39 Ромашка\логопед  старшая группа\2020-2021 группа\проект ручеек красивой речи\фото\IMG_20210208_0937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6" y="844151"/>
            <a:ext cx="2271713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49" y="844151"/>
            <a:ext cx="2655195" cy="288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6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heme/theme1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 умолчанию.thmx</Template>
  <TotalTime>10525</TotalTime>
  <Words>952</Words>
  <Application>Microsoft Office PowerPoint</Application>
  <PresentationFormat>Экран (16:9)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ТемаАСОУтитул</vt:lpstr>
      <vt:lpstr>Специальное оформление</vt:lpstr>
      <vt:lpstr>8_Специальное оформление</vt:lpstr>
      <vt:lpstr>9_Специальное оформление</vt:lpstr>
      <vt:lpstr>1_Специальное оформление</vt:lpstr>
      <vt:lpstr>2_Специальное оформление</vt:lpstr>
      <vt:lpstr>      кафедра психологии и педагогики   Научно-практический семинар  «Вариативные стратегии ранней психолого-педагогической помощи детям с ограниченными возможностями здоровья»  учитель -логопед Марук Мария Ивановна    МАДОУ «Д/с № 39 «Ромашка»</vt:lpstr>
      <vt:lpstr>Коррекционно – развивающие технологии</vt:lpstr>
      <vt:lpstr>Презентация PowerPoint</vt:lpstr>
      <vt:lpstr>Здоровьесберегающие технологии для детей с ОВЗ. </vt:lpstr>
      <vt:lpstr>Презентация PowerPoint</vt:lpstr>
      <vt:lpstr>Игровые технологии для детей с ОВЗ</vt:lpstr>
      <vt:lpstr>Презентация PowerPoint</vt:lpstr>
      <vt:lpstr>Информационные компьютерные технологии (ИКТ)</vt:lpstr>
      <vt:lpstr>Презентация PowerPoint</vt:lpstr>
      <vt:lpstr>Метод проектов</vt:lpstr>
      <vt:lpstr>Нетрадиционные технологии.</vt:lpstr>
      <vt:lpstr>Презентация PowerPoint</vt:lpstr>
      <vt:lpstr>Муравьиная ферма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Skvortsova</dc:creator>
  <cp:lastModifiedBy>Виталий</cp:lastModifiedBy>
  <cp:revision>360</cp:revision>
  <dcterms:created xsi:type="dcterms:W3CDTF">2020-04-09T22:49:10Z</dcterms:created>
  <dcterms:modified xsi:type="dcterms:W3CDTF">2022-02-09T19:13:51Z</dcterms:modified>
</cp:coreProperties>
</file>