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9" r:id="rId13"/>
    <p:sldId id="268" r:id="rId14"/>
    <p:sldId id="267" r:id="rId15"/>
    <p:sldId id="270" r:id="rId16"/>
    <p:sldId id="271" r:id="rId17"/>
    <p:sldId id="272" r:id="rId18"/>
    <p:sldId id="280" r:id="rId19"/>
    <p:sldId id="279" r:id="rId20"/>
    <p:sldId id="278" r:id="rId21"/>
    <p:sldId id="277" r:id="rId22"/>
    <p:sldId id="276" r:id="rId23"/>
    <p:sldId id="275" r:id="rId24"/>
    <p:sldId id="274" r:id="rId25"/>
    <p:sldId id="273" r:id="rId26"/>
    <p:sldId id="281" r:id="rId27"/>
    <p:sldId id="282" r:id="rId28"/>
    <p:sldId id="283" r:id="rId29"/>
    <p:sldId id="286" r:id="rId30"/>
    <p:sldId id="285" r:id="rId31"/>
    <p:sldId id="284" r:id="rId32"/>
    <p:sldId id="289" r:id="rId33"/>
    <p:sldId id="288" r:id="rId34"/>
    <p:sldId id="287" r:id="rId3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1" d="100"/>
          <a:sy n="81" d="100"/>
        </p:scale>
        <p:origin x="1498" y="6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07.02.2022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a:t>Образец заголовка</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07.02.2022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07.02.2022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4C71EC6-210F-42DE-9C53-41977AD35B3D}" type="datetimeFigureOut">
              <a:rPr lang="ru-RU" smtClean="0"/>
              <a:t>07.02.2022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8" name="Title 7"/>
          <p:cNvSpPr>
            <a:spLocks noGrp="1"/>
          </p:cNvSpPr>
          <p:nvPr>
            <p:ph type="title"/>
          </p:nvPr>
        </p:nvSpPr>
        <p:spPr/>
        <p:txBody>
          <a:bodyPr/>
          <a:lstStyle/>
          <a:p>
            <a:r>
              <a:rPr lang="ru-RU"/>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07.02.2022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4C71EC6-210F-42DE-9C53-41977AD35B3D}" type="datetimeFigureOut">
              <a:rPr lang="ru-RU" smtClean="0"/>
              <a:t>07.02.2022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8" name="Title 7"/>
          <p:cNvSpPr>
            <a:spLocks noGrp="1"/>
          </p:cNvSpPr>
          <p:nvPr>
            <p:ph type="title"/>
          </p:nvPr>
        </p:nvSpPr>
        <p:spPr/>
        <p:txBody>
          <a:bodyPr/>
          <a:lstStyle/>
          <a:p>
            <a:r>
              <a:rPr lang="ru-RU"/>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t>07.02.2022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
        <p:nvSpPr>
          <p:cNvPr id="10" name="Title 9"/>
          <p:cNvSpPr>
            <a:spLocks noGrp="1"/>
          </p:cNvSpPr>
          <p:nvPr>
            <p:ph type="title"/>
          </p:nvPr>
        </p:nvSpPr>
        <p:spPr/>
        <p:txBody>
          <a:bodyPr/>
          <a:lstStyle/>
          <a:p>
            <a:r>
              <a:rPr lang="ru-RU"/>
              <a:t>Образец заголовка</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t>07.02.2022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t>07.02.2022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07.02.2022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07.02.2022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a:t>Образец заголовка</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B4C71EC6-210F-42DE-9C53-41977AD35B3D}" type="datetimeFigureOut">
              <a:rPr lang="ru-RU" smtClean="0"/>
              <a:t>07.02.2022</a:t>
            </a:fld>
            <a:endParaRPr lang="ru-RU"/>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robot-help.ru/images/lego-mindstorms-ev3/lessons/lesson-5/006.jpg"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robot-help.ru/images/lego-mindstorms-ev3/lessons/lesson-5/007.jpg"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robot-help.ru/images/lego-mindstorms-ev3/lessons/lesson-5/010.jpg"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hyperlink" Target="http://robot-help.ru/images/lego-mindstorms-ev3/lessons/lesson-6/005.jpg"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hyperlink" Target="http://robot-help.ru/images/lego-mindstorms-ev3/fields/circle-skittle.ai"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hyperlink" Target="http://robot-help.ru/images/lego-mindstorms-ev3/lessons/lesson-6/008.jpg"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hyperlink" Target="http://robot-help.ru/tips/how-to-add-sensors-ev3-software.html"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hyperlink" Target="http://robot-help.ru/images/lego-mindstorms-ev3/lessons/lesson-6/014.jpg"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763688" y="2780928"/>
            <a:ext cx="5637010" cy="882119"/>
          </a:xfrm>
        </p:spPr>
        <p:txBody>
          <a:bodyPr>
            <a:normAutofit fontScale="92500"/>
          </a:bodyPr>
          <a:lstStyle/>
          <a:p>
            <a:pPr algn="ctr"/>
            <a:r>
              <a:rPr lang="ru-RU" sz="4000" b="1" i="1" dirty="0"/>
              <a:t>Изучаем датчик цвета</a:t>
            </a:r>
          </a:p>
        </p:txBody>
      </p:sp>
      <p:sp>
        <p:nvSpPr>
          <p:cNvPr id="2" name="Заголовок 1"/>
          <p:cNvSpPr>
            <a:spLocks noGrp="1"/>
          </p:cNvSpPr>
          <p:nvPr>
            <p:ph type="ctrTitle"/>
          </p:nvPr>
        </p:nvSpPr>
        <p:spPr>
          <a:xfrm>
            <a:off x="971600" y="764704"/>
            <a:ext cx="7175351" cy="1793167"/>
          </a:xfrm>
        </p:spPr>
        <p:txBody>
          <a:bodyPr/>
          <a:lstStyle/>
          <a:p>
            <a:pPr marL="182880" indent="0" algn="ctr">
              <a:buNone/>
            </a:pPr>
            <a:r>
              <a:rPr lang="en-US" dirty="0"/>
              <a:t>Lego </a:t>
            </a:r>
            <a:r>
              <a:rPr lang="en-US" dirty="0" err="1"/>
              <a:t>mindstorms</a:t>
            </a:r>
            <a:r>
              <a:rPr lang="en-US" dirty="0"/>
              <a:t> EV3</a:t>
            </a:r>
            <a:endParaRPr lang="ru-RU" dirty="0"/>
          </a:p>
        </p:txBody>
      </p:sp>
      <p:pic>
        <p:nvPicPr>
          <p:cNvPr id="4" name="Рисунок 3" descr="Датчик цвета"/>
          <p:cNvPicPr/>
          <p:nvPr/>
        </p:nvPicPr>
        <p:blipFill>
          <a:blip r:embed="rId2">
            <a:extLst>
              <a:ext uri="{28A0092B-C50C-407E-A947-70E740481C1C}">
                <a14:useLocalDpi xmlns:a14="http://schemas.microsoft.com/office/drawing/2010/main" val="0"/>
              </a:ext>
            </a:extLst>
          </a:blip>
          <a:srcRect/>
          <a:stretch>
            <a:fillRect/>
          </a:stretch>
        </p:blipFill>
        <p:spPr bwMode="auto">
          <a:xfrm>
            <a:off x="3275856" y="3717032"/>
            <a:ext cx="2808312" cy="2304256"/>
          </a:xfrm>
          <a:prstGeom prst="rect">
            <a:avLst/>
          </a:prstGeom>
          <a:noFill/>
          <a:ln>
            <a:noFill/>
          </a:ln>
        </p:spPr>
      </p:pic>
    </p:spTree>
    <p:extLst>
      <p:ext uri="{BB962C8B-B14F-4D97-AF65-F5344CB8AC3E}">
        <p14:creationId xmlns:p14="http://schemas.microsoft.com/office/powerpoint/2010/main" val="1586517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1000"/>
                                        <p:tgtEl>
                                          <p:spTgt spid="3">
                                            <p:txEl>
                                              <p:pRg st="0" end="0"/>
                                            </p:txEl>
                                          </p:spTgt>
                                        </p:tgtEl>
                                      </p:cBhvr>
                                    </p:animEffect>
                                    <p:anim calcmode="lin" valueType="num">
                                      <p:cBhvr>
                                        <p:cTn id="1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31" presetClass="entr" presetSubtype="0"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1000" fill="hold"/>
                                        <p:tgtEl>
                                          <p:spTgt spid="4"/>
                                        </p:tgtEl>
                                        <p:attrNameLst>
                                          <p:attrName>ppt_w</p:attrName>
                                        </p:attrNameLst>
                                      </p:cBhvr>
                                      <p:tavLst>
                                        <p:tav tm="0">
                                          <p:val>
                                            <p:fltVal val="0"/>
                                          </p:val>
                                        </p:tav>
                                        <p:tav tm="100000">
                                          <p:val>
                                            <p:strVal val="#ppt_w"/>
                                          </p:val>
                                        </p:tav>
                                      </p:tavLst>
                                    </p:anim>
                                    <p:anim calcmode="lin" valueType="num">
                                      <p:cBhvr>
                                        <p:cTn id="18" dur="1000" fill="hold"/>
                                        <p:tgtEl>
                                          <p:spTgt spid="4"/>
                                        </p:tgtEl>
                                        <p:attrNameLst>
                                          <p:attrName>ppt_h</p:attrName>
                                        </p:attrNameLst>
                                      </p:cBhvr>
                                      <p:tavLst>
                                        <p:tav tm="0">
                                          <p:val>
                                            <p:fltVal val="0"/>
                                          </p:val>
                                        </p:tav>
                                        <p:tav tm="100000">
                                          <p:val>
                                            <p:strVal val="#ppt_h"/>
                                          </p:val>
                                        </p:tav>
                                      </p:tavLst>
                                    </p:anim>
                                    <p:anim calcmode="lin" valueType="num">
                                      <p:cBhvr>
                                        <p:cTn id="19" dur="1000" fill="hold"/>
                                        <p:tgtEl>
                                          <p:spTgt spid="4"/>
                                        </p:tgtEl>
                                        <p:attrNameLst>
                                          <p:attrName>style.rotation</p:attrName>
                                        </p:attrNameLst>
                                      </p:cBhvr>
                                      <p:tavLst>
                                        <p:tav tm="0">
                                          <p:val>
                                            <p:fltVal val="90"/>
                                          </p:val>
                                        </p:tav>
                                        <p:tav tm="100000">
                                          <p:val>
                                            <p:fltVal val="0"/>
                                          </p:val>
                                        </p:tav>
                                      </p:tavLst>
                                    </p:anim>
                                    <p:animEffect transition="in" filter="fade">
                                      <p:cBhvr>
                                        <p:cTn id="2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1043608" y="836712"/>
            <a:ext cx="7056784" cy="1944217"/>
          </a:xfrm>
        </p:spPr>
        <p:txBody>
          <a:bodyPr>
            <a:normAutofit fontScale="92500" lnSpcReduction="10000"/>
          </a:bodyPr>
          <a:lstStyle/>
          <a:p>
            <a:r>
              <a:rPr lang="ru-RU" dirty="0"/>
              <a:t>Наш программный блок </a:t>
            </a:r>
            <a:r>
              <a:rPr lang="ru-RU" b="1" dirty="0"/>
              <a:t>"Переключатель"</a:t>
            </a:r>
            <a:r>
              <a:rPr lang="ru-RU" dirty="0"/>
              <a:t> значительно увеличился в размерах. Специальная кнопка </a:t>
            </a:r>
            <a:r>
              <a:rPr lang="ru-RU" b="1" dirty="0"/>
              <a:t>(Рис. 4 поз. 1)</a:t>
            </a:r>
            <a:r>
              <a:rPr lang="ru-RU" dirty="0"/>
              <a:t> позволяет переключить режим отображения блока на экране на </a:t>
            </a:r>
            <a:r>
              <a:rPr lang="ru-RU" b="1" dirty="0"/>
              <a:t>"Вид с вкладками"</a:t>
            </a:r>
            <a:r>
              <a:rPr lang="ru-RU" dirty="0"/>
              <a:t>. Изменим размеры блока для комфортного визуального отображения.</a:t>
            </a:r>
          </a:p>
          <a:p>
            <a:endParaRPr lang="ru-RU" dirty="0"/>
          </a:p>
        </p:txBody>
      </p:sp>
      <p:pic>
        <p:nvPicPr>
          <p:cNvPr id="5" name="Рисунок 4" descr="Блок &quot;Переключатель&quot; Вид с вкладками (нажмите для увеличения)">
            <a:hlinkClick r:id="rId2" tooltip="&quot;Блок &quot;Переключатель&quot; Вид с вкладками (нажмите для увеличения)&quot;"/>
          </p:cNvPr>
          <p:cNvPicPr/>
          <p:nvPr/>
        </p:nvPicPr>
        <p:blipFill>
          <a:blip r:embed="rId3">
            <a:extLst>
              <a:ext uri="{28A0092B-C50C-407E-A947-70E740481C1C}">
                <a14:useLocalDpi xmlns:a14="http://schemas.microsoft.com/office/drawing/2010/main" val="0"/>
              </a:ext>
            </a:extLst>
          </a:blip>
          <a:srcRect/>
          <a:stretch>
            <a:fillRect/>
          </a:stretch>
        </p:blipFill>
        <p:spPr bwMode="auto">
          <a:xfrm>
            <a:off x="994908" y="3286437"/>
            <a:ext cx="7200800" cy="2168823"/>
          </a:xfrm>
          <a:prstGeom prst="rect">
            <a:avLst/>
          </a:prstGeom>
          <a:noFill/>
          <a:ln>
            <a:noFill/>
          </a:ln>
        </p:spPr>
      </p:pic>
      <p:sp>
        <p:nvSpPr>
          <p:cNvPr id="6" name="Прямоугольник 5"/>
          <p:cNvSpPr/>
          <p:nvPr/>
        </p:nvSpPr>
        <p:spPr>
          <a:xfrm>
            <a:off x="4161535" y="5613337"/>
            <a:ext cx="867545" cy="369332"/>
          </a:xfrm>
          <a:prstGeom prst="rect">
            <a:avLst/>
          </a:prstGeom>
        </p:spPr>
        <p:txBody>
          <a:bodyPr wrap="none">
            <a:spAutoFit/>
          </a:bodyPr>
          <a:lstStyle/>
          <a:p>
            <a:r>
              <a:rPr lang="ru-RU" b="1" dirty="0"/>
              <a:t>Рис. 4</a:t>
            </a:r>
            <a:endParaRPr lang="ru-RU" dirty="0"/>
          </a:p>
        </p:txBody>
      </p:sp>
    </p:spTree>
    <p:extLst>
      <p:ext uri="{BB962C8B-B14F-4D97-AF65-F5344CB8AC3E}">
        <p14:creationId xmlns:p14="http://schemas.microsoft.com/office/powerpoint/2010/main" val="18460900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31"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1000" fill="hold"/>
                                        <p:tgtEl>
                                          <p:spTgt spid="5"/>
                                        </p:tgtEl>
                                        <p:attrNameLst>
                                          <p:attrName>ppt_w</p:attrName>
                                        </p:attrNameLst>
                                      </p:cBhvr>
                                      <p:tavLst>
                                        <p:tav tm="0">
                                          <p:val>
                                            <p:fltVal val="0"/>
                                          </p:val>
                                        </p:tav>
                                        <p:tav tm="100000">
                                          <p:val>
                                            <p:strVal val="#ppt_w"/>
                                          </p:val>
                                        </p:tav>
                                      </p:tavLst>
                                    </p:anim>
                                    <p:anim calcmode="lin" valueType="num">
                                      <p:cBhvr>
                                        <p:cTn id="14" dur="1000" fill="hold"/>
                                        <p:tgtEl>
                                          <p:spTgt spid="5"/>
                                        </p:tgtEl>
                                        <p:attrNameLst>
                                          <p:attrName>ppt_h</p:attrName>
                                        </p:attrNameLst>
                                      </p:cBhvr>
                                      <p:tavLst>
                                        <p:tav tm="0">
                                          <p:val>
                                            <p:fltVal val="0"/>
                                          </p:val>
                                        </p:tav>
                                        <p:tav tm="100000">
                                          <p:val>
                                            <p:strVal val="#ppt_h"/>
                                          </p:val>
                                        </p:tav>
                                      </p:tavLst>
                                    </p:anim>
                                    <p:anim calcmode="lin" valueType="num">
                                      <p:cBhvr>
                                        <p:cTn id="15" dur="1000" fill="hold"/>
                                        <p:tgtEl>
                                          <p:spTgt spid="5"/>
                                        </p:tgtEl>
                                        <p:attrNameLst>
                                          <p:attrName>style.rotation</p:attrName>
                                        </p:attrNameLst>
                                      </p:cBhvr>
                                      <p:tavLst>
                                        <p:tav tm="0">
                                          <p:val>
                                            <p:fltVal val="90"/>
                                          </p:val>
                                        </p:tav>
                                        <p:tav tm="100000">
                                          <p:val>
                                            <p:fltVal val="0"/>
                                          </p:val>
                                        </p:tav>
                                      </p:tavLst>
                                    </p:anim>
                                    <p:animEffect transition="in" filter="fade">
                                      <p:cBhvr>
                                        <p:cTn id="16" dur="1000"/>
                                        <p:tgtEl>
                                          <p:spTgt spid="5"/>
                                        </p:tgtEl>
                                      </p:cBhvr>
                                    </p:animEffect>
                                  </p:childTnLst>
                                </p:cTn>
                              </p:par>
                            </p:childTnLst>
                          </p:cTn>
                        </p:par>
                        <p:par>
                          <p:cTn id="17" fill="hold">
                            <p:stCondLst>
                              <p:cond delay="2000"/>
                            </p:stCondLst>
                            <p:childTnLst>
                              <p:par>
                                <p:cTn id="18" presetID="42" presetClass="entr" presetSubtype="0"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1000"/>
                                        <p:tgtEl>
                                          <p:spTgt spid="6"/>
                                        </p:tgtEl>
                                      </p:cBhvr>
                                    </p:animEffect>
                                    <p:anim calcmode="lin" valueType="num">
                                      <p:cBhvr>
                                        <p:cTn id="21" dur="1000" fill="hold"/>
                                        <p:tgtEl>
                                          <p:spTgt spid="6"/>
                                        </p:tgtEl>
                                        <p:attrNameLst>
                                          <p:attrName>ppt_x</p:attrName>
                                        </p:attrNameLst>
                                      </p:cBhvr>
                                      <p:tavLst>
                                        <p:tav tm="0">
                                          <p:val>
                                            <p:strVal val="#ppt_x"/>
                                          </p:val>
                                        </p:tav>
                                        <p:tav tm="100000">
                                          <p:val>
                                            <p:strVal val="#ppt_x"/>
                                          </p:val>
                                        </p:tav>
                                      </p:tavLst>
                                    </p:anim>
                                    <p:anim calcmode="lin" valueType="num">
                                      <p:cBhvr>
                                        <p:cTn id="22"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1187624" y="908720"/>
            <a:ext cx="6400800" cy="1545352"/>
          </a:xfrm>
        </p:spPr>
        <p:txBody>
          <a:bodyPr>
            <a:normAutofit fontScale="92500" lnSpcReduction="10000"/>
          </a:bodyPr>
          <a:lstStyle/>
          <a:p>
            <a:r>
              <a:rPr lang="ru-RU" dirty="0"/>
              <a:t>Осталось вставить наш настроенный программный блок </a:t>
            </a:r>
            <a:r>
              <a:rPr lang="ru-RU" b="1" dirty="0"/>
              <a:t>"Переключатель"</a:t>
            </a:r>
            <a:r>
              <a:rPr lang="ru-RU" dirty="0"/>
              <a:t> внутрь программного блока </a:t>
            </a:r>
            <a:r>
              <a:rPr lang="ru-RU" b="1" dirty="0"/>
              <a:t>"Цикл"</a:t>
            </a:r>
            <a:r>
              <a:rPr lang="ru-RU" dirty="0"/>
              <a:t> Оранжевой палитры. Программа готова! Загрузим её в робота и протестируем работу! </a:t>
            </a:r>
            <a:r>
              <a:rPr lang="ru-RU" b="1" dirty="0"/>
              <a:t>(Рис. 5)</a:t>
            </a:r>
            <a:endParaRPr lang="ru-RU" dirty="0"/>
          </a:p>
        </p:txBody>
      </p:sp>
      <p:pic>
        <p:nvPicPr>
          <p:cNvPr id="4" name="Рисунок 3" descr="Решение задачи 9 (нажмите для увеличения)">
            <a:hlinkClick r:id="rId2" tooltip="&quot;Решение задачи 9 (нажмите для увеличения)&quot;"/>
          </p:cNvPr>
          <p:cNvPicPr/>
          <p:nvPr/>
        </p:nvPicPr>
        <p:blipFill>
          <a:blip r:embed="rId3">
            <a:extLst>
              <a:ext uri="{28A0092B-C50C-407E-A947-70E740481C1C}">
                <a14:useLocalDpi xmlns:a14="http://schemas.microsoft.com/office/drawing/2010/main" val="0"/>
              </a:ext>
            </a:extLst>
          </a:blip>
          <a:srcRect/>
          <a:stretch>
            <a:fillRect/>
          </a:stretch>
        </p:blipFill>
        <p:spPr bwMode="auto">
          <a:xfrm>
            <a:off x="1043608" y="2780928"/>
            <a:ext cx="7056784" cy="2523530"/>
          </a:xfrm>
          <a:prstGeom prst="rect">
            <a:avLst/>
          </a:prstGeom>
          <a:noFill/>
          <a:ln>
            <a:noFill/>
          </a:ln>
        </p:spPr>
      </p:pic>
      <p:sp>
        <p:nvSpPr>
          <p:cNvPr id="5" name="Прямоугольник 4"/>
          <p:cNvSpPr/>
          <p:nvPr/>
        </p:nvSpPr>
        <p:spPr>
          <a:xfrm>
            <a:off x="4138227" y="5517232"/>
            <a:ext cx="867545" cy="369332"/>
          </a:xfrm>
          <a:prstGeom prst="rect">
            <a:avLst/>
          </a:prstGeom>
        </p:spPr>
        <p:txBody>
          <a:bodyPr wrap="none">
            <a:spAutoFit/>
          </a:bodyPr>
          <a:lstStyle/>
          <a:p>
            <a:r>
              <a:rPr lang="ru-RU" b="1" dirty="0"/>
              <a:t>Рис. 5</a:t>
            </a:r>
            <a:endParaRPr lang="ru-RU" dirty="0"/>
          </a:p>
        </p:txBody>
      </p:sp>
    </p:spTree>
    <p:extLst>
      <p:ext uri="{BB962C8B-B14F-4D97-AF65-F5344CB8AC3E}">
        <p14:creationId xmlns:p14="http://schemas.microsoft.com/office/powerpoint/2010/main" val="15339036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31" presetClass="entr" presetSubtype="0"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fltVal val="0"/>
                                          </p:val>
                                        </p:tav>
                                        <p:tav tm="100000">
                                          <p:val>
                                            <p:strVal val="#ppt_w"/>
                                          </p:val>
                                        </p:tav>
                                      </p:tavLst>
                                    </p:anim>
                                    <p:anim calcmode="lin" valueType="num">
                                      <p:cBhvr>
                                        <p:cTn id="14" dur="1000" fill="hold"/>
                                        <p:tgtEl>
                                          <p:spTgt spid="4"/>
                                        </p:tgtEl>
                                        <p:attrNameLst>
                                          <p:attrName>ppt_h</p:attrName>
                                        </p:attrNameLst>
                                      </p:cBhvr>
                                      <p:tavLst>
                                        <p:tav tm="0">
                                          <p:val>
                                            <p:fltVal val="0"/>
                                          </p:val>
                                        </p:tav>
                                        <p:tav tm="100000">
                                          <p:val>
                                            <p:strVal val="#ppt_h"/>
                                          </p:val>
                                        </p:tav>
                                      </p:tavLst>
                                    </p:anim>
                                    <p:anim calcmode="lin" valueType="num">
                                      <p:cBhvr>
                                        <p:cTn id="15" dur="1000" fill="hold"/>
                                        <p:tgtEl>
                                          <p:spTgt spid="4"/>
                                        </p:tgtEl>
                                        <p:attrNameLst>
                                          <p:attrName>style.rotation</p:attrName>
                                        </p:attrNameLst>
                                      </p:cBhvr>
                                      <p:tavLst>
                                        <p:tav tm="0">
                                          <p:val>
                                            <p:fltVal val="90"/>
                                          </p:val>
                                        </p:tav>
                                        <p:tav tm="100000">
                                          <p:val>
                                            <p:fltVal val="0"/>
                                          </p:val>
                                        </p:tav>
                                      </p:tavLst>
                                    </p:anim>
                                    <p:animEffect transition="in" filter="fade">
                                      <p:cBhvr>
                                        <p:cTn id="16" dur="1000"/>
                                        <p:tgtEl>
                                          <p:spTgt spid="4"/>
                                        </p:tgtEl>
                                      </p:cBhvr>
                                    </p:animEffect>
                                  </p:childTnLst>
                                </p:cTn>
                              </p:par>
                            </p:childTnLst>
                          </p:cTn>
                        </p:par>
                        <p:par>
                          <p:cTn id="17" fill="hold">
                            <p:stCondLst>
                              <p:cond delay="2000"/>
                            </p:stCondLst>
                            <p:childTnLst>
                              <p:par>
                                <p:cTn id="18" presetID="42" presetClass="entr" presetSubtype="0"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1000"/>
                                        <p:tgtEl>
                                          <p:spTgt spid="5"/>
                                        </p:tgtEl>
                                      </p:cBhvr>
                                    </p:animEffect>
                                    <p:anim calcmode="lin" valueType="num">
                                      <p:cBhvr>
                                        <p:cTn id="21" dur="1000" fill="hold"/>
                                        <p:tgtEl>
                                          <p:spTgt spid="5"/>
                                        </p:tgtEl>
                                        <p:attrNameLst>
                                          <p:attrName>ppt_x</p:attrName>
                                        </p:attrNameLst>
                                      </p:cBhvr>
                                      <p:tavLst>
                                        <p:tav tm="0">
                                          <p:val>
                                            <p:strVal val="#ppt_x"/>
                                          </p:val>
                                        </p:tav>
                                        <p:tav tm="100000">
                                          <p:val>
                                            <p:strVal val="#ppt_x"/>
                                          </p:val>
                                        </p:tav>
                                      </p:tavLst>
                                    </p:anim>
                                    <p:anim calcmode="lin" valueType="num">
                                      <p:cBhvr>
                                        <p:cTn id="22"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99592" y="620688"/>
            <a:ext cx="7334201" cy="1001048"/>
          </a:xfrm>
        </p:spPr>
        <p:txBody>
          <a:bodyPr/>
          <a:lstStyle/>
          <a:p>
            <a:pPr marL="0" indent="0" algn="ctr">
              <a:buNone/>
            </a:pPr>
            <a:r>
              <a:rPr lang="ru-RU" sz="2800" dirty="0">
                <a:effectLst/>
              </a:rPr>
              <a:t>Оранжевая палитра, программный блок "Прерывание цикла"</a:t>
            </a:r>
            <a:endParaRPr lang="ru-RU" sz="2800" dirty="0"/>
          </a:p>
        </p:txBody>
      </p:sp>
      <p:sp>
        <p:nvSpPr>
          <p:cNvPr id="3" name="Объект 2"/>
          <p:cNvSpPr>
            <a:spLocks noGrp="1"/>
          </p:cNvSpPr>
          <p:nvPr>
            <p:ph sz="quarter" idx="13"/>
          </p:nvPr>
        </p:nvSpPr>
        <p:spPr>
          <a:xfrm>
            <a:off x="971600" y="2132856"/>
            <a:ext cx="7272808" cy="3600400"/>
          </a:xfrm>
        </p:spPr>
        <p:txBody>
          <a:bodyPr>
            <a:normAutofit/>
          </a:bodyPr>
          <a:lstStyle/>
          <a:p>
            <a:pPr marL="45720" indent="0" algn="ctr">
              <a:buNone/>
            </a:pPr>
            <a:r>
              <a:rPr lang="ru-RU" dirty="0"/>
              <a:t>Добавим в нашу программу движение. Сделаем следующее поле для выполнения задания:</a:t>
            </a:r>
          </a:p>
          <a:p>
            <a:pPr lvl="0"/>
            <a:r>
              <a:rPr lang="ru-RU" dirty="0"/>
              <a:t>Возьмем белый лист бумаги формата A4 или A3;</a:t>
            </a:r>
          </a:p>
          <a:p>
            <a:pPr lvl="0"/>
            <a:r>
              <a:rPr lang="ru-RU" dirty="0"/>
              <a:t>Нанесем на него последовательно, на равном расстоянии несколько цветных полос. Полосы можно наклеить из цветной бумаги, цветной изоленты или нарисовать и закрасить;</a:t>
            </a:r>
          </a:p>
          <a:p>
            <a:pPr lvl="0"/>
            <a:r>
              <a:rPr lang="ru-RU" dirty="0"/>
              <a:t>Последнюю полосу сделаем черного цвета </a:t>
            </a:r>
            <a:r>
              <a:rPr lang="ru-RU" b="1" dirty="0"/>
              <a:t>(Рис. 6)</a:t>
            </a:r>
            <a:r>
              <a:rPr lang="ru-RU" dirty="0"/>
              <a:t>.</a:t>
            </a:r>
          </a:p>
          <a:p>
            <a:endParaRPr lang="ru-RU" dirty="0"/>
          </a:p>
        </p:txBody>
      </p:sp>
    </p:spTree>
    <p:extLst>
      <p:ext uri="{BB962C8B-B14F-4D97-AF65-F5344CB8AC3E}">
        <p14:creationId xmlns:p14="http://schemas.microsoft.com/office/powerpoint/2010/main" val="7203657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1000"/>
                                        <p:tgtEl>
                                          <p:spTgt spid="3">
                                            <p:txEl>
                                              <p:pRg st="0" end="0"/>
                                            </p:txEl>
                                          </p:spTgt>
                                        </p:tgtEl>
                                      </p:cBhvr>
                                    </p:animEffect>
                                    <p:anim calcmode="lin" valueType="num">
                                      <p:cBhvr>
                                        <p:cTn id="1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1000"/>
                                        <p:tgtEl>
                                          <p:spTgt spid="3">
                                            <p:txEl>
                                              <p:pRg st="1" end="1"/>
                                            </p:txEl>
                                          </p:spTgt>
                                        </p:tgtEl>
                                      </p:cBhvr>
                                    </p:animEffect>
                                    <p:anim calcmode="lin" valueType="num">
                                      <p:cBhvr>
                                        <p:cTn id="1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42" presetClass="entr" presetSubtype="0" fill="hold" grpId="0" nodeType="after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1000"/>
                                        <p:tgtEl>
                                          <p:spTgt spid="3">
                                            <p:txEl>
                                              <p:pRg st="2" end="2"/>
                                            </p:txEl>
                                          </p:spTgt>
                                        </p:tgtEl>
                                      </p:cBhvr>
                                    </p:animEffect>
                                    <p:anim calcmode="lin" valueType="num">
                                      <p:cBhvr>
                                        <p:cTn id="24"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5"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par>
                          <p:cTn id="26" fill="hold">
                            <p:stCondLst>
                              <p:cond delay="3500"/>
                            </p:stCondLst>
                            <p:childTnLst>
                              <p:par>
                                <p:cTn id="27" presetID="42" presetClass="entr" presetSubtype="0" fill="hold" grpId="0" nodeType="after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Effect transition="in" filter="fade">
                                      <p:cBhvr>
                                        <p:cTn id="29" dur="1000"/>
                                        <p:tgtEl>
                                          <p:spTgt spid="3">
                                            <p:txEl>
                                              <p:pRg st="3" end="3"/>
                                            </p:txEl>
                                          </p:spTgt>
                                        </p:tgtEl>
                                      </p:cBhvr>
                                    </p:animEffect>
                                    <p:anim calcmode="lin" valueType="num">
                                      <p:cBhvr>
                                        <p:cTn id="30"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Подготовленное поле для Задачи №10"/>
          <p:cNvPicPr/>
          <p:nvPr/>
        </p:nvPicPr>
        <p:blipFill>
          <a:blip r:embed="rId2">
            <a:extLst>
              <a:ext uri="{28A0092B-C50C-407E-A947-70E740481C1C}">
                <a14:useLocalDpi xmlns:a14="http://schemas.microsoft.com/office/drawing/2010/main" val="0"/>
              </a:ext>
            </a:extLst>
          </a:blip>
          <a:srcRect/>
          <a:stretch>
            <a:fillRect/>
          </a:stretch>
        </p:blipFill>
        <p:spPr bwMode="auto">
          <a:xfrm>
            <a:off x="1835696" y="548680"/>
            <a:ext cx="5544616" cy="5524500"/>
          </a:xfrm>
          <a:prstGeom prst="rect">
            <a:avLst/>
          </a:prstGeom>
          <a:noFill/>
          <a:ln>
            <a:noFill/>
          </a:ln>
        </p:spPr>
      </p:pic>
      <p:sp>
        <p:nvSpPr>
          <p:cNvPr id="5" name="Прямоугольник 4"/>
          <p:cNvSpPr/>
          <p:nvPr/>
        </p:nvSpPr>
        <p:spPr>
          <a:xfrm>
            <a:off x="4174231" y="6192021"/>
            <a:ext cx="867545" cy="369332"/>
          </a:xfrm>
          <a:prstGeom prst="rect">
            <a:avLst/>
          </a:prstGeom>
        </p:spPr>
        <p:txBody>
          <a:bodyPr wrap="none">
            <a:spAutoFit/>
          </a:bodyPr>
          <a:lstStyle/>
          <a:p>
            <a:r>
              <a:rPr lang="ru-RU" b="1" dirty="0"/>
              <a:t>Рис. 6</a:t>
            </a:r>
            <a:endParaRPr lang="ru-RU" dirty="0"/>
          </a:p>
        </p:txBody>
      </p:sp>
    </p:spTree>
    <p:extLst>
      <p:ext uri="{BB962C8B-B14F-4D97-AF65-F5344CB8AC3E}">
        <p14:creationId xmlns:p14="http://schemas.microsoft.com/office/powerpoint/2010/main" val="15972921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971600" y="731520"/>
            <a:ext cx="7272808" cy="3201536"/>
          </a:xfrm>
        </p:spPr>
        <p:txBody>
          <a:bodyPr>
            <a:normAutofit fontScale="92500" lnSpcReduction="20000"/>
          </a:bodyPr>
          <a:lstStyle/>
          <a:p>
            <a:r>
              <a:rPr lang="ru-RU" b="1" dirty="0"/>
              <a:t>Задача №2:</a:t>
            </a:r>
            <a:r>
              <a:rPr lang="ru-RU" dirty="0"/>
              <a:t> необходимо написать программу прямолинейного движения робота, называющего цвета полос, над которыми он проезжает. При достижении черной полосы робот проговаривает </a:t>
            </a:r>
            <a:r>
              <a:rPr lang="ru-RU" b="1" dirty="0"/>
              <a:t>"</a:t>
            </a:r>
            <a:r>
              <a:rPr lang="ru-RU" b="1" dirty="0" err="1"/>
              <a:t>Stop</a:t>
            </a:r>
            <a:r>
              <a:rPr lang="ru-RU" b="1" dirty="0"/>
              <a:t>"</a:t>
            </a:r>
            <a:r>
              <a:rPr lang="ru-RU" dirty="0"/>
              <a:t> и останавливается.</a:t>
            </a:r>
          </a:p>
          <a:p>
            <a:r>
              <a:rPr lang="ru-RU" dirty="0"/>
              <a:t>За основу решения данной задачи возьмем программу, решающую </a:t>
            </a:r>
            <a:r>
              <a:rPr lang="ru-RU" b="1" dirty="0"/>
              <a:t>Задачу №1</a:t>
            </a:r>
            <a:r>
              <a:rPr lang="ru-RU" dirty="0"/>
              <a:t>. При решении </a:t>
            </a:r>
            <a:r>
              <a:rPr lang="ru-RU" b="1" dirty="0"/>
              <a:t>Задачи №2</a:t>
            </a:r>
            <a:r>
              <a:rPr lang="ru-RU" dirty="0"/>
              <a:t> нам потребуется прервать выполнение цикла. Этой цели служит программный блок </a:t>
            </a:r>
            <a:r>
              <a:rPr lang="ru-RU" b="1" dirty="0"/>
              <a:t>"Прерывание цикла"</a:t>
            </a:r>
            <a:r>
              <a:rPr lang="ru-RU" dirty="0"/>
              <a:t> Оранжевой палитры. С помощью данного блока можно организовать выход из цикла, заданного параметром </a:t>
            </a:r>
            <a:r>
              <a:rPr lang="ru-RU" b="1" dirty="0"/>
              <a:t>"Имя прерывания" (Рис. 7 поз. 1)</a:t>
            </a:r>
            <a:r>
              <a:rPr lang="ru-RU" dirty="0"/>
              <a:t>.</a:t>
            </a:r>
          </a:p>
        </p:txBody>
      </p:sp>
      <p:pic>
        <p:nvPicPr>
          <p:cNvPr id="4" name="Рисунок 3" descr="Программный блок &quot;Прерывание цикла&quot;"/>
          <p:cNvPicPr/>
          <p:nvPr/>
        </p:nvPicPr>
        <p:blipFill>
          <a:blip r:embed="rId2">
            <a:extLst>
              <a:ext uri="{28A0092B-C50C-407E-A947-70E740481C1C}">
                <a14:useLocalDpi xmlns:a14="http://schemas.microsoft.com/office/drawing/2010/main" val="0"/>
              </a:ext>
            </a:extLst>
          </a:blip>
          <a:srcRect/>
          <a:stretch>
            <a:fillRect/>
          </a:stretch>
        </p:blipFill>
        <p:spPr bwMode="auto">
          <a:xfrm>
            <a:off x="2987824" y="3933056"/>
            <a:ext cx="3096344" cy="2232248"/>
          </a:xfrm>
          <a:prstGeom prst="rect">
            <a:avLst/>
          </a:prstGeom>
          <a:noFill/>
          <a:ln>
            <a:noFill/>
          </a:ln>
        </p:spPr>
      </p:pic>
      <p:sp>
        <p:nvSpPr>
          <p:cNvPr id="5" name="Прямоугольник 4"/>
          <p:cNvSpPr/>
          <p:nvPr/>
        </p:nvSpPr>
        <p:spPr>
          <a:xfrm>
            <a:off x="4102223" y="6309320"/>
            <a:ext cx="867545" cy="369332"/>
          </a:xfrm>
          <a:prstGeom prst="rect">
            <a:avLst/>
          </a:prstGeom>
        </p:spPr>
        <p:txBody>
          <a:bodyPr wrap="none">
            <a:spAutoFit/>
          </a:bodyPr>
          <a:lstStyle/>
          <a:p>
            <a:r>
              <a:rPr lang="ru-RU" b="1" dirty="0"/>
              <a:t>Рис. 7</a:t>
            </a:r>
            <a:endParaRPr lang="ru-RU" dirty="0"/>
          </a:p>
        </p:txBody>
      </p:sp>
    </p:spTree>
    <p:extLst>
      <p:ext uri="{BB962C8B-B14F-4D97-AF65-F5344CB8AC3E}">
        <p14:creationId xmlns:p14="http://schemas.microsoft.com/office/powerpoint/2010/main" val="3465908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1000"/>
                                        <p:tgtEl>
                                          <p:spTgt spid="3">
                                            <p:txEl>
                                              <p:pRg st="1" end="1"/>
                                            </p:txEl>
                                          </p:spTgt>
                                        </p:tgtEl>
                                      </p:cBhvr>
                                    </p:animEffect>
                                    <p:anim calcmode="lin" valueType="num">
                                      <p:cBhvr>
                                        <p:cTn id="1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31" presetClass="entr" presetSubtype="0"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1000" fill="hold"/>
                                        <p:tgtEl>
                                          <p:spTgt spid="4"/>
                                        </p:tgtEl>
                                        <p:attrNameLst>
                                          <p:attrName>ppt_w</p:attrName>
                                        </p:attrNameLst>
                                      </p:cBhvr>
                                      <p:tavLst>
                                        <p:tav tm="0">
                                          <p:val>
                                            <p:fltVal val="0"/>
                                          </p:val>
                                        </p:tav>
                                        <p:tav tm="100000">
                                          <p:val>
                                            <p:strVal val="#ppt_w"/>
                                          </p:val>
                                        </p:tav>
                                      </p:tavLst>
                                    </p:anim>
                                    <p:anim calcmode="lin" valueType="num">
                                      <p:cBhvr>
                                        <p:cTn id="20" dur="1000" fill="hold"/>
                                        <p:tgtEl>
                                          <p:spTgt spid="4"/>
                                        </p:tgtEl>
                                        <p:attrNameLst>
                                          <p:attrName>ppt_h</p:attrName>
                                        </p:attrNameLst>
                                      </p:cBhvr>
                                      <p:tavLst>
                                        <p:tav tm="0">
                                          <p:val>
                                            <p:fltVal val="0"/>
                                          </p:val>
                                        </p:tav>
                                        <p:tav tm="100000">
                                          <p:val>
                                            <p:strVal val="#ppt_h"/>
                                          </p:val>
                                        </p:tav>
                                      </p:tavLst>
                                    </p:anim>
                                    <p:anim calcmode="lin" valueType="num">
                                      <p:cBhvr>
                                        <p:cTn id="21" dur="1000" fill="hold"/>
                                        <p:tgtEl>
                                          <p:spTgt spid="4"/>
                                        </p:tgtEl>
                                        <p:attrNameLst>
                                          <p:attrName>style.rotation</p:attrName>
                                        </p:attrNameLst>
                                      </p:cBhvr>
                                      <p:tavLst>
                                        <p:tav tm="0">
                                          <p:val>
                                            <p:fltVal val="90"/>
                                          </p:val>
                                        </p:tav>
                                        <p:tav tm="100000">
                                          <p:val>
                                            <p:fltVal val="0"/>
                                          </p:val>
                                        </p:tav>
                                      </p:tavLst>
                                    </p:anim>
                                    <p:animEffect transition="in" filter="fade">
                                      <p:cBhvr>
                                        <p:cTn id="22" dur="1000"/>
                                        <p:tgtEl>
                                          <p:spTgt spid="4"/>
                                        </p:tgtEl>
                                      </p:cBhvr>
                                    </p:animEffect>
                                  </p:childTnLst>
                                </p:cTn>
                              </p:par>
                            </p:childTnLst>
                          </p:cTn>
                        </p:par>
                        <p:par>
                          <p:cTn id="23" fill="hold">
                            <p:stCondLst>
                              <p:cond delay="3000"/>
                            </p:stCondLst>
                            <p:childTnLst>
                              <p:par>
                                <p:cTn id="24" presetID="42" presetClass="entr" presetSubtype="0" fill="hold" grpId="0"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1000"/>
                                        <p:tgtEl>
                                          <p:spTgt spid="5"/>
                                        </p:tgtEl>
                                      </p:cBhvr>
                                    </p:animEffect>
                                    <p:anim calcmode="lin" valueType="num">
                                      <p:cBhvr>
                                        <p:cTn id="27" dur="1000" fill="hold"/>
                                        <p:tgtEl>
                                          <p:spTgt spid="5"/>
                                        </p:tgtEl>
                                        <p:attrNameLst>
                                          <p:attrName>ppt_x</p:attrName>
                                        </p:attrNameLst>
                                      </p:cBhvr>
                                      <p:tavLst>
                                        <p:tav tm="0">
                                          <p:val>
                                            <p:strVal val="#ppt_x"/>
                                          </p:val>
                                        </p:tav>
                                        <p:tav tm="100000">
                                          <p:val>
                                            <p:strVal val="#ppt_x"/>
                                          </p:val>
                                        </p:tav>
                                      </p:tavLst>
                                    </p:anim>
                                    <p:anim calcmode="lin" valueType="num">
                                      <p:cBhvr>
                                        <p:cTn id="28"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9632" y="332656"/>
            <a:ext cx="6512511" cy="569000"/>
          </a:xfrm>
        </p:spPr>
        <p:txBody>
          <a:bodyPr/>
          <a:lstStyle/>
          <a:p>
            <a:pPr marL="0" indent="0" algn="ctr">
              <a:buNone/>
            </a:pPr>
            <a:r>
              <a:rPr lang="ru-RU" sz="2800" dirty="0">
                <a:effectLst/>
              </a:rPr>
              <a:t>Решение Задачи №2</a:t>
            </a:r>
            <a:br>
              <a:rPr lang="ru-RU" dirty="0">
                <a:effectLst/>
              </a:rPr>
            </a:br>
            <a:endParaRPr lang="ru-RU" dirty="0"/>
          </a:p>
        </p:txBody>
      </p:sp>
      <p:sp>
        <p:nvSpPr>
          <p:cNvPr id="3" name="Объект 2"/>
          <p:cNvSpPr>
            <a:spLocks noGrp="1"/>
          </p:cNvSpPr>
          <p:nvPr>
            <p:ph sz="quarter" idx="13"/>
          </p:nvPr>
        </p:nvSpPr>
        <p:spPr>
          <a:xfrm>
            <a:off x="755576" y="908720"/>
            <a:ext cx="7632848" cy="5616624"/>
          </a:xfrm>
        </p:spPr>
        <p:txBody>
          <a:bodyPr>
            <a:normAutofit fontScale="77500" lnSpcReduction="20000"/>
          </a:bodyPr>
          <a:lstStyle/>
          <a:p>
            <a:pPr lvl="0"/>
            <a:r>
              <a:rPr lang="ru-RU" dirty="0"/>
              <a:t>Внутрь цикла перед программным блоком </a:t>
            </a:r>
            <a:r>
              <a:rPr lang="ru-RU" b="1" dirty="0"/>
              <a:t>"Переключатель"</a:t>
            </a:r>
            <a:r>
              <a:rPr lang="ru-RU" dirty="0"/>
              <a:t> добавим программный блок </a:t>
            </a:r>
            <a:r>
              <a:rPr lang="ru-RU" b="1" dirty="0"/>
              <a:t>"Рулевое управление"</a:t>
            </a:r>
            <a:r>
              <a:rPr lang="ru-RU" dirty="0"/>
              <a:t>, тем самым заставим нашего робота двигаться </a:t>
            </a:r>
            <a:r>
              <a:rPr lang="ru-RU" b="1" dirty="0"/>
              <a:t>(Рис. 8 поз. 1)</a:t>
            </a:r>
            <a:r>
              <a:rPr lang="ru-RU" dirty="0"/>
              <a:t>. Во время движения робот будет проверять текущее состояние датчика цвета и произносить название цвета. Если полоски будут широкими, а робот будет двигаться медленно, то, возможно, он станет произносить название цвета более одного раза, так как проверка цвета будет происходить неоднократно. Если такое положение дел вас не устроит - увеличьте скорость робота, чтобы он быстрее проезжал цветные полосы.</a:t>
            </a:r>
          </a:p>
          <a:p>
            <a:pPr lvl="0"/>
            <a:r>
              <a:rPr lang="ru-RU" dirty="0"/>
              <a:t>В соответствии с условием задачи нам надо изменить поведение контейнера программного блока </a:t>
            </a:r>
            <a:r>
              <a:rPr lang="ru-RU" b="1" dirty="0"/>
              <a:t>"Переключатель"</a:t>
            </a:r>
            <a:r>
              <a:rPr lang="ru-RU" dirty="0"/>
              <a:t> для черного цвета.</a:t>
            </a:r>
          </a:p>
          <a:p>
            <a:pPr lvl="0"/>
            <a:r>
              <a:rPr lang="ru-RU" dirty="0"/>
              <a:t>В программном блоке </a:t>
            </a:r>
            <a:r>
              <a:rPr lang="ru-RU" b="1" dirty="0"/>
              <a:t>"Звук"</a:t>
            </a:r>
            <a:r>
              <a:rPr lang="ru-RU" dirty="0"/>
              <a:t> изменим звуковой файл </a:t>
            </a:r>
            <a:r>
              <a:rPr lang="ru-RU" b="1" dirty="0"/>
              <a:t>"</a:t>
            </a:r>
            <a:r>
              <a:rPr lang="ru-RU" b="1" dirty="0" err="1"/>
              <a:t>Black</a:t>
            </a:r>
            <a:r>
              <a:rPr lang="ru-RU" b="1" dirty="0"/>
              <a:t>"</a:t>
            </a:r>
            <a:r>
              <a:rPr lang="ru-RU" dirty="0"/>
              <a:t> на </a:t>
            </a:r>
            <a:r>
              <a:rPr lang="ru-RU" b="1" dirty="0"/>
              <a:t>"</a:t>
            </a:r>
            <a:r>
              <a:rPr lang="ru-RU" b="1" dirty="0" err="1"/>
              <a:t>Stop</a:t>
            </a:r>
            <a:r>
              <a:rPr lang="ru-RU" b="1" dirty="0"/>
              <a:t>" (Рис. 8 поз. 2)</a:t>
            </a:r>
            <a:r>
              <a:rPr lang="ru-RU" dirty="0"/>
              <a:t>.</a:t>
            </a:r>
          </a:p>
          <a:p>
            <a:pPr lvl="0"/>
            <a:r>
              <a:rPr lang="ru-RU" dirty="0"/>
              <a:t>Добавим в контейнер программный блок, выключающий моторы </a:t>
            </a:r>
            <a:r>
              <a:rPr lang="ru-RU" b="1" dirty="0"/>
              <a:t>(Рис. 8 поз. 3)</a:t>
            </a:r>
            <a:r>
              <a:rPr lang="ru-RU" dirty="0"/>
              <a:t>.</a:t>
            </a:r>
          </a:p>
          <a:p>
            <a:pPr lvl="0"/>
            <a:r>
              <a:rPr lang="ru-RU" dirty="0"/>
              <a:t>Нам требуется прервать выполнение программного блока </a:t>
            </a:r>
            <a:r>
              <a:rPr lang="ru-RU" b="1" dirty="0"/>
              <a:t>"Цикл"</a:t>
            </a:r>
            <a:r>
              <a:rPr lang="ru-RU" dirty="0"/>
              <a:t>, чтобы завершить выполнение программы. Для этого поместим в контейнер программный блок </a:t>
            </a:r>
            <a:r>
              <a:rPr lang="ru-RU" b="1" dirty="0"/>
              <a:t>"</a:t>
            </a:r>
            <a:r>
              <a:rPr lang="ru-RU" b="1" dirty="0" err="1"/>
              <a:t>Превывание</a:t>
            </a:r>
            <a:r>
              <a:rPr lang="ru-RU" b="1" dirty="0"/>
              <a:t> цикла"</a:t>
            </a:r>
            <a:r>
              <a:rPr lang="ru-RU" dirty="0"/>
              <a:t> Оранжевой палитры </a:t>
            </a:r>
            <a:r>
              <a:rPr lang="ru-RU" b="1" dirty="0"/>
              <a:t>(Рис. 8 поз. 4)</a:t>
            </a:r>
            <a:r>
              <a:rPr lang="ru-RU" dirty="0"/>
              <a:t>. У данного программного блока существует только одна настройка - название прерываемого цикла. В сложной программе со множеством циклов важно правильно устанавливать эту настройку, чтобы остановить выполнение нужного цикла </a:t>
            </a:r>
            <a:r>
              <a:rPr lang="ru-RU" b="1" dirty="0"/>
              <a:t>(Рис. 8 поз. 5)</a:t>
            </a:r>
            <a:r>
              <a:rPr lang="ru-RU" dirty="0"/>
              <a:t>. В нашей программе за программным блоком </a:t>
            </a:r>
            <a:r>
              <a:rPr lang="ru-RU" b="1" dirty="0"/>
              <a:t>"Цикл"</a:t>
            </a:r>
            <a:r>
              <a:rPr lang="ru-RU" dirty="0"/>
              <a:t> отсутствуют другие программные блоки, поэтому программа завершится.</a:t>
            </a:r>
          </a:p>
          <a:p>
            <a:endParaRPr lang="ru-RU" dirty="0"/>
          </a:p>
        </p:txBody>
      </p:sp>
    </p:spTree>
    <p:extLst>
      <p:ext uri="{BB962C8B-B14F-4D97-AF65-F5344CB8AC3E}">
        <p14:creationId xmlns:p14="http://schemas.microsoft.com/office/powerpoint/2010/main" val="31480459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1000"/>
                                        <p:tgtEl>
                                          <p:spTgt spid="3">
                                            <p:txEl>
                                              <p:pRg st="0" end="0"/>
                                            </p:txEl>
                                          </p:spTgt>
                                        </p:tgtEl>
                                      </p:cBhvr>
                                    </p:animEffect>
                                    <p:anim calcmode="lin" valueType="num">
                                      <p:cBhvr>
                                        <p:cTn id="1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1000"/>
                                        <p:tgtEl>
                                          <p:spTgt spid="3">
                                            <p:txEl>
                                              <p:pRg st="1" end="1"/>
                                            </p:txEl>
                                          </p:spTgt>
                                        </p:tgtEl>
                                      </p:cBhvr>
                                    </p:animEffect>
                                    <p:anim calcmode="lin" valueType="num">
                                      <p:cBhvr>
                                        <p:cTn id="1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42" presetClass="entr" presetSubtype="0" fill="hold" grpId="0" nodeType="after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1000"/>
                                        <p:tgtEl>
                                          <p:spTgt spid="3">
                                            <p:txEl>
                                              <p:pRg st="2" end="2"/>
                                            </p:txEl>
                                          </p:spTgt>
                                        </p:tgtEl>
                                      </p:cBhvr>
                                    </p:animEffect>
                                    <p:anim calcmode="lin" valueType="num">
                                      <p:cBhvr>
                                        <p:cTn id="24"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5"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par>
                          <p:cTn id="26" fill="hold">
                            <p:stCondLst>
                              <p:cond delay="3500"/>
                            </p:stCondLst>
                            <p:childTnLst>
                              <p:par>
                                <p:cTn id="27" presetID="42" presetClass="entr" presetSubtype="0" fill="hold" grpId="0" nodeType="after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Effect transition="in" filter="fade">
                                      <p:cBhvr>
                                        <p:cTn id="29" dur="1000"/>
                                        <p:tgtEl>
                                          <p:spTgt spid="3">
                                            <p:txEl>
                                              <p:pRg st="3" end="3"/>
                                            </p:txEl>
                                          </p:spTgt>
                                        </p:tgtEl>
                                      </p:cBhvr>
                                    </p:animEffect>
                                    <p:anim calcmode="lin" valueType="num">
                                      <p:cBhvr>
                                        <p:cTn id="30"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par>
                          <p:cTn id="32" fill="hold">
                            <p:stCondLst>
                              <p:cond delay="4500"/>
                            </p:stCondLst>
                            <p:childTnLst>
                              <p:par>
                                <p:cTn id="33" presetID="42" presetClass="entr" presetSubtype="0" fill="hold" grpId="0" nodeType="after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Решение задачи №10 (нажмите для увеличения)">
            <a:hlinkClick r:id="rId2" tooltip="&quot;Решение задачи №10 (нажмите для увеличения)&quot;"/>
          </p:cNvPr>
          <p:cNvPicPr/>
          <p:nvPr/>
        </p:nvPicPr>
        <p:blipFill>
          <a:blip r:embed="rId3">
            <a:extLst>
              <a:ext uri="{28A0092B-C50C-407E-A947-70E740481C1C}">
                <a14:useLocalDpi xmlns:a14="http://schemas.microsoft.com/office/drawing/2010/main" val="0"/>
              </a:ext>
            </a:extLst>
          </a:blip>
          <a:srcRect/>
          <a:stretch>
            <a:fillRect/>
          </a:stretch>
        </p:blipFill>
        <p:spPr bwMode="auto">
          <a:xfrm>
            <a:off x="611560" y="1844824"/>
            <a:ext cx="7920880" cy="2520280"/>
          </a:xfrm>
          <a:prstGeom prst="rect">
            <a:avLst/>
          </a:prstGeom>
          <a:noFill/>
          <a:ln>
            <a:noFill/>
          </a:ln>
        </p:spPr>
      </p:pic>
      <p:sp>
        <p:nvSpPr>
          <p:cNvPr id="5" name="Прямоугольник 4"/>
          <p:cNvSpPr/>
          <p:nvPr/>
        </p:nvSpPr>
        <p:spPr>
          <a:xfrm>
            <a:off x="4138227" y="4581128"/>
            <a:ext cx="867545" cy="369332"/>
          </a:xfrm>
          <a:prstGeom prst="rect">
            <a:avLst/>
          </a:prstGeom>
        </p:spPr>
        <p:txBody>
          <a:bodyPr wrap="none">
            <a:spAutoFit/>
          </a:bodyPr>
          <a:lstStyle/>
          <a:p>
            <a:r>
              <a:rPr lang="ru-RU" b="1" dirty="0"/>
              <a:t>Рис. 8</a:t>
            </a:r>
            <a:endParaRPr lang="ru-RU" dirty="0"/>
          </a:p>
        </p:txBody>
      </p:sp>
    </p:spTree>
    <p:extLst>
      <p:ext uri="{BB962C8B-B14F-4D97-AF65-F5344CB8AC3E}">
        <p14:creationId xmlns:p14="http://schemas.microsoft.com/office/powerpoint/2010/main" val="18383662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31640" y="620688"/>
            <a:ext cx="6512511" cy="1001048"/>
          </a:xfrm>
        </p:spPr>
        <p:txBody>
          <a:bodyPr/>
          <a:lstStyle/>
          <a:p>
            <a:pPr marL="0" indent="0" algn="ctr">
              <a:buNone/>
            </a:pPr>
            <a:r>
              <a:rPr lang="ru-RU" sz="2800" dirty="0">
                <a:effectLst/>
              </a:rPr>
              <a:t>Датчик цвета – режим "Яркость отраженного света"</a:t>
            </a:r>
            <a:endParaRPr lang="ru-RU" sz="2800" dirty="0"/>
          </a:p>
        </p:txBody>
      </p:sp>
      <p:sp>
        <p:nvSpPr>
          <p:cNvPr id="3" name="Объект 2"/>
          <p:cNvSpPr>
            <a:spLocks noGrp="1"/>
          </p:cNvSpPr>
          <p:nvPr>
            <p:ph sz="quarter" idx="13"/>
          </p:nvPr>
        </p:nvSpPr>
        <p:spPr>
          <a:xfrm>
            <a:off x="899592" y="1844824"/>
            <a:ext cx="7416824" cy="4752528"/>
          </a:xfrm>
        </p:spPr>
        <p:txBody>
          <a:bodyPr>
            <a:normAutofit fontScale="92500" lnSpcReduction="20000"/>
          </a:bodyPr>
          <a:lstStyle/>
          <a:p>
            <a:r>
              <a:rPr lang="ru-RU" dirty="0"/>
              <a:t>Итак, мы приступаем к изучению следующего режима работы датчика цвета, который называется </a:t>
            </a:r>
            <a:r>
              <a:rPr lang="ru-RU" b="1" dirty="0"/>
              <a:t>"Яркость отраженного света"</a:t>
            </a:r>
            <a:r>
              <a:rPr lang="ru-RU" dirty="0"/>
              <a:t>. В этом режиме датчик цвета направляет поток красного света на близкорасположенный предмет или поверхность и измеряет количество отраженного света. Более темные предметы будут поглощать световой поток, поэтому датчик будет показывать меньшее значение, по сравнению с более светлыми поверхностями. Диапазон значений датчика измеряется от </a:t>
            </a:r>
            <a:r>
              <a:rPr lang="ru-RU" b="1" dirty="0"/>
              <a:t>0</a:t>
            </a:r>
            <a:r>
              <a:rPr lang="ru-RU" dirty="0"/>
              <a:t> (очень темный) до </a:t>
            </a:r>
            <a:r>
              <a:rPr lang="ru-RU" b="1" dirty="0"/>
              <a:t>100</a:t>
            </a:r>
            <a:r>
              <a:rPr lang="ru-RU" dirty="0"/>
              <a:t> (очень яркий). Данный режим работы датчика цвета используется во множестве задач по робототехнике, например, для организации движения робота по заданному маршруту вдоль черной линии, нанесенной на белое покрытие. При использовании этого режима рекомендуется располагать датчик таким образом, чтобы расстояние от него до исследуемой поверхности составляло примерно </a:t>
            </a:r>
            <a:r>
              <a:rPr lang="ru-RU" b="1" dirty="0"/>
              <a:t>1 см (Рис. 9)</a:t>
            </a:r>
            <a:r>
              <a:rPr lang="ru-RU" dirty="0"/>
              <a:t>.</a:t>
            </a:r>
          </a:p>
        </p:txBody>
      </p:sp>
    </p:spTree>
    <p:extLst>
      <p:ext uri="{BB962C8B-B14F-4D97-AF65-F5344CB8AC3E}">
        <p14:creationId xmlns:p14="http://schemas.microsoft.com/office/powerpoint/2010/main" val="38615378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1000"/>
                                        <p:tgtEl>
                                          <p:spTgt spid="3">
                                            <p:txEl>
                                              <p:pRg st="0" end="0"/>
                                            </p:txEl>
                                          </p:spTgt>
                                        </p:tgtEl>
                                      </p:cBhvr>
                                    </p:animEffect>
                                    <p:anim calcmode="lin" valueType="num">
                                      <p:cBhvr>
                                        <p:cTn id="1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Рекомендуемое расположение датчика цвета"/>
          <p:cNvPicPr/>
          <p:nvPr/>
        </p:nvPicPr>
        <p:blipFill>
          <a:blip r:embed="rId2">
            <a:extLst>
              <a:ext uri="{28A0092B-C50C-407E-A947-70E740481C1C}">
                <a14:useLocalDpi xmlns:a14="http://schemas.microsoft.com/office/drawing/2010/main" val="0"/>
              </a:ext>
            </a:extLst>
          </a:blip>
          <a:srcRect/>
          <a:stretch>
            <a:fillRect/>
          </a:stretch>
        </p:blipFill>
        <p:spPr bwMode="auto">
          <a:xfrm>
            <a:off x="2915816" y="783820"/>
            <a:ext cx="3168352" cy="4589396"/>
          </a:xfrm>
          <a:prstGeom prst="rect">
            <a:avLst/>
          </a:prstGeom>
          <a:noFill/>
          <a:ln>
            <a:noFill/>
          </a:ln>
        </p:spPr>
      </p:pic>
      <p:sp>
        <p:nvSpPr>
          <p:cNvPr id="5" name="Прямоугольник 4"/>
          <p:cNvSpPr/>
          <p:nvPr/>
        </p:nvSpPr>
        <p:spPr>
          <a:xfrm>
            <a:off x="4124316" y="5742548"/>
            <a:ext cx="867545" cy="369332"/>
          </a:xfrm>
          <a:prstGeom prst="rect">
            <a:avLst/>
          </a:prstGeom>
        </p:spPr>
        <p:txBody>
          <a:bodyPr wrap="none">
            <a:spAutoFit/>
          </a:bodyPr>
          <a:lstStyle/>
          <a:p>
            <a:r>
              <a:rPr lang="ru-RU" b="1" dirty="0"/>
              <a:t>Рис. 9</a:t>
            </a:r>
            <a:endParaRPr lang="ru-RU" dirty="0"/>
          </a:p>
        </p:txBody>
      </p:sp>
    </p:spTree>
    <p:extLst>
      <p:ext uri="{BB962C8B-B14F-4D97-AF65-F5344CB8AC3E}">
        <p14:creationId xmlns:p14="http://schemas.microsoft.com/office/powerpoint/2010/main" val="29665485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par>
                          <p:cTn id="11" fill="hold">
                            <p:stCondLst>
                              <p:cond delay="1000"/>
                            </p:stCondLst>
                            <p:childTnLst>
                              <p:par>
                                <p:cTn id="12" presetID="42"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899592" y="731520"/>
            <a:ext cx="7416824" cy="2769488"/>
          </a:xfrm>
        </p:spPr>
        <p:txBody>
          <a:bodyPr>
            <a:normAutofit fontScale="92500" lnSpcReduction="10000"/>
          </a:bodyPr>
          <a:lstStyle/>
          <a:p>
            <a:r>
              <a:rPr lang="ru-RU" dirty="0"/>
              <a:t>Датчик цвета уже подключен к порту </a:t>
            </a:r>
            <a:r>
              <a:rPr lang="ru-RU" b="1" dirty="0"/>
              <a:t>"2"</a:t>
            </a:r>
            <a:r>
              <a:rPr lang="ru-RU" dirty="0"/>
              <a:t> модуля EV3. </a:t>
            </a:r>
          </a:p>
          <a:p>
            <a:r>
              <a:rPr lang="ru-RU" dirty="0"/>
              <a:t>Установим робота, таким образом, чтобы датчик цвета расположился над белой поверхностью. </a:t>
            </a:r>
            <a:r>
              <a:rPr lang="ru-RU" b="1" dirty="0"/>
              <a:t>"Страницу аппаратных средств"</a:t>
            </a:r>
            <a:r>
              <a:rPr lang="ru-RU" dirty="0"/>
              <a:t> среды программирования переключим в режим </a:t>
            </a:r>
            <a:r>
              <a:rPr lang="ru-RU" b="1" dirty="0"/>
              <a:t>"Просмотр портов" (Рис. 10 поз. 1)</a:t>
            </a:r>
            <a:r>
              <a:rPr lang="ru-RU" dirty="0"/>
              <a:t>. В этом режиме мы можем наблюдать все выполненные нами подключения. На </a:t>
            </a:r>
            <a:r>
              <a:rPr lang="ru-RU" b="1" dirty="0"/>
              <a:t>Рис. 10 </a:t>
            </a:r>
            <a:r>
              <a:rPr lang="ru-RU" dirty="0"/>
              <a:t>отображено подключение к портам </a:t>
            </a:r>
            <a:r>
              <a:rPr lang="ru-RU" b="1" dirty="0"/>
              <a:t>"B"</a:t>
            </a:r>
            <a:r>
              <a:rPr lang="ru-RU" dirty="0"/>
              <a:t> и </a:t>
            </a:r>
            <a:r>
              <a:rPr lang="ru-RU" b="1" dirty="0"/>
              <a:t>"C"</a:t>
            </a:r>
            <a:r>
              <a:rPr lang="ru-RU" dirty="0"/>
              <a:t> двух больших моторов, а к порту </a:t>
            </a:r>
            <a:r>
              <a:rPr lang="ru-RU" b="1" dirty="0"/>
              <a:t>"2"</a:t>
            </a:r>
            <a:r>
              <a:rPr lang="ru-RU" dirty="0"/>
              <a:t> - датчика цвета.</a:t>
            </a:r>
          </a:p>
        </p:txBody>
      </p:sp>
      <p:pic>
        <p:nvPicPr>
          <p:cNvPr id="4" name="Рисунок 3" descr="Просмотр портов модуля EV3"/>
          <p:cNvPicPr/>
          <p:nvPr/>
        </p:nvPicPr>
        <p:blipFill>
          <a:blip r:embed="rId2">
            <a:extLst>
              <a:ext uri="{28A0092B-C50C-407E-A947-70E740481C1C}">
                <a14:useLocalDpi xmlns:a14="http://schemas.microsoft.com/office/drawing/2010/main" val="0"/>
              </a:ext>
            </a:extLst>
          </a:blip>
          <a:srcRect/>
          <a:stretch>
            <a:fillRect/>
          </a:stretch>
        </p:blipFill>
        <p:spPr bwMode="auto">
          <a:xfrm>
            <a:off x="1043608" y="3501008"/>
            <a:ext cx="7056784" cy="2232248"/>
          </a:xfrm>
          <a:prstGeom prst="rect">
            <a:avLst/>
          </a:prstGeom>
          <a:noFill/>
          <a:ln>
            <a:noFill/>
          </a:ln>
        </p:spPr>
      </p:pic>
      <p:sp>
        <p:nvSpPr>
          <p:cNvPr id="5" name="Прямоугольник 4"/>
          <p:cNvSpPr/>
          <p:nvPr/>
        </p:nvSpPr>
        <p:spPr>
          <a:xfrm>
            <a:off x="4070901" y="6021288"/>
            <a:ext cx="1002197" cy="369332"/>
          </a:xfrm>
          <a:prstGeom prst="rect">
            <a:avLst/>
          </a:prstGeom>
        </p:spPr>
        <p:txBody>
          <a:bodyPr wrap="none">
            <a:spAutoFit/>
          </a:bodyPr>
          <a:lstStyle/>
          <a:p>
            <a:r>
              <a:rPr lang="ru-RU" b="1" dirty="0"/>
              <a:t>Рис. 10</a:t>
            </a:r>
            <a:endParaRPr lang="ru-RU" dirty="0"/>
          </a:p>
        </p:txBody>
      </p:sp>
    </p:spTree>
    <p:extLst>
      <p:ext uri="{BB962C8B-B14F-4D97-AF65-F5344CB8AC3E}">
        <p14:creationId xmlns:p14="http://schemas.microsoft.com/office/powerpoint/2010/main" val="19455727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1000"/>
                                        <p:tgtEl>
                                          <p:spTgt spid="3">
                                            <p:txEl>
                                              <p:pRg st="1" end="1"/>
                                            </p:txEl>
                                          </p:spTgt>
                                        </p:tgtEl>
                                      </p:cBhvr>
                                    </p:animEffect>
                                    <p:anim calcmode="lin" valueType="num">
                                      <p:cBhvr>
                                        <p:cTn id="1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31" presetClass="entr" presetSubtype="0"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1000" fill="hold"/>
                                        <p:tgtEl>
                                          <p:spTgt spid="4"/>
                                        </p:tgtEl>
                                        <p:attrNameLst>
                                          <p:attrName>ppt_w</p:attrName>
                                        </p:attrNameLst>
                                      </p:cBhvr>
                                      <p:tavLst>
                                        <p:tav tm="0">
                                          <p:val>
                                            <p:fltVal val="0"/>
                                          </p:val>
                                        </p:tav>
                                        <p:tav tm="100000">
                                          <p:val>
                                            <p:strVal val="#ppt_w"/>
                                          </p:val>
                                        </p:tav>
                                      </p:tavLst>
                                    </p:anim>
                                    <p:anim calcmode="lin" valueType="num">
                                      <p:cBhvr>
                                        <p:cTn id="20" dur="1000" fill="hold"/>
                                        <p:tgtEl>
                                          <p:spTgt spid="4"/>
                                        </p:tgtEl>
                                        <p:attrNameLst>
                                          <p:attrName>ppt_h</p:attrName>
                                        </p:attrNameLst>
                                      </p:cBhvr>
                                      <p:tavLst>
                                        <p:tav tm="0">
                                          <p:val>
                                            <p:fltVal val="0"/>
                                          </p:val>
                                        </p:tav>
                                        <p:tav tm="100000">
                                          <p:val>
                                            <p:strVal val="#ppt_h"/>
                                          </p:val>
                                        </p:tav>
                                      </p:tavLst>
                                    </p:anim>
                                    <p:anim calcmode="lin" valueType="num">
                                      <p:cBhvr>
                                        <p:cTn id="21" dur="1000" fill="hold"/>
                                        <p:tgtEl>
                                          <p:spTgt spid="4"/>
                                        </p:tgtEl>
                                        <p:attrNameLst>
                                          <p:attrName>style.rotation</p:attrName>
                                        </p:attrNameLst>
                                      </p:cBhvr>
                                      <p:tavLst>
                                        <p:tav tm="0">
                                          <p:val>
                                            <p:fltVal val="90"/>
                                          </p:val>
                                        </p:tav>
                                        <p:tav tm="100000">
                                          <p:val>
                                            <p:fltVal val="0"/>
                                          </p:val>
                                        </p:tav>
                                      </p:tavLst>
                                    </p:anim>
                                    <p:animEffect transition="in" filter="fade">
                                      <p:cBhvr>
                                        <p:cTn id="22" dur="1000"/>
                                        <p:tgtEl>
                                          <p:spTgt spid="4"/>
                                        </p:tgtEl>
                                      </p:cBhvr>
                                    </p:animEffect>
                                  </p:childTnLst>
                                </p:cTn>
                              </p:par>
                            </p:childTnLst>
                          </p:cTn>
                        </p:par>
                        <p:par>
                          <p:cTn id="23" fill="hold">
                            <p:stCondLst>
                              <p:cond delay="3000"/>
                            </p:stCondLst>
                            <p:childTnLst>
                              <p:par>
                                <p:cTn id="24" presetID="42" presetClass="entr" presetSubtype="0" fill="hold" grpId="0"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1000"/>
                                        <p:tgtEl>
                                          <p:spTgt spid="5"/>
                                        </p:tgtEl>
                                      </p:cBhvr>
                                    </p:animEffect>
                                    <p:anim calcmode="lin" valueType="num">
                                      <p:cBhvr>
                                        <p:cTn id="27" dur="1000" fill="hold"/>
                                        <p:tgtEl>
                                          <p:spTgt spid="5"/>
                                        </p:tgtEl>
                                        <p:attrNameLst>
                                          <p:attrName>ppt_x</p:attrName>
                                        </p:attrNameLst>
                                      </p:cBhvr>
                                      <p:tavLst>
                                        <p:tav tm="0">
                                          <p:val>
                                            <p:strVal val="#ppt_x"/>
                                          </p:val>
                                        </p:tav>
                                        <p:tav tm="100000">
                                          <p:val>
                                            <p:strVal val="#ppt_x"/>
                                          </p:val>
                                        </p:tav>
                                      </p:tavLst>
                                    </p:anim>
                                    <p:anim calcmode="lin" valueType="num">
                                      <p:cBhvr>
                                        <p:cTn id="28"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27584" y="548680"/>
            <a:ext cx="7416824" cy="1143000"/>
          </a:xfrm>
        </p:spPr>
        <p:txBody>
          <a:bodyPr/>
          <a:lstStyle/>
          <a:p>
            <a:pPr marL="0" indent="0" algn="ctr">
              <a:buNone/>
            </a:pPr>
            <a:r>
              <a:rPr lang="ru-RU" sz="3600" dirty="0"/>
              <a:t>Датчик цвета может работать в трех различных режимах:</a:t>
            </a:r>
          </a:p>
        </p:txBody>
      </p:sp>
      <p:sp>
        <p:nvSpPr>
          <p:cNvPr id="3" name="Объект 2"/>
          <p:cNvSpPr>
            <a:spLocks noGrp="1"/>
          </p:cNvSpPr>
          <p:nvPr>
            <p:ph sz="quarter" idx="13"/>
          </p:nvPr>
        </p:nvSpPr>
        <p:spPr>
          <a:xfrm>
            <a:off x="1259632" y="1844824"/>
            <a:ext cx="6984776" cy="4248472"/>
          </a:xfrm>
        </p:spPr>
        <p:txBody>
          <a:bodyPr>
            <a:normAutofit fontScale="92500" lnSpcReduction="20000"/>
          </a:bodyPr>
          <a:lstStyle/>
          <a:p>
            <a:pPr marL="45720" indent="0">
              <a:buNone/>
            </a:pPr>
            <a:endParaRPr lang="ru-RU" dirty="0"/>
          </a:p>
          <a:p>
            <a:pPr lvl="0"/>
            <a:r>
              <a:rPr lang="ru-RU" sz="2600" dirty="0"/>
              <a:t>в режиме </a:t>
            </a:r>
            <a:r>
              <a:rPr lang="ru-RU" sz="2600" b="1" dirty="0"/>
              <a:t>"Цвет"</a:t>
            </a:r>
            <a:r>
              <a:rPr lang="ru-RU" sz="2600" dirty="0"/>
              <a:t> датчик может определить цвет поднесенного к нему предмета;</a:t>
            </a:r>
          </a:p>
          <a:p>
            <a:pPr lvl="0"/>
            <a:r>
              <a:rPr lang="ru-RU" sz="2600" dirty="0"/>
              <a:t>в режиме </a:t>
            </a:r>
            <a:r>
              <a:rPr lang="ru-RU" sz="2600" b="1" dirty="0"/>
              <a:t>"Яркость отраженного света"</a:t>
            </a:r>
            <a:r>
              <a:rPr lang="ru-RU" sz="2600" dirty="0"/>
              <a:t> датчик направляет световой луч на близкорасположенный предмет и по отраженному пучку определяет яркость предмета;</a:t>
            </a:r>
          </a:p>
          <a:p>
            <a:pPr lvl="0"/>
            <a:r>
              <a:rPr lang="ru-RU" sz="2600" dirty="0"/>
              <a:t>в режиме </a:t>
            </a:r>
            <a:r>
              <a:rPr lang="ru-RU" sz="2600" b="1" dirty="0"/>
              <a:t>"Яркость внешнего освещения"</a:t>
            </a:r>
            <a:r>
              <a:rPr lang="ru-RU" sz="2600" dirty="0"/>
              <a:t> датчик может определить - насколько ярко освещено пространство вокруг. </a:t>
            </a:r>
          </a:p>
          <a:p>
            <a:pPr marL="45720" indent="0">
              <a:buNone/>
            </a:pPr>
            <a:endParaRPr lang="ru-RU" dirty="0"/>
          </a:p>
          <a:p>
            <a:endParaRPr lang="ru-RU" dirty="0"/>
          </a:p>
        </p:txBody>
      </p:sp>
    </p:spTree>
    <p:extLst>
      <p:ext uri="{BB962C8B-B14F-4D97-AF65-F5344CB8AC3E}">
        <p14:creationId xmlns:p14="http://schemas.microsoft.com/office/powerpoint/2010/main" val="20230770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1000"/>
                                        <p:tgtEl>
                                          <p:spTgt spid="3">
                                            <p:txEl>
                                              <p:pRg st="1" end="1"/>
                                            </p:txEl>
                                          </p:spTgt>
                                        </p:tgtEl>
                                      </p:cBhvr>
                                    </p:animEffect>
                                    <p:anim calcmode="lin" valueType="num">
                                      <p:cBhvr>
                                        <p:cTn id="1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42" presetClass="entr" presetSubtype="0" fill="hold" grpId="0" nodeType="after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fade">
                                      <p:cBhvr>
                                        <p:cTn id="23" dur="1000"/>
                                        <p:tgtEl>
                                          <p:spTgt spid="3">
                                            <p:txEl>
                                              <p:pRg st="3" end="3"/>
                                            </p:txEl>
                                          </p:spTgt>
                                        </p:tgtEl>
                                      </p:cBhvr>
                                    </p:animEffect>
                                    <p:anim calcmode="lin" valueType="num">
                                      <p:cBhvr>
                                        <p:cTn id="24"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5"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1259632" y="980728"/>
            <a:ext cx="6400800" cy="1329328"/>
          </a:xfrm>
        </p:spPr>
        <p:txBody>
          <a:bodyPr>
            <a:normAutofit fontScale="92500"/>
          </a:bodyPr>
          <a:lstStyle/>
          <a:p>
            <a:r>
              <a:rPr lang="ru-RU" dirty="0"/>
              <a:t>Для выбора варианта отображения показаний датчиков необходимо нажать на изображение датчика и выбрать нужный режим </a:t>
            </a:r>
            <a:r>
              <a:rPr lang="ru-RU" b="1" dirty="0"/>
              <a:t>(Рис. 11)</a:t>
            </a:r>
            <a:endParaRPr lang="ru-RU" dirty="0"/>
          </a:p>
          <a:p>
            <a:endParaRPr lang="ru-RU" dirty="0"/>
          </a:p>
        </p:txBody>
      </p:sp>
      <p:pic>
        <p:nvPicPr>
          <p:cNvPr id="4" name="Рисунок 3" descr="Режим отображения показаний датчика"/>
          <p:cNvPicPr/>
          <p:nvPr/>
        </p:nvPicPr>
        <p:blipFill>
          <a:blip r:embed="rId2">
            <a:extLst>
              <a:ext uri="{28A0092B-C50C-407E-A947-70E740481C1C}">
                <a14:useLocalDpi xmlns:a14="http://schemas.microsoft.com/office/drawing/2010/main" val="0"/>
              </a:ext>
            </a:extLst>
          </a:blip>
          <a:srcRect/>
          <a:stretch>
            <a:fillRect/>
          </a:stretch>
        </p:blipFill>
        <p:spPr bwMode="auto">
          <a:xfrm>
            <a:off x="899592" y="2436556"/>
            <a:ext cx="7328271" cy="2448272"/>
          </a:xfrm>
          <a:prstGeom prst="rect">
            <a:avLst/>
          </a:prstGeom>
          <a:noFill/>
          <a:ln>
            <a:noFill/>
          </a:ln>
        </p:spPr>
      </p:pic>
      <p:sp>
        <p:nvSpPr>
          <p:cNvPr id="5" name="Прямоугольник 4"/>
          <p:cNvSpPr/>
          <p:nvPr/>
        </p:nvSpPr>
        <p:spPr>
          <a:xfrm>
            <a:off x="4062628" y="5229200"/>
            <a:ext cx="1002197" cy="369332"/>
          </a:xfrm>
          <a:prstGeom prst="rect">
            <a:avLst/>
          </a:prstGeom>
        </p:spPr>
        <p:txBody>
          <a:bodyPr wrap="none">
            <a:spAutoFit/>
          </a:bodyPr>
          <a:lstStyle/>
          <a:p>
            <a:r>
              <a:rPr lang="ru-RU" b="1" dirty="0"/>
              <a:t>Рис. 11</a:t>
            </a:r>
            <a:endParaRPr lang="ru-RU" dirty="0"/>
          </a:p>
        </p:txBody>
      </p:sp>
    </p:spTree>
    <p:extLst>
      <p:ext uri="{BB962C8B-B14F-4D97-AF65-F5344CB8AC3E}">
        <p14:creationId xmlns:p14="http://schemas.microsoft.com/office/powerpoint/2010/main" val="16876483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fltVal val="0"/>
                                          </p:val>
                                        </p:tav>
                                        <p:tav tm="100000">
                                          <p:val>
                                            <p:strVal val="#ppt_w"/>
                                          </p:val>
                                        </p:tav>
                                      </p:tavLst>
                                    </p:anim>
                                    <p:anim calcmode="lin" valueType="num">
                                      <p:cBhvr>
                                        <p:cTn id="14" dur="500" fill="hold"/>
                                        <p:tgtEl>
                                          <p:spTgt spid="4"/>
                                        </p:tgtEl>
                                        <p:attrNameLst>
                                          <p:attrName>ppt_h</p:attrName>
                                        </p:attrNameLst>
                                      </p:cBhvr>
                                      <p:tavLst>
                                        <p:tav tm="0">
                                          <p:val>
                                            <p:fltVal val="0"/>
                                          </p:val>
                                        </p:tav>
                                        <p:tav tm="100000">
                                          <p:val>
                                            <p:strVal val="#ppt_h"/>
                                          </p:val>
                                        </p:tav>
                                      </p:tavLst>
                                    </p:anim>
                                    <p:animEffect transition="in" filter="fade">
                                      <p:cBhvr>
                                        <p:cTn id="15" dur="500"/>
                                        <p:tgtEl>
                                          <p:spTgt spid="4"/>
                                        </p:tgtEl>
                                      </p:cBhvr>
                                    </p:animEffect>
                                  </p:childTnLst>
                                </p:cTn>
                              </p:par>
                            </p:childTnLst>
                          </p:cTn>
                        </p:par>
                        <p:par>
                          <p:cTn id="16" fill="hold">
                            <p:stCondLst>
                              <p:cond delay="1500"/>
                            </p:stCondLst>
                            <p:childTnLst>
                              <p:par>
                                <p:cTn id="17" presetID="42" presetClass="entr" presetSubtype="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anim calcmode="lin" valueType="num">
                                      <p:cBhvr>
                                        <p:cTn id="20" dur="1000" fill="hold"/>
                                        <p:tgtEl>
                                          <p:spTgt spid="5"/>
                                        </p:tgtEl>
                                        <p:attrNameLst>
                                          <p:attrName>ppt_x</p:attrName>
                                        </p:attrNameLst>
                                      </p:cBhvr>
                                      <p:tavLst>
                                        <p:tav tm="0">
                                          <p:val>
                                            <p:strVal val="#ppt_x"/>
                                          </p:val>
                                        </p:tav>
                                        <p:tav tm="100000">
                                          <p:val>
                                            <p:strVal val="#ppt_x"/>
                                          </p:val>
                                        </p:tav>
                                      </p:tavLst>
                                    </p:anim>
                                    <p:anim calcmode="lin" valueType="num">
                                      <p:cBhvr>
                                        <p:cTn id="21"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971600" y="731520"/>
            <a:ext cx="7200800" cy="2841496"/>
          </a:xfrm>
        </p:spPr>
        <p:txBody>
          <a:bodyPr>
            <a:normAutofit fontScale="92500"/>
          </a:bodyPr>
          <a:lstStyle/>
          <a:p>
            <a:r>
              <a:rPr lang="ru-RU" dirty="0"/>
              <a:t>На </a:t>
            </a:r>
            <a:r>
              <a:rPr lang="ru-RU" b="1" dirty="0"/>
              <a:t>Рис. 10 поз. 2</a:t>
            </a:r>
            <a:r>
              <a:rPr lang="ru-RU" dirty="0"/>
              <a:t> мы видим, что значение показания датчика цвета над белой поверхностью равно </a:t>
            </a:r>
            <a:r>
              <a:rPr lang="ru-RU" b="1" dirty="0"/>
              <a:t>84</a:t>
            </a:r>
            <a:r>
              <a:rPr lang="ru-RU" dirty="0"/>
              <a:t>. В вашем случае может получиться другое значение, ведь оно зависит от материала поверхности и освещения внутри помещения: часть освещения, отражаясь от поверхности, попадает на датчик и влияет на его показания. Установив робота таким образом, чтобы датчик цвета расположился над черной полосой, зафиксируем его показания </a:t>
            </a:r>
            <a:r>
              <a:rPr lang="ru-RU" b="1" dirty="0"/>
              <a:t>(Рис. 12)</a:t>
            </a:r>
            <a:r>
              <a:rPr lang="ru-RU" dirty="0"/>
              <a:t>. </a:t>
            </a:r>
          </a:p>
        </p:txBody>
      </p:sp>
      <p:pic>
        <p:nvPicPr>
          <p:cNvPr id="4" name="Рисунок 3" descr="Показание датчика цвета над черной полосой"/>
          <p:cNvPicPr/>
          <p:nvPr/>
        </p:nvPicPr>
        <p:blipFill>
          <a:blip r:embed="rId2">
            <a:extLst>
              <a:ext uri="{28A0092B-C50C-407E-A947-70E740481C1C}">
                <a14:useLocalDpi xmlns:a14="http://schemas.microsoft.com/office/drawing/2010/main" val="0"/>
              </a:ext>
            </a:extLst>
          </a:blip>
          <a:srcRect/>
          <a:stretch>
            <a:fillRect/>
          </a:stretch>
        </p:blipFill>
        <p:spPr bwMode="auto">
          <a:xfrm>
            <a:off x="1187625" y="3789040"/>
            <a:ext cx="6840760" cy="2088232"/>
          </a:xfrm>
          <a:prstGeom prst="rect">
            <a:avLst/>
          </a:prstGeom>
          <a:noFill/>
          <a:ln>
            <a:noFill/>
          </a:ln>
        </p:spPr>
      </p:pic>
      <p:sp>
        <p:nvSpPr>
          <p:cNvPr id="5" name="Прямоугольник 4"/>
          <p:cNvSpPr/>
          <p:nvPr/>
        </p:nvSpPr>
        <p:spPr>
          <a:xfrm>
            <a:off x="4106906" y="5980638"/>
            <a:ext cx="1002197" cy="369332"/>
          </a:xfrm>
          <a:prstGeom prst="rect">
            <a:avLst/>
          </a:prstGeom>
        </p:spPr>
        <p:txBody>
          <a:bodyPr wrap="none">
            <a:spAutoFit/>
          </a:bodyPr>
          <a:lstStyle/>
          <a:p>
            <a:r>
              <a:rPr lang="ru-RU" b="1" dirty="0"/>
              <a:t>Рис. 12</a:t>
            </a:r>
            <a:endParaRPr lang="ru-RU" dirty="0"/>
          </a:p>
        </p:txBody>
      </p:sp>
    </p:spTree>
    <p:extLst>
      <p:ext uri="{BB962C8B-B14F-4D97-AF65-F5344CB8AC3E}">
        <p14:creationId xmlns:p14="http://schemas.microsoft.com/office/powerpoint/2010/main" val="633960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31" presetClass="entr" presetSubtype="0"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fltVal val="0"/>
                                          </p:val>
                                        </p:tav>
                                        <p:tav tm="100000">
                                          <p:val>
                                            <p:strVal val="#ppt_w"/>
                                          </p:val>
                                        </p:tav>
                                      </p:tavLst>
                                    </p:anim>
                                    <p:anim calcmode="lin" valueType="num">
                                      <p:cBhvr>
                                        <p:cTn id="14" dur="1000" fill="hold"/>
                                        <p:tgtEl>
                                          <p:spTgt spid="4"/>
                                        </p:tgtEl>
                                        <p:attrNameLst>
                                          <p:attrName>ppt_h</p:attrName>
                                        </p:attrNameLst>
                                      </p:cBhvr>
                                      <p:tavLst>
                                        <p:tav tm="0">
                                          <p:val>
                                            <p:fltVal val="0"/>
                                          </p:val>
                                        </p:tav>
                                        <p:tav tm="100000">
                                          <p:val>
                                            <p:strVal val="#ppt_h"/>
                                          </p:val>
                                        </p:tav>
                                      </p:tavLst>
                                    </p:anim>
                                    <p:anim calcmode="lin" valueType="num">
                                      <p:cBhvr>
                                        <p:cTn id="15" dur="1000" fill="hold"/>
                                        <p:tgtEl>
                                          <p:spTgt spid="4"/>
                                        </p:tgtEl>
                                        <p:attrNameLst>
                                          <p:attrName>style.rotation</p:attrName>
                                        </p:attrNameLst>
                                      </p:cBhvr>
                                      <p:tavLst>
                                        <p:tav tm="0">
                                          <p:val>
                                            <p:fltVal val="90"/>
                                          </p:val>
                                        </p:tav>
                                        <p:tav tm="100000">
                                          <p:val>
                                            <p:fltVal val="0"/>
                                          </p:val>
                                        </p:tav>
                                      </p:tavLst>
                                    </p:anim>
                                    <p:animEffect transition="in" filter="fade">
                                      <p:cBhvr>
                                        <p:cTn id="16" dur="1000"/>
                                        <p:tgtEl>
                                          <p:spTgt spid="4"/>
                                        </p:tgtEl>
                                      </p:cBhvr>
                                    </p:animEffect>
                                  </p:childTnLst>
                                </p:cTn>
                              </p:par>
                            </p:childTnLst>
                          </p:cTn>
                        </p:par>
                        <p:par>
                          <p:cTn id="17" fill="hold">
                            <p:stCondLst>
                              <p:cond delay="2000"/>
                            </p:stCondLst>
                            <p:childTnLst>
                              <p:par>
                                <p:cTn id="18" presetID="42" presetClass="entr" presetSubtype="0"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1000"/>
                                        <p:tgtEl>
                                          <p:spTgt spid="5"/>
                                        </p:tgtEl>
                                      </p:cBhvr>
                                    </p:animEffect>
                                    <p:anim calcmode="lin" valueType="num">
                                      <p:cBhvr>
                                        <p:cTn id="21" dur="1000" fill="hold"/>
                                        <p:tgtEl>
                                          <p:spTgt spid="5"/>
                                        </p:tgtEl>
                                        <p:attrNameLst>
                                          <p:attrName>ppt_x</p:attrName>
                                        </p:attrNameLst>
                                      </p:cBhvr>
                                      <p:tavLst>
                                        <p:tav tm="0">
                                          <p:val>
                                            <p:strVal val="#ppt_x"/>
                                          </p:val>
                                        </p:tav>
                                        <p:tav tm="100000">
                                          <p:val>
                                            <p:strVal val="#ppt_x"/>
                                          </p:val>
                                        </p:tav>
                                      </p:tavLst>
                                    </p:anim>
                                    <p:anim calcmode="lin" valueType="num">
                                      <p:cBhvr>
                                        <p:cTn id="22"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755576" y="476672"/>
            <a:ext cx="7632848" cy="3474720"/>
          </a:xfrm>
        </p:spPr>
        <p:txBody>
          <a:bodyPr>
            <a:normAutofit fontScale="85000" lnSpcReduction="10000"/>
          </a:bodyPr>
          <a:lstStyle/>
          <a:p>
            <a:r>
              <a:rPr lang="ru-RU" b="1" dirty="0"/>
              <a:t>Задача №3:</a:t>
            </a:r>
            <a:r>
              <a:rPr lang="ru-RU" dirty="0"/>
              <a:t> необходимо написать программу движения робота, останавливающегося при достижении черной линии.</a:t>
            </a:r>
          </a:p>
          <a:p>
            <a:pPr marL="45720" indent="0">
              <a:buNone/>
            </a:pPr>
            <a:r>
              <a:rPr lang="ru-RU" b="1" dirty="0"/>
              <a:t>Решение:</a:t>
            </a:r>
            <a:endParaRPr lang="ru-RU" dirty="0"/>
          </a:p>
          <a:p>
            <a:r>
              <a:rPr lang="ru-RU" dirty="0"/>
              <a:t>Проведенный эксперимент показал нам, что при пересечении черной линии, значение датчика цвета в режиме </a:t>
            </a:r>
            <a:r>
              <a:rPr lang="ru-RU" b="1" dirty="0"/>
              <a:t>"Яркость отраженного света"</a:t>
            </a:r>
            <a:r>
              <a:rPr lang="ru-RU" dirty="0"/>
              <a:t> равняется </a:t>
            </a:r>
            <a:r>
              <a:rPr lang="ru-RU" b="1" dirty="0"/>
              <a:t>6</a:t>
            </a:r>
            <a:r>
              <a:rPr lang="ru-RU" dirty="0"/>
              <a:t>. Значит, для выполнения </a:t>
            </a:r>
            <a:r>
              <a:rPr lang="ru-RU" b="1" dirty="0"/>
              <a:t>Задачи №3</a:t>
            </a:r>
            <a:r>
              <a:rPr lang="ru-RU" dirty="0"/>
              <a:t> наш робот должен двигаться прямолинейно, пока искомое значение датчика цвета не станет меньше </a:t>
            </a:r>
            <a:r>
              <a:rPr lang="ru-RU" b="1" dirty="0"/>
              <a:t>7</a:t>
            </a:r>
            <a:r>
              <a:rPr lang="ru-RU" dirty="0"/>
              <a:t>. Воспользуемся уже знакомым нам программным блоком </a:t>
            </a:r>
            <a:r>
              <a:rPr lang="ru-RU" b="1" dirty="0"/>
              <a:t>"Ожидание"</a:t>
            </a:r>
            <a:r>
              <a:rPr lang="ru-RU" dirty="0"/>
              <a:t> Оранжевой палитры. Выберем требуемый условию задачи режим работы программного блока </a:t>
            </a:r>
            <a:r>
              <a:rPr lang="ru-RU" b="1" dirty="0"/>
              <a:t>"Ожидание" (Рис. 13).</a:t>
            </a:r>
            <a:r>
              <a:rPr lang="ru-RU" dirty="0"/>
              <a:t> </a:t>
            </a:r>
          </a:p>
          <a:p>
            <a:endParaRPr lang="ru-RU" dirty="0"/>
          </a:p>
        </p:txBody>
      </p:sp>
      <p:pic>
        <p:nvPicPr>
          <p:cNvPr id="4" name="Рисунок 3" descr="Блок Ожидание. Датчик цвета (нажмите для увеличения)">
            <a:hlinkClick r:id="rId2" tooltip="&quot;Блок Ожидание. Датчик цвета (нажмите для увеличения)&quot;"/>
          </p:cNvPr>
          <p:cNvPicPr/>
          <p:nvPr/>
        </p:nvPicPr>
        <p:blipFill>
          <a:blip r:embed="rId3">
            <a:extLst>
              <a:ext uri="{28A0092B-C50C-407E-A947-70E740481C1C}">
                <a14:useLocalDpi xmlns:a14="http://schemas.microsoft.com/office/drawing/2010/main" val="0"/>
              </a:ext>
            </a:extLst>
          </a:blip>
          <a:srcRect/>
          <a:stretch>
            <a:fillRect/>
          </a:stretch>
        </p:blipFill>
        <p:spPr bwMode="auto">
          <a:xfrm>
            <a:off x="1043608" y="4144264"/>
            <a:ext cx="7128792" cy="1588992"/>
          </a:xfrm>
          <a:prstGeom prst="rect">
            <a:avLst/>
          </a:prstGeom>
          <a:noFill/>
          <a:ln>
            <a:noFill/>
          </a:ln>
        </p:spPr>
      </p:pic>
      <p:sp>
        <p:nvSpPr>
          <p:cNvPr id="5" name="Прямоугольник 4"/>
          <p:cNvSpPr/>
          <p:nvPr/>
        </p:nvSpPr>
        <p:spPr>
          <a:xfrm>
            <a:off x="4106905" y="5949280"/>
            <a:ext cx="1002197" cy="369332"/>
          </a:xfrm>
          <a:prstGeom prst="rect">
            <a:avLst/>
          </a:prstGeom>
        </p:spPr>
        <p:txBody>
          <a:bodyPr wrap="none">
            <a:spAutoFit/>
          </a:bodyPr>
          <a:lstStyle/>
          <a:p>
            <a:r>
              <a:rPr lang="ru-RU" b="1" dirty="0"/>
              <a:t>Рис. 13</a:t>
            </a:r>
            <a:endParaRPr lang="ru-RU" dirty="0"/>
          </a:p>
        </p:txBody>
      </p:sp>
    </p:spTree>
    <p:extLst>
      <p:ext uri="{BB962C8B-B14F-4D97-AF65-F5344CB8AC3E}">
        <p14:creationId xmlns:p14="http://schemas.microsoft.com/office/powerpoint/2010/main" val="6371698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1000"/>
                                        <p:tgtEl>
                                          <p:spTgt spid="3">
                                            <p:txEl>
                                              <p:pRg st="1" end="1"/>
                                            </p:txEl>
                                          </p:spTgt>
                                        </p:tgtEl>
                                      </p:cBhvr>
                                    </p:animEffect>
                                    <p:anim calcmode="lin" valueType="num">
                                      <p:cBhvr>
                                        <p:cTn id="1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53" presetClass="entr" presetSubtype="16" fill="hold" nodeType="after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p:cTn id="25" dur="500" fill="hold"/>
                                        <p:tgtEl>
                                          <p:spTgt spid="4"/>
                                        </p:tgtEl>
                                        <p:attrNameLst>
                                          <p:attrName>ppt_w</p:attrName>
                                        </p:attrNameLst>
                                      </p:cBhvr>
                                      <p:tavLst>
                                        <p:tav tm="0">
                                          <p:val>
                                            <p:fltVal val="0"/>
                                          </p:val>
                                        </p:tav>
                                        <p:tav tm="100000">
                                          <p:val>
                                            <p:strVal val="#ppt_w"/>
                                          </p:val>
                                        </p:tav>
                                      </p:tavLst>
                                    </p:anim>
                                    <p:anim calcmode="lin" valueType="num">
                                      <p:cBhvr>
                                        <p:cTn id="26" dur="500" fill="hold"/>
                                        <p:tgtEl>
                                          <p:spTgt spid="4"/>
                                        </p:tgtEl>
                                        <p:attrNameLst>
                                          <p:attrName>ppt_h</p:attrName>
                                        </p:attrNameLst>
                                      </p:cBhvr>
                                      <p:tavLst>
                                        <p:tav tm="0">
                                          <p:val>
                                            <p:fltVal val="0"/>
                                          </p:val>
                                        </p:tav>
                                        <p:tav tm="100000">
                                          <p:val>
                                            <p:strVal val="#ppt_h"/>
                                          </p:val>
                                        </p:tav>
                                      </p:tavLst>
                                    </p:anim>
                                    <p:animEffect transition="in" filter="fade">
                                      <p:cBhvr>
                                        <p:cTn id="27" dur="500"/>
                                        <p:tgtEl>
                                          <p:spTgt spid="4"/>
                                        </p:tgtEl>
                                      </p:cBhvr>
                                    </p:animEffect>
                                  </p:childTnLst>
                                </p:cTn>
                              </p:par>
                            </p:childTnLst>
                          </p:cTn>
                        </p:par>
                        <p:par>
                          <p:cTn id="28" fill="hold">
                            <p:stCondLst>
                              <p:cond delay="3500"/>
                            </p:stCondLst>
                            <p:childTnLst>
                              <p:par>
                                <p:cTn id="29" presetID="42" presetClass="entr" presetSubtype="0"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1000"/>
                                        <p:tgtEl>
                                          <p:spTgt spid="5"/>
                                        </p:tgtEl>
                                      </p:cBhvr>
                                    </p:animEffect>
                                    <p:anim calcmode="lin" valueType="num">
                                      <p:cBhvr>
                                        <p:cTn id="32" dur="1000" fill="hold"/>
                                        <p:tgtEl>
                                          <p:spTgt spid="5"/>
                                        </p:tgtEl>
                                        <p:attrNameLst>
                                          <p:attrName>ppt_x</p:attrName>
                                        </p:attrNameLst>
                                      </p:cBhvr>
                                      <p:tavLst>
                                        <p:tav tm="0">
                                          <p:val>
                                            <p:strVal val="#ppt_x"/>
                                          </p:val>
                                        </p:tav>
                                        <p:tav tm="100000">
                                          <p:val>
                                            <p:strVal val="#ppt_x"/>
                                          </p:val>
                                        </p:tav>
                                      </p:tavLst>
                                    </p:anim>
                                    <p:anim calcmode="lin" valueType="num">
                                      <p:cBhvr>
                                        <p:cTn id="3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971599" y="451841"/>
            <a:ext cx="7272808" cy="2409448"/>
          </a:xfrm>
        </p:spPr>
        <p:txBody>
          <a:bodyPr>
            <a:normAutofit fontScale="92500" lnSpcReduction="10000"/>
          </a:bodyPr>
          <a:lstStyle/>
          <a:p>
            <a:r>
              <a:rPr lang="ru-RU" dirty="0"/>
              <a:t>Необходимо также настроить параметры программного блока </a:t>
            </a:r>
            <a:r>
              <a:rPr lang="ru-RU" b="1" dirty="0"/>
              <a:t>"Ожидание"</a:t>
            </a:r>
            <a:r>
              <a:rPr lang="ru-RU" dirty="0"/>
              <a:t>. Параметр </a:t>
            </a:r>
            <a:r>
              <a:rPr lang="ru-RU" b="1" dirty="0"/>
              <a:t>"Тип сравнения" (Рис. 14 поз. 1)</a:t>
            </a:r>
            <a:r>
              <a:rPr lang="ru-RU" dirty="0"/>
              <a:t> может принимать следующие значения: </a:t>
            </a:r>
            <a:r>
              <a:rPr lang="ru-RU" b="1" dirty="0"/>
              <a:t>"Равно"</a:t>
            </a:r>
            <a:r>
              <a:rPr lang="ru-RU" dirty="0"/>
              <a:t>=0, </a:t>
            </a:r>
            <a:r>
              <a:rPr lang="ru-RU" b="1" dirty="0"/>
              <a:t>"Не равно"</a:t>
            </a:r>
            <a:r>
              <a:rPr lang="ru-RU" dirty="0"/>
              <a:t>=1, </a:t>
            </a:r>
            <a:r>
              <a:rPr lang="ru-RU" b="1" dirty="0"/>
              <a:t>"Больше"</a:t>
            </a:r>
            <a:r>
              <a:rPr lang="ru-RU" dirty="0"/>
              <a:t>=2,</a:t>
            </a:r>
            <a:r>
              <a:rPr lang="ru-RU" b="1" dirty="0"/>
              <a:t>"Больше или равно"</a:t>
            </a:r>
            <a:r>
              <a:rPr lang="ru-RU" dirty="0"/>
              <a:t>=3, </a:t>
            </a:r>
            <a:r>
              <a:rPr lang="ru-RU" b="1" dirty="0"/>
              <a:t>"Меньше"</a:t>
            </a:r>
            <a:r>
              <a:rPr lang="ru-RU" dirty="0"/>
              <a:t>=4, </a:t>
            </a:r>
            <a:r>
              <a:rPr lang="ru-RU" b="1" dirty="0"/>
              <a:t>"Меньше или равно"</a:t>
            </a:r>
            <a:r>
              <a:rPr lang="ru-RU" dirty="0"/>
              <a:t>=5. В нашем случае установим </a:t>
            </a:r>
            <a:r>
              <a:rPr lang="ru-RU" b="1" dirty="0"/>
              <a:t>"Тип сравнения"</a:t>
            </a:r>
            <a:r>
              <a:rPr lang="ru-RU" dirty="0"/>
              <a:t> в значение </a:t>
            </a:r>
            <a:r>
              <a:rPr lang="ru-RU" b="1" dirty="0"/>
              <a:t>"Меньше"</a:t>
            </a:r>
            <a:r>
              <a:rPr lang="ru-RU" dirty="0"/>
              <a:t>. Параметр </a:t>
            </a:r>
            <a:r>
              <a:rPr lang="ru-RU" b="1" dirty="0"/>
              <a:t>"Пороговое значение"</a:t>
            </a:r>
            <a:r>
              <a:rPr lang="ru-RU" dirty="0"/>
              <a:t> установим равным </a:t>
            </a:r>
            <a:r>
              <a:rPr lang="ru-RU" b="1" dirty="0"/>
              <a:t>7 (Рис.14 поз. 2)</a:t>
            </a:r>
            <a:r>
              <a:rPr lang="ru-RU" dirty="0"/>
              <a:t>.</a:t>
            </a:r>
          </a:p>
          <a:p>
            <a:endParaRPr lang="ru-RU" dirty="0"/>
          </a:p>
        </p:txBody>
      </p:sp>
      <p:pic>
        <p:nvPicPr>
          <p:cNvPr id="4" name="Рисунок 3" descr="Настройка блока Ожидание"/>
          <p:cNvPicPr/>
          <p:nvPr/>
        </p:nvPicPr>
        <p:blipFill>
          <a:blip r:embed="rId2">
            <a:extLst>
              <a:ext uri="{28A0092B-C50C-407E-A947-70E740481C1C}">
                <a14:useLocalDpi xmlns:a14="http://schemas.microsoft.com/office/drawing/2010/main" val="0"/>
              </a:ext>
            </a:extLst>
          </a:blip>
          <a:srcRect/>
          <a:stretch>
            <a:fillRect/>
          </a:stretch>
        </p:blipFill>
        <p:spPr bwMode="auto">
          <a:xfrm>
            <a:off x="3347864" y="2768708"/>
            <a:ext cx="2520280" cy="3384376"/>
          </a:xfrm>
          <a:prstGeom prst="rect">
            <a:avLst/>
          </a:prstGeom>
          <a:noFill/>
          <a:ln>
            <a:noFill/>
          </a:ln>
        </p:spPr>
      </p:pic>
      <p:sp>
        <p:nvSpPr>
          <p:cNvPr id="5" name="Прямоугольник 4"/>
          <p:cNvSpPr/>
          <p:nvPr/>
        </p:nvSpPr>
        <p:spPr>
          <a:xfrm>
            <a:off x="4140263" y="6193665"/>
            <a:ext cx="1002197" cy="369332"/>
          </a:xfrm>
          <a:prstGeom prst="rect">
            <a:avLst/>
          </a:prstGeom>
        </p:spPr>
        <p:txBody>
          <a:bodyPr wrap="none">
            <a:spAutoFit/>
          </a:bodyPr>
          <a:lstStyle/>
          <a:p>
            <a:r>
              <a:rPr lang="ru-RU" b="1" dirty="0"/>
              <a:t>Рис. 14</a:t>
            </a:r>
            <a:endParaRPr lang="ru-RU" dirty="0"/>
          </a:p>
        </p:txBody>
      </p:sp>
    </p:spTree>
    <p:extLst>
      <p:ext uri="{BB962C8B-B14F-4D97-AF65-F5344CB8AC3E}">
        <p14:creationId xmlns:p14="http://schemas.microsoft.com/office/powerpoint/2010/main" val="1666687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31" presetClass="entr" presetSubtype="0"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fltVal val="0"/>
                                          </p:val>
                                        </p:tav>
                                        <p:tav tm="100000">
                                          <p:val>
                                            <p:strVal val="#ppt_w"/>
                                          </p:val>
                                        </p:tav>
                                      </p:tavLst>
                                    </p:anim>
                                    <p:anim calcmode="lin" valueType="num">
                                      <p:cBhvr>
                                        <p:cTn id="14" dur="1000" fill="hold"/>
                                        <p:tgtEl>
                                          <p:spTgt spid="4"/>
                                        </p:tgtEl>
                                        <p:attrNameLst>
                                          <p:attrName>ppt_h</p:attrName>
                                        </p:attrNameLst>
                                      </p:cBhvr>
                                      <p:tavLst>
                                        <p:tav tm="0">
                                          <p:val>
                                            <p:fltVal val="0"/>
                                          </p:val>
                                        </p:tav>
                                        <p:tav tm="100000">
                                          <p:val>
                                            <p:strVal val="#ppt_h"/>
                                          </p:val>
                                        </p:tav>
                                      </p:tavLst>
                                    </p:anim>
                                    <p:anim calcmode="lin" valueType="num">
                                      <p:cBhvr>
                                        <p:cTn id="15" dur="1000" fill="hold"/>
                                        <p:tgtEl>
                                          <p:spTgt spid="4"/>
                                        </p:tgtEl>
                                        <p:attrNameLst>
                                          <p:attrName>style.rotation</p:attrName>
                                        </p:attrNameLst>
                                      </p:cBhvr>
                                      <p:tavLst>
                                        <p:tav tm="0">
                                          <p:val>
                                            <p:fltVal val="90"/>
                                          </p:val>
                                        </p:tav>
                                        <p:tav tm="100000">
                                          <p:val>
                                            <p:fltVal val="0"/>
                                          </p:val>
                                        </p:tav>
                                      </p:tavLst>
                                    </p:anim>
                                    <p:animEffect transition="in" filter="fade">
                                      <p:cBhvr>
                                        <p:cTn id="16" dur="1000"/>
                                        <p:tgtEl>
                                          <p:spTgt spid="4"/>
                                        </p:tgtEl>
                                      </p:cBhvr>
                                    </p:animEffect>
                                  </p:childTnLst>
                                </p:cTn>
                              </p:par>
                            </p:childTnLst>
                          </p:cTn>
                        </p:par>
                        <p:par>
                          <p:cTn id="17" fill="hold">
                            <p:stCondLst>
                              <p:cond delay="2000"/>
                            </p:stCondLst>
                            <p:childTnLst>
                              <p:par>
                                <p:cTn id="18" presetID="42" presetClass="entr" presetSubtype="0"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1000"/>
                                        <p:tgtEl>
                                          <p:spTgt spid="5"/>
                                        </p:tgtEl>
                                      </p:cBhvr>
                                    </p:animEffect>
                                    <p:anim calcmode="lin" valueType="num">
                                      <p:cBhvr>
                                        <p:cTn id="21" dur="1000" fill="hold"/>
                                        <p:tgtEl>
                                          <p:spTgt spid="5"/>
                                        </p:tgtEl>
                                        <p:attrNameLst>
                                          <p:attrName>ppt_x</p:attrName>
                                        </p:attrNameLst>
                                      </p:cBhvr>
                                      <p:tavLst>
                                        <p:tav tm="0">
                                          <p:val>
                                            <p:strVal val="#ppt_x"/>
                                          </p:val>
                                        </p:tav>
                                        <p:tav tm="100000">
                                          <p:val>
                                            <p:strVal val="#ppt_x"/>
                                          </p:val>
                                        </p:tav>
                                      </p:tavLst>
                                    </p:anim>
                                    <p:anim calcmode="lin" valueType="num">
                                      <p:cBhvr>
                                        <p:cTn id="22"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1331640" y="836712"/>
            <a:ext cx="6400800" cy="1689368"/>
          </a:xfrm>
        </p:spPr>
        <p:txBody>
          <a:bodyPr>
            <a:normAutofit fontScale="92500"/>
          </a:bodyPr>
          <a:lstStyle/>
          <a:p>
            <a:r>
              <a:rPr lang="ru-RU" dirty="0"/>
              <a:t>Как только установится значение датчика цвета меньше </a:t>
            </a:r>
            <a:r>
              <a:rPr lang="ru-RU" b="1" dirty="0"/>
              <a:t>7</a:t>
            </a:r>
            <a:r>
              <a:rPr lang="ru-RU" dirty="0"/>
              <a:t>, что случится, когда датчик цвета окажется расположенным над черной линией, нам необходимо будет выключить моторы, остановив робота. Задача решена </a:t>
            </a:r>
            <a:r>
              <a:rPr lang="ru-RU" b="1" dirty="0"/>
              <a:t>(Рис. 15)</a:t>
            </a:r>
            <a:r>
              <a:rPr lang="ru-RU" dirty="0"/>
              <a:t>.</a:t>
            </a:r>
          </a:p>
        </p:txBody>
      </p:sp>
      <p:pic>
        <p:nvPicPr>
          <p:cNvPr id="4" name="Рисунок 3" descr="Решение Задачи №11"/>
          <p:cNvPicPr/>
          <p:nvPr/>
        </p:nvPicPr>
        <p:blipFill>
          <a:blip r:embed="rId2">
            <a:extLst>
              <a:ext uri="{28A0092B-C50C-407E-A947-70E740481C1C}">
                <a14:useLocalDpi xmlns:a14="http://schemas.microsoft.com/office/drawing/2010/main" val="0"/>
              </a:ext>
            </a:extLst>
          </a:blip>
          <a:srcRect/>
          <a:stretch>
            <a:fillRect/>
          </a:stretch>
        </p:blipFill>
        <p:spPr bwMode="auto">
          <a:xfrm>
            <a:off x="971599" y="3140968"/>
            <a:ext cx="7321797" cy="1451025"/>
          </a:xfrm>
          <a:prstGeom prst="rect">
            <a:avLst/>
          </a:prstGeom>
          <a:noFill/>
          <a:ln>
            <a:noFill/>
          </a:ln>
        </p:spPr>
      </p:pic>
      <p:sp>
        <p:nvSpPr>
          <p:cNvPr id="5" name="Прямоугольник 4"/>
          <p:cNvSpPr/>
          <p:nvPr/>
        </p:nvSpPr>
        <p:spPr>
          <a:xfrm>
            <a:off x="4131398" y="4941168"/>
            <a:ext cx="1002197" cy="369332"/>
          </a:xfrm>
          <a:prstGeom prst="rect">
            <a:avLst/>
          </a:prstGeom>
        </p:spPr>
        <p:txBody>
          <a:bodyPr wrap="none">
            <a:spAutoFit/>
          </a:bodyPr>
          <a:lstStyle/>
          <a:p>
            <a:r>
              <a:rPr lang="ru-RU" b="1" dirty="0"/>
              <a:t>Рис. 15</a:t>
            </a:r>
            <a:endParaRPr lang="ru-RU" dirty="0"/>
          </a:p>
        </p:txBody>
      </p:sp>
    </p:spTree>
    <p:extLst>
      <p:ext uri="{BB962C8B-B14F-4D97-AF65-F5344CB8AC3E}">
        <p14:creationId xmlns:p14="http://schemas.microsoft.com/office/powerpoint/2010/main" val="26167752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fltVal val="0"/>
                                          </p:val>
                                        </p:tav>
                                        <p:tav tm="100000">
                                          <p:val>
                                            <p:strVal val="#ppt_w"/>
                                          </p:val>
                                        </p:tav>
                                      </p:tavLst>
                                    </p:anim>
                                    <p:anim calcmode="lin" valueType="num">
                                      <p:cBhvr>
                                        <p:cTn id="14" dur="500" fill="hold"/>
                                        <p:tgtEl>
                                          <p:spTgt spid="4"/>
                                        </p:tgtEl>
                                        <p:attrNameLst>
                                          <p:attrName>ppt_h</p:attrName>
                                        </p:attrNameLst>
                                      </p:cBhvr>
                                      <p:tavLst>
                                        <p:tav tm="0">
                                          <p:val>
                                            <p:fltVal val="0"/>
                                          </p:val>
                                        </p:tav>
                                        <p:tav tm="100000">
                                          <p:val>
                                            <p:strVal val="#ppt_h"/>
                                          </p:val>
                                        </p:tav>
                                      </p:tavLst>
                                    </p:anim>
                                    <p:animEffect transition="in" filter="fade">
                                      <p:cBhvr>
                                        <p:cTn id="15" dur="500"/>
                                        <p:tgtEl>
                                          <p:spTgt spid="4"/>
                                        </p:tgtEl>
                                      </p:cBhvr>
                                    </p:animEffect>
                                  </p:childTnLst>
                                </p:cTn>
                              </p:par>
                            </p:childTnLst>
                          </p:cTn>
                        </p:par>
                        <p:par>
                          <p:cTn id="16" fill="hold">
                            <p:stCondLst>
                              <p:cond delay="1500"/>
                            </p:stCondLst>
                            <p:childTnLst>
                              <p:par>
                                <p:cTn id="17" presetID="42" presetClass="entr" presetSubtype="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anim calcmode="lin" valueType="num">
                                      <p:cBhvr>
                                        <p:cTn id="20" dur="1000" fill="hold"/>
                                        <p:tgtEl>
                                          <p:spTgt spid="5"/>
                                        </p:tgtEl>
                                        <p:attrNameLst>
                                          <p:attrName>ppt_x</p:attrName>
                                        </p:attrNameLst>
                                      </p:cBhvr>
                                      <p:tavLst>
                                        <p:tav tm="0">
                                          <p:val>
                                            <p:strVal val="#ppt_x"/>
                                          </p:val>
                                        </p:tav>
                                        <p:tav tm="100000">
                                          <p:val>
                                            <p:strVal val="#ppt_x"/>
                                          </p:val>
                                        </p:tav>
                                      </p:tavLst>
                                    </p:anim>
                                    <p:anim calcmode="lin" valueType="num">
                                      <p:cBhvr>
                                        <p:cTn id="21"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611560" y="548680"/>
            <a:ext cx="7920880" cy="3201536"/>
          </a:xfrm>
        </p:spPr>
        <p:txBody>
          <a:bodyPr>
            <a:normAutofit fontScale="92500" lnSpcReduction="10000"/>
          </a:bodyPr>
          <a:lstStyle/>
          <a:p>
            <a:r>
              <a:rPr lang="ru-RU" dirty="0"/>
              <a:t>Для продолжения занятий нам понадобится изготовить новое поле, представляющее собой черную окружность диаметром примерно 1 метр, нанесенную на белое поле. Толщина линии окружности равняется 2 - 2,5 см. Для основы поля можно взять один лист бумаги размером A0 (841x1189 мм), склеить вместе два листа бумаги размером A1 (594x841 мм). На этом поле разметить линию окружности и закрасить её черной тушью. Можете также скачать макет поля, выполненный в формате </a:t>
            </a:r>
            <a:r>
              <a:rPr lang="ru-RU" dirty="0" err="1"/>
              <a:t>Adobe</a:t>
            </a:r>
            <a:r>
              <a:rPr lang="ru-RU" dirty="0"/>
              <a:t> </a:t>
            </a:r>
            <a:r>
              <a:rPr lang="ru-RU" dirty="0" err="1"/>
              <a:t>Illustrator</a:t>
            </a:r>
            <a:r>
              <a:rPr lang="ru-RU" dirty="0"/>
              <a:t>, а затем заказать его печать на баннерной ткани в типографии. Размер макета равен 1250x1250 мм. </a:t>
            </a:r>
          </a:p>
        </p:txBody>
      </p:sp>
      <p:pic>
        <p:nvPicPr>
          <p:cNvPr id="4" name="Рисунок 3" descr="Поле для занятий (Нажмите, чтобы скачать макет)">
            <a:hlinkClick r:id="rId2" tgtFrame="&quot;_self&quot;"/>
          </p:cNvPr>
          <p:cNvPicPr/>
          <p:nvPr/>
        </p:nvPicPr>
        <p:blipFill>
          <a:blip r:embed="rId3">
            <a:extLst>
              <a:ext uri="{28A0092B-C50C-407E-A947-70E740481C1C}">
                <a14:useLocalDpi xmlns:a14="http://schemas.microsoft.com/office/drawing/2010/main" val="0"/>
              </a:ext>
            </a:extLst>
          </a:blip>
          <a:srcRect/>
          <a:stretch>
            <a:fillRect/>
          </a:stretch>
        </p:blipFill>
        <p:spPr bwMode="auto">
          <a:xfrm>
            <a:off x="2849368" y="3421523"/>
            <a:ext cx="3384376" cy="3140968"/>
          </a:xfrm>
          <a:prstGeom prst="rect">
            <a:avLst/>
          </a:prstGeom>
          <a:noFill/>
          <a:ln>
            <a:noFill/>
          </a:ln>
        </p:spPr>
      </p:pic>
    </p:spTree>
    <p:extLst>
      <p:ext uri="{BB962C8B-B14F-4D97-AF65-F5344CB8AC3E}">
        <p14:creationId xmlns:p14="http://schemas.microsoft.com/office/powerpoint/2010/main" val="291795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31" presetClass="entr" presetSubtype="0"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fltVal val="0"/>
                                          </p:val>
                                        </p:tav>
                                        <p:tav tm="100000">
                                          <p:val>
                                            <p:strVal val="#ppt_w"/>
                                          </p:val>
                                        </p:tav>
                                      </p:tavLst>
                                    </p:anim>
                                    <p:anim calcmode="lin" valueType="num">
                                      <p:cBhvr>
                                        <p:cTn id="14" dur="1000" fill="hold"/>
                                        <p:tgtEl>
                                          <p:spTgt spid="4"/>
                                        </p:tgtEl>
                                        <p:attrNameLst>
                                          <p:attrName>ppt_h</p:attrName>
                                        </p:attrNameLst>
                                      </p:cBhvr>
                                      <p:tavLst>
                                        <p:tav tm="0">
                                          <p:val>
                                            <p:fltVal val="0"/>
                                          </p:val>
                                        </p:tav>
                                        <p:tav tm="100000">
                                          <p:val>
                                            <p:strVal val="#ppt_h"/>
                                          </p:val>
                                        </p:tav>
                                      </p:tavLst>
                                    </p:anim>
                                    <p:anim calcmode="lin" valueType="num">
                                      <p:cBhvr>
                                        <p:cTn id="15" dur="1000" fill="hold"/>
                                        <p:tgtEl>
                                          <p:spTgt spid="4"/>
                                        </p:tgtEl>
                                        <p:attrNameLst>
                                          <p:attrName>style.rotation</p:attrName>
                                        </p:attrNameLst>
                                      </p:cBhvr>
                                      <p:tavLst>
                                        <p:tav tm="0">
                                          <p:val>
                                            <p:fltVal val="90"/>
                                          </p:val>
                                        </p:tav>
                                        <p:tav tm="100000">
                                          <p:val>
                                            <p:fltVal val="0"/>
                                          </p:val>
                                        </p:tav>
                                      </p:tavLst>
                                    </p:anim>
                                    <p:animEffect transition="in" filter="fade">
                                      <p:cBhvr>
                                        <p:cTn id="16"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1259632" y="1052736"/>
            <a:ext cx="6624736" cy="4392488"/>
          </a:xfrm>
        </p:spPr>
        <p:txBody>
          <a:bodyPr>
            <a:normAutofit/>
          </a:bodyPr>
          <a:lstStyle/>
          <a:p>
            <a:r>
              <a:rPr lang="ru-RU" b="1" dirty="0"/>
              <a:t>Задача №4:</a:t>
            </a:r>
            <a:r>
              <a:rPr lang="ru-RU" dirty="0"/>
              <a:t> необходимо написать программу для робота, передвигающегося внутри круга, окантованного черной окружностью по следующему правилу:</a:t>
            </a:r>
          </a:p>
          <a:p>
            <a:pPr lvl="0"/>
            <a:r>
              <a:rPr lang="ru-RU" dirty="0"/>
              <a:t>робот движется вперед прямолинейно;</a:t>
            </a:r>
          </a:p>
          <a:p>
            <a:pPr lvl="0"/>
            <a:r>
              <a:rPr lang="ru-RU" dirty="0"/>
              <a:t>достигнув черной линии, робот останавливается;</a:t>
            </a:r>
          </a:p>
          <a:p>
            <a:pPr lvl="0"/>
            <a:r>
              <a:rPr lang="ru-RU" dirty="0"/>
              <a:t>робот отъезжает назад на два оборота моторов;</a:t>
            </a:r>
          </a:p>
          <a:p>
            <a:pPr lvl="0"/>
            <a:r>
              <a:rPr lang="ru-RU" dirty="0"/>
              <a:t>робот поворачивает вправо на 90 градусов;</a:t>
            </a:r>
          </a:p>
          <a:p>
            <a:pPr lvl="0"/>
            <a:r>
              <a:rPr lang="ru-RU" dirty="0"/>
              <a:t>движение робота повторяется.</a:t>
            </a:r>
          </a:p>
          <a:p>
            <a:endParaRPr lang="ru-RU" dirty="0"/>
          </a:p>
        </p:txBody>
      </p:sp>
    </p:spTree>
    <p:extLst>
      <p:ext uri="{BB962C8B-B14F-4D97-AF65-F5344CB8AC3E}">
        <p14:creationId xmlns:p14="http://schemas.microsoft.com/office/powerpoint/2010/main" val="38063274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1000"/>
                                        <p:tgtEl>
                                          <p:spTgt spid="3">
                                            <p:txEl>
                                              <p:pRg st="1" end="1"/>
                                            </p:txEl>
                                          </p:spTgt>
                                        </p:tgtEl>
                                      </p:cBhvr>
                                    </p:animEffect>
                                    <p:anim calcmode="lin" valueType="num">
                                      <p:cBhvr>
                                        <p:cTn id="1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fade">
                                      <p:cBhvr>
                                        <p:cTn id="25" dur="1000"/>
                                        <p:tgtEl>
                                          <p:spTgt spid="3">
                                            <p:txEl>
                                              <p:pRg st="3" end="3"/>
                                            </p:txEl>
                                          </p:spTgt>
                                        </p:tgtEl>
                                      </p:cBhvr>
                                    </p:animEffect>
                                    <p:anim calcmode="lin" valueType="num">
                                      <p:cBhvr>
                                        <p:cTn id="2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grpId="0" nodeType="after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fade">
                                      <p:cBhvr>
                                        <p:cTn id="31" dur="1000"/>
                                        <p:tgtEl>
                                          <p:spTgt spid="3">
                                            <p:txEl>
                                              <p:pRg st="4" end="4"/>
                                            </p:txEl>
                                          </p:spTgt>
                                        </p:tgtEl>
                                      </p:cBhvr>
                                    </p:animEffect>
                                    <p:anim calcmode="lin" valueType="num">
                                      <p:cBhvr>
                                        <p:cTn id="3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2" presetClass="entr" presetSubtype="0" fill="hold" grpId="0" nodeType="after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1000"/>
                                        <p:tgtEl>
                                          <p:spTgt spid="3">
                                            <p:txEl>
                                              <p:pRg st="5" end="5"/>
                                            </p:txEl>
                                          </p:spTgt>
                                        </p:tgtEl>
                                      </p:cBhvr>
                                    </p:animEffect>
                                    <p:anim calcmode="lin" valueType="num">
                                      <p:cBhvr>
                                        <p:cTn id="38"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9"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1150665" y="548680"/>
            <a:ext cx="6400800" cy="3474720"/>
          </a:xfrm>
        </p:spPr>
        <p:txBody>
          <a:bodyPr>
            <a:normAutofit fontScale="85000" lnSpcReduction="20000"/>
          </a:bodyPr>
          <a:lstStyle/>
          <a:p>
            <a:pPr marL="45720" indent="0">
              <a:buNone/>
            </a:pPr>
            <a:r>
              <a:rPr lang="ru-RU" b="1" dirty="0"/>
              <a:t>Решение задачи №4</a:t>
            </a:r>
            <a:endParaRPr lang="ru-RU" dirty="0"/>
          </a:p>
          <a:p>
            <a:pPr lvl="0"/>
            <a:r>
              <a:rPr lang="ru-RU" dirty="0"/>
              <a:t> Начать прямолинейное движение вперед </a:t>
            </a:r>
            <a:r>
              <a:rPr lang="ru-RU" b="1" dirty="0"/>
              <a:t>(Рис. 16 поз. 1)</a:t>
            </a:r>
            <a:r>
              <a:rPr lang="ru-RU" dirty="0"/>
              <a:t>;</a:t>
            </a:r>
          </a:p>
          <a:p>
            <a:pPr lvl="0"/>
            <a:r>
              <a:rPr lang="ru-RU" dirty="0"/>
              <a:t>Ожидать пересечения черной линии датчиком цвета </a:t>
            </a:r>
            <a:r>
              <a:rPr lang="ru-RU" b="1" dirty="0"/>
              <a:t>(Рис. 16 поз. 2)</a:t>
            </a:r>
            <a:r>
              <a:rPr lang="ru-RU" dirty="0"/>
              <a:t>;</a:t>
            </a:r>
          </a:p>
          <a:p>
            <a:pPr lvl="0"/>
            <a:r>
              <a:rPr lang="ru-RU" dirty="0"/>
              <a:t>Двигаться назад на 2 оборота </a:t>
            </a:r>
            <a:r>
              <a:rPr lang="ru-RU" b="1" dirty="0"/>
              <a:t>(Рис. 16 поз. 3)</a:t>
            </a:r>
            <a:r>
              <a:rPr lang="ru-RU" dirty="0"/>
              <a:t>;</a:t>
            </a:r>
          </a:p>
          <a:p>
            <a:pPr lvl="0"/>
            <a:r>
              <a:rPr lang="ru-RU" dirty="0"/>
              <a:t>Повернуть направо на 90 градусов </a:t>
            </a:r>
            <a:r>
              <a:rPr lang="ru-RU" b="1" dirty="0"/>
              <a:t>(Рис. 16 поз. 4)</a:t>
            </a:r>
            <a:r>
              <a:rPr lang="ru-RU" dirty="0"/>
              <a:t>; значение угла поворота </a:t>
            </a:r>
            <a:r>
              <a:rPr lang="ru-RU" dirty="0" err="1"/>
              <a:t>расчитано</a:t>
            </a:r>
            <a:r>
              <a:rPr lang="ru-RU" dirty="0"/>
              <a:t> для робота, собранного по инструкции small-robot-45544 </a:t>
            </a:r>
            <a:r>
              <a:rPr lang="ru-RU" b="1" dirty="0"/>
              <a:t>(Рис. 16 поз. 5)</a:t>
            </a:r>
            <a:r>
              <a:rPr lang="ru-RU" dirty="0"/>
              <a:t>;</a:t>
            </a:r>
          </a:p>
          <a:p>
            <a:pPr lvl="0"/>
            <a:r>
              <a:rPr lang="ru-RU" dirty="0"/>
              <a:t>Повторять команды 1 - 4 в бесконечном цикле </a:t>
            </a:r>
            <a:r>
              <a:rPr lang="ru-RU" b="1" dirty="0"/>
              <a:t>(Рис. 16 поз. 6)</a:t>
            </a:r>
            <a:r>
              <a:rPr lang="ru-RU" dirty="0"/>
              <a:t>.</a:t>
            </a:r>
          </a:p>
          <a:p>
            <a:endParaRPr lang="ru-RU" dirty="0"/>
          </a:p>
        </p:txBody>
      </p:sp>
      <p:pic>
        <p:nvPicPr>
          <p:cNvPr id="4" name="Рисунок 3" descr="Решение задачи №12 (Нажмите для увеличения)">
            <a:hlinkClick r:id="rId2" tooltip="&quot;Решение задачи №12 (Нажмите для увеличения)&quot;"/>
          </p:cNvPr>
          <p:cNvPicPr/>
          <p:nvPr/>
        </p:nvPicPr>
        <p:blipFill>
          <a:blip r:embed="rId3">
            <a:extLst>
              <a:ext uri="{28A0092B-C50C-407E-A947-70E740481C1C}">
                <a14:useLocalDpi xmlns:a14="http://schemas.microsoft.com/office/drawing/2010/main" val="0"/>
              </a:ext>
            </a:extLst>
          </a:blip>
          <a:srcRect/>
          <a:stretch>
            <a:fillRect/>
          </a:stretch>
        </p:blipFill>
        <p:spPr bwMode="auto">
          <a:xfrm>
            <a:off x="1115616" y="4005064"/>
            <a:ext cx="6984776" cy="2016224"/>
          </a:xfrm>
          <a:prstGeom prst="rect">
            <a:avLst/>
          </a:prstGeom>
          <a:noFill/>
          <a:ln>
            <a:noFill/>
          </a:ln>
        </p:spPr>
      </p:pic>
      <p:sp>
        <p:nvSpPr>
          <p:cNvPr id="5" name="Прямоугольник 4"/>
          <p:cNvSpPr/>
          <p:nvPr/>
        </p:nvSpPr>
        <p:spPr>
          <a:xfrm>
            <a:off x="4106905" y="6096976"/>
            <a:ext cx="1002197" cy="369332"/>
          </a:xfrm>
          <a:prstGeom prst="rect">
            <a:avLst/>
          </a:prstGeom>
        </p:spPr>
        <p:txBody>
          <a:bodyPr wrap="none">
            <a:spAutoFit/>
          </a:bodyPr>
          <a:lstStyle/>
          <a:p>
            <a:r>
              <a:rPr lang="ru-RU" b="1" dirty="0"/>
              <a:t>Рис. 16</a:t>
            </a:r>
            <a:endParaRPr lang="ru-RU" dirty="0"/>
          </a:p>
        </p:txBody>
      </p:sp>
    </p:spTree>
    <p:extLst>
      <p:ext uri="{BB962C8B-B14F-4D97-AF65-F5344CB8AC3E}">
        <p14:creationId xmlns:p14="http://schemas.microsoft.com/office/powerpoint/2010/main" val="21166438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1000"/>
                                        <p:tgtEl>
                                          <p:spTgt spid="3">
                                            <p:txEl>
                                              <p:pRg st="1" end="1"/>
                                            </p:txEl>
                                          </p:spTgt>
                                        </p:tgtEl>
                                      </p:cBhvr>
                                    </p:animEffect>
                                    <p:anim calcmode="lin" valueType="num">
                                      <p:cBhvr>
                                        <p:cTn id="1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fade">
                                      <p:cBhvr>
                                        <p:cTn id="25" dur="1000"/>
                                        <p:tgtEl>
                                          <p:spTgt spid="3">
                                            <p:txEl>
                                              <p:pRg st="3" end="3"/>
                                            </p:txEl>
                                          </p:spTgt>
                                        </p:tgtEl>
                                      </p:cBhvr>
                                    </p:animEffect>
                                    <p:anim calcmode="lin" valueType="num">
                                      <p:cBhvr>
                                        <p:cTn id="2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grpId="0" nodeType="after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fade">
                                      <p:cBhvr>
                                        <p:cTn id="31" dur="1000"/>
                                        <p:tgtEl>
                                          <p:spTgt spid="3">
                                            <p:txEl>
                                              <p:pRg st="4" end="4"/>
                                            </p:txEl>
                                          </p:spTgt>
                                        </p:tgtEl>
                                      </p:cBhvr>
                                    </p:animEffect>
                                    <p:anim calcmode="lin" valueType="num">
                                      <p:cBhvr>
                                        <p:cTn id="3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2" presetClass="entr" presetSubtype="0" fill="hold" grpId="0" nodeType="after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1000"/>
                                        <p:tgtEl>
                                          <p:spTgt spid="3">
                                            <p:txEl>
                                              <p:pRg st="5" end="5"/>
                                            </p:txEl>
                                          </p:spTgt>
                                        </p:tgtEl>
                                      </p:cBhvr>
                                    </p:animEffect>
                                    <p:anim calcmode="lin" valueType="num">
                                      <p:cBhvr>
                                        <p:cTn id="38"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9"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par>
                          <p:cTn id="40" fill="hold">
                            <p:stCondLst>
                              <p:cond delay="6000"/>
                            </p:stCondLst>
                            <p:childTnLst>
                              <p:par>
                                <p:cTn id="41" presetID="53" presetClass="entr" presetSubtype="16" fill="hold" nodeType="afterEffect">
                                  <p:stCondLst>
                                    <p:cond delay="0"/>
                                  </p:stCondLst>
                                  <p:childTnLst>
                                    <p:set>
                                      <p:cBhvr>
                                        <p:cTn id="42" dur="1" fill="hold">
                                          <p:stCondLst>
                                            <p:cond delay="0"/>
                                          </p:stCondLst>
                                        </p:cTn>
                                        <p:tgtEl>
                                          <p:spTgt spid="4"/>
                                        </p:tgtEl>
                                        <p:attrNameLst>
                                          <p:attrName>style.visibility</p:attrName>
                                        </p:attrNameLst>
                                      </p:cBhvr>
                                      <p:to>
                                        <p:strVal val="visible"/>
                                      </p:to>
                                    </p:set>
                                    <p:anim calcmode="lin" valueType="num">
                                      <p:cBhvr>
                                        <p:cTn id="43" dur="500" fill="hold"/>
                                        <p:tgtEl>
                                          <p:spTgt spid="4"/>
                                        </p:tgtEl>
                                        <p:attrNameLst>
                                          <p:attrName>ppt_w</p:attrName>
                                        </p:attrNameLst>
                                      </p:cBhvr>
                                      <p:tavLst>
                                        <p:tav tm="0">
                                          <p:val>
                                            <p:fltVal val="0"/>
                                          </p:val>
                                        </p:tav>
                                        <p:tav tm="100000">
                                          <p:val>
                                            <p:strVal val="#ppt_w"/>
                                          </p:val>
                                        </p:tav>
                                      </p:tavLst>
                                    </p:anim>
                                    <p:anim calcmode="lin" valueType="num">
                                      <p:cBhvr>
                                        <p:cTn id="44" dur="500" fill="hold"/>
                                        <p:tgtEl>
                                          <p:spTgt spid="4"/>
                                        </p:tgtEl>
                                        <p:attrNameLst>
                                          <p:attrName>ppt_h</p:attrName>
                                        </p:attrNameLst>
                                      </p:cBhvr>
                                      <p:tavLst>
                                        <p:tav tm="0">
                                          <p:val>
                                            <p:fltVal val="0"/>
                                          </p:val>
                                        </p:tav>
                                        <p:tav tm="100000">
                                          <p:val>
                                            <p:strVal val="#ppt_h"/>
                                          </p:val>
                                        </p:tav>
                                      </p:tavLst>
                                    </p:anim>
                                    <p:animEffect transition="in" filter="fade">
                                      <p:cBhvr>
                                        <p:cTn id="45" dur="500"/>
                                        <p:tgtEl>
                                          <p:spTgt spid="4"/>
                                        </p:tgtEl>
                                      </p:cBhvr>
                                    </p:animEffect>
                                  </p:childTnLst>
                                </p:cTn>
                              </p:par>
                            </p:childTnLst>
                          </p:cTn>
                        </p:par>
                        <p:par>
                          <p:cTn id="46" fill="hold">
                            <p:stCondLst>
                              <p:cond delay="6500"/>
                            </p:stCondLst>
                            <p:childTnLst>
                              <p:par>
                                <p:cTn id="47" presetID="42" presetClass="entr" presetSubtype="0" fill="hold" grpId="0" nodeType="afterEffect">
                                  <p:stCondLst>
                                    <p:cond delay="0"/>
                                  </p:stCondLst>
                                  <p:childTnLst>
                                    <p:set>
                                      <p:cBhvr>
                                        <p:cTn id="48" dur="1" fill="hold">
                                          <p:stCondLst>
                                            <p:cond delay="0"/>
                                          </p:stCondLst>
                                        </p:cTn>
                                        <p:tgtEl>
                                          <p:spTgt spid="5"/>
                                        </p:tgtEl>
                                        <p:attrNameLst>
                                          <p:attrName>style.visibility</p:attrName>
                                        </p:attrNameLst>
                                      </p:cBhvr>
                                      <p:to>
                                        <p:strVal val="visible"/>
                                      </p:to>
                                    </p:set>
                                    <p:animEffect transition="in" filter="fade">
                                      <p:cBhvr>
                                        <p:cTn id="49" dur="1000"/>
                                        <p:tgtEl>
                                          <p:spTgt spid="5"/>
                                        </p:tgtEl>
                                      </p:cBhvr>
                                    </p:animEffect>
                                    <p:anim calcmode="lin" valueType="num">
                                      <p:cBhvr>
                                        <p:cTn id="50" dur="1000" fill="hold"/>
                                        <p:tgtEl>
                                          <p:spTgt spid="5"/>
                                        </p:tgtEl>
                                        <p:attrNameLst>
                                          <p:attrName>ppt_x</p:attrName>
                                        </p:attrNameLst>
                                      </p:cBhvr>
                                      <p:tavLst>
                                        <p:tav tm="0">
                                          <p:val>
                                            <p:strVal val="#ppt_x"/>
                                          </p:val>
                                        </p:tav>
                                        <p:tav tm="100000">
                                          <p:val>
                                            <p:strVal val="#ppt_x"/>
                                          </p:val>
                                        </p:tav>
                                      </p:tavLst>
                                    </p:anim>
                                    <p:anim calcmode="lin" valueType="num">
                                      <p:cBhvr>
                                        <p:cTn id="51"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9632" y="548680"/>
            <a:ext cx="6512511" cy="929040"/>
          </a:xfrm>
        </p:spPr>
        <p:txBody>
          <a:bodyPr/>
          <a:lstStyle/>
          <a:p>
            <a:pPr marL="0" indent="0" algn="ctr">
              <a:buNone/>
            </a:pPr>
            <a:r>
              <a:rPr lang="ru-RU" sz="2800" dirty="0">
                <a:effectLst/>
              </a:rPr>
              <a:t>Датчик цвета – режим "Яркость внешнего освещения"</a:t>
            </a:r>
            <a:endParaRPr lang="ru-RU" sz="2800" dirty="0"/>
          </a:p>
        </p:txBody>
      </p:sp>
      <p:sp>
        <p:nvSpPr>
          <p:cNvPr id="3" name="Объект 2"/>
          <p:cNvSpPr>
            <a:spLocks noGrp="1"/>
          </p:cNvSpPr>
          <p:nvPr>
            <p:ph sz="quarter" idx="13"/>
          </p:nvPr>
        </p:nvSpPr>
        <p:spPr>
          <a:xfrm>
            <a:off x="1043608" y="1700808"/>
            <a:ext cx="7200800" cy="4464496"/>
          </a:xfrm>
        </p:spPr>
        <p:txBody>
          <a:bodyPr>
            <a:normAutofit lnSpcReduction="10000"/>
          </a:bodyPr>
          <a:lstStyle/>
          <a:p>
            <a:r>
              <a:rPr lang="ru-RU" dirty="0"/>
              <a:t>Режим работы датчика цвета </a:t>
            </a:r>
            <a:r>
              <a:rPr lang="ru-RU" b="1" dirty="0"/>
              <a:t>"Яркость внешнего освещения"</a:t>
            </a:r>
            <a:r>
              <a:rPr lang="ru-RU" dirty="0"/>
              <a:t> очень похож на режим </a:t>
            </a:r>
            <a:r>
              <a:rPr lang="ru-RU" b="1" dirty="0"/>
              <a:t>"Яркость отраженного света"</a:t>
            </a:r>
            <a:r>
              <a:rPr lang="ru-RU" dirty="0"/>
              <a:t>, только в этом случае датчик не излучает освещение, а измеряет естественное световое освещение окружающей среды. Визуально данный режим работы датчика можно определить по слабо светящемуся синему светодиоду. Показания датчика изменяются от </a:t>
            </a:r>
            <a:r>
              <a:rPr lang="ru-RU" b="1" dirty="0"/>
              <a:t>0</a:t>
            </a:r>
            <a:r>
              <a:rPr lang="ru-RU" dirty="0"/>
              <a:t> (отсутствие света) до </a:t>
            </a:r>
            <a:r>
              <a:rPr lang="ru-RU" b="1" dirty="0"/>
              <a:t>100 </a:t>
            </a:r>
            <a:r>
              <a:rPr lang="ru-RU" dirty="0"/>
              <a:t>(самый яркий свет). При решении практических задач, требующих измерения внешнего освещения, рекомендуется располагать датчик, так, чтобы датчик оставался максимально открытым и не загораживался другими деталями и конструкциями. </a:t>
            </a:r>
          </a:p>
        </p:txBody>
      </p:sp>
    </p:spTree>
    <p:extLst>
      <p:ext uri="{BB962C8B-B14F-4D97-AF65-F5344CB8AC3E}">
        <p14:creationId xmlns:p14="http://schemas.microsoft.com/office/powerpoint/2010/main" val="3544998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1000"/>
                                        <p:tgtEl>
                                          <p:spTgt spid="3">
                                            <p:txEl>
                                              <p:pRg st="0" end="0"/>
                                            </p:txEl>
                                          </p:spTgt>
                                        </p:tgtEl>
                                      </p:cBhvr>
                                    </p:animEffect>
                                    <p:anim calcmode="lin" valueType="num">
                                      <p:cBhvr>
                                        <p:cTn id="1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899591" y="4122110"/>
            <a:ext cx="7488831" cy="2331226"/>
          </a:xfrm>
        </p:spPr>
        <p:txBody>
          <a:bodyPr>
            <a:normAutofit fontScale="92500" lnSpcReduction="10000"/>
          </a:bodyPr>
          <a:lstStyle/>
          <a:p>
            <a:r>
              <a:rPr lang="ru-RU" b="1" dirty="0"/>
              <a:t>Задача №5:</a:t>
            </a:r>
            <a:r>
              <a:rPr lang="ru-RU" dirty="0"/>
              <a:t> необходимо написать программу, изменяющую скорость движения нашего робота в зависимости от интенсивности внешнего освещения.</a:t>
            </a:r>
          </a:p>
          <a:p>
            <a:r>
              <a:rPr lang="ru-RU" dirty="0"/>
              <a:t>Чтобы решить эту задачу, нам надо узнать, как получать текущее значение датчика. А поможет нам в этом Желтая палитра программных блоков, которая называется </a:t>
            </a:r>
            <a:r>
              <a:rPr lang="ru-RU" b="1" dirty="0"/>
              <a:t>"Датчики"</a:t>
            </a:r>
            <a:r>
              <a:rPr lang="ru-RU" dirty="0"/>
              <a:t>.</a:t>
            </a:r>
          </a:p>
          <a:p>
            <a:endParaRPr lang="ru-RU" dirty="0"/>
          </a:p>
        </p:txBody>
      </p:sp>
      <p:pic>
        <p:nvPicPr>
          <p:cNvPr id="4" name="Рисунок 3" descr="Установка датчика цвета на робота"/>
          <p:cNvPicPr/>
          <p:nvPr/>
        </p:nvPicPr>
        <p:blipFill>
          <a:blip r:embed="rId2">
            <a:extLst>
              <a:ext uri="{28A0092B-C50C-407E-A947-70E740481C1C}">
                <a14:useLocalDpi xmlns:a14="http://schemas.microsoft.com/office/drawing/2010/main" val="0"/>
              </a:ext>
            </a:extLst>
          </a:blip>
          <a:srcRect/>
          <a:stretch>
            <a:fillRect/>
          </a:stretch>
        </p:blipFill>
        <p:spPr bwMode="auto">
          <a:xfrm>
            <a:off x="1475655" y="764704"/>
            <a:ext cx="6336705" cy="2952328"/>
          </a:xfrm>
          <a:prstGeom prst="rect">
            <a:avLst/>
          </a:prstGeom>
          <a:noFill/>
          <a:ln>
            <a:noFill/>
          </a:ln>
        </p:spPr>
      </p:pic>
      <p:sp>
        <p:nvSpPr>
          <p:cNvPr id="5" name="Прямоугольник 4"/>
          <p:cNvSpPr/>
          <p:nvPr/>
        </p:nvSpPr>
        <p:spPr>
          <a:xfrm>
            <a:off x="4148557" y="3729617"/>
            <a:ext cx="1002197" cy="369332"/>
          </a:xfrm>
          <a:prstGeom prst="rect">
            <a:avLst/>
          </a:prstGeom>
        </p:spPr>
        <p:txBody>
          <a:bodyPr wrap="none">
            <a:spAutoFit/>
          </a:bodyPr>
          <a:lstStyle/>
          <a:p>
            <a:r>
              <a:rPr lang="ru-RU" b="1" dirty="0"/>
              <a:t>Рис. 17</a:t>
            </a:r>
            <a:endParaRPr lang="ru-RU" dirty="0"/>
          </a:p>
        </p:txBody>
      </p:sp>
    </p:spTree>
    <p:extLst>
      <p:ext uri="{BB962C8B-B14F-4D97-AF65-F5344CB8AC3E}">
        <p14:creationId xmlns:p14="http://schemas.microsoft.com/office/powerpoint/2010/main" val="7024120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par>
                          <p:cTn id="11" fill="hold">
                            <p:stCondLst>
                              <p:cond delay="1000"/>
                            </p:stCondLst>
                            <p:childTnLst>
                              <p:par>
                                <p:cTn id="12" presetID="42"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par>
                          <p:cTn id="17" fill="hold">
                            <p:stCondLst>
                              <p:cond delay="2000"/>
                            </p:stCondLst>
                            <p:childTnLst>
                              <p:par>
                                <p:cTn id="18" presetID="42" presetClass="entr" presetSubtype="0" fill="hold" grpId="0" nodeType="afterEffect">
                                  <p:stCondLst>
                                    <p:cond delay="0"/>
                                  </p:stCondLst>
                                  <p:childTnLst>
                                    <p:set>
                                      <p:cBhvr>
                                        <p:cTn id="19" dur="1" fill="hold">
                                          <p:stCondLst>
                                            <p:cond delay="0"/>
                                          </p:stCondLst>
                                        </p:cTn>
                                        <p:tgtEl>
                                          <p:spTgt spid="3">
                                            <p:txEl>
                                              <p:pRg st="0" end="0"/>
                                            </p:txEl>
                                          </p:spTgt>
                                        </p:tgtEl>
                                        <p:attrNameLst>
                                          <p:attrName>style.visibility</p:attrName>
                                        </p:attrNameLst>
                                      </p:cBhvr>
                                      <p:to>
                                        <p:strVal val="visible"/>
                                      </p:to>
                                    </p:set>
                                    <p:animEffect transition="in" filter="fade">
                                      <p:cBhvr>
                                        <p:cTn id="20" dur="1000"/>
                                        <p:tgtEl>
                                          <p:spTgt spid="3">
                                            <p:txEl>
                                              <p:pRg st="0" end="0"/>
                                            </p:txEl>
                                          </p:spTgt>
                                        </p:tgtEl>
                                      </p:cBhvr>
                                    </p:animEffect>
                                    <p:anim calcmode="lin" valueType="num">
                                      <p:cBhvr>
                                        <p:cTn id="21"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2"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23" fill="hold">
                            <p:stCondLst>
                              <p:cond delay="3000"/>
                            </p:stCondLst>
                            <p:childTnLst>
                              <p:par>
                                <p:cTn id="24" presetID="42" presetClass="entr" presetSubtype="0" fill="hold" grpId="0" nodeType="afterEffect">
                                  <p:stCondLst>
                                    <p:cond delay="0"/>
                                  </p:stCondLst>
                                  <p:childTnLst>
                                    <p:set>
                                      <p:cBhvr>
                                        <p:cTn id="25" dur="1" fill="hold">
                                          <p:stCondLst>
                                            <p:cond delay="0"/>
                                          </p:stCondLst>
                                        </p:cTn>
                                        <p:tgtEl>
                                          <p:spTgt spid="3">
                                            <p:txEl>
                                              <p:pRg st="1" end="1"/>
                                            </p:txEl>
                                          </p:spTgt>
                                        </p:tgtEl>
                                        <p:attrNameLst>
                                          <p:attrName>style.visibility</p:attrName>
                                        </p:attrNameLst>
                                      </p:cBhvr>
                                      <p:to>
                                        <p:strVal val="visible"/>
                                      </p:to>
                                    </p:set>
                                    <p:animEffect transition="in" filter="fade">
                                      <p:cBhvr>
                                        <p:cTn id="26" dur="1000"/>
                                        <p:tgtEl>
                                          <p:spTgt spid="3">
                                            <p:txEl>
                                              <p:pRg st="1" end="1"/>
                                            </p:txEl>
                                          </p:spTgt>
                                        </p:tgtEl>
                                      </p:cBhvr>
                                    </p:animEffect>
                                    <p:anim calcmode="lin" valueType="num">
                                      <p:cBhvr>
                                        <p:cTn id="27"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31640" y="692696"/>
            <a:ext cx="6326088" cy="720080"/>
          </a:xfrm>
        </p:spPr>
        <p:txBody>
          <a:bodyPr/>
          <a:lstStyle/>
          <a:p>
            <a:pPr marL="0" indent="0" algn="ctr">
              <a:buNone/>
            </a:pPr>
            <a:r>
              <a:rPr lang="ru-RU" sz="3600" dirty="0">
                <a:effectLst/>
              </a:rPr>
              <a:t>Режим "Цвет"</a:t>
            </a:r>
            <a:endParaRPr lang="ru-RU" sz="3600" dirty="0"/>
          </a:p>
        </p:txBody>
      </p:sp>
      <p:sp>
        <p:nvSpPr>
          <p:cNvPr id="3" name="Объект 2"/>
          <p:cNvSpPr>
            <a:spLocks noGrp="1"/>
          </p:cNvSpPr>
          <p:nvPr>
            <p:ph sz="quarter" idx="13"/>
          </p:nvPr>
        </p:nvSpPr>
        <p:spPr>
          <a:xfrm>
            <a:off x="1259632" y="1844824"/>
            <a:ext cx="6840760" cy="3960440"/>
          </a:xfrm>
        </p:spPr>
        <p:txBody>
          <a:bodyPr>
            <a:normAutofit lnSpcReduction="10000"/>
          </a:bodyPr>
          <a:lstStyle/>
          <a:p>
            <a:r>
              <a:rPr lang="ru-RU" sz="2400" dirty="0"/>
              <a:t>В режиме </a:t>
            </a:r>
            <a:r>
              <a:rPr lang="ru-RU" sz="2400" b="1" dirty="0"/>
              <a:t>"Цвет"</a:t>
            </a:r>
            <a:r>
              <a:rPr lang="ru-RU" sz="2400" dirty="0"/>
              <a:t> датчик цвета достаточно точно умеет определять семь базовых цветов предметов, находящихся от него на расстоянии примерно в 1 см. Это следующие цвета: </a:t>
            </a:r>
            <a:r>
              <a:rPr lang="ru-RU" sz="2400" b="1" dirty="0"/>
              <a:t>"черный"</a:t>
            </a:r>
            <a:r>
              <a:rPr lang="ru-RU" sz="2400" dirty="0"/>
              <a:t>=1, </a:t>
            </a:r>
            <a:r>
              <a:rPr lang="ru-RU" sz="2400" b="1" dirty="0"/>
              <a:t>"синий"</a:t>
            </a:r>
            <a:r>
              <a:rPr lang="ru-RU" sz="2400" dirty="0"/>
              <a:t>=2,</a:t>
            </a:r>
            <a:r>
              <a:rPr lang="ru-RU" sz="2400" b="1" dirty="0"/>
              <a:t>"зеленый"</a:t>
            </a:r>
            <a:r>
              <a:rPr lang="ru-RU" sz="2400" dirty="0"/>
              <a:t>=3, </a:t>
            </a:r>
            <a:r>
              <a:rPr lang="ru-RU" sz="2400" b="1" dirty="0"/>
              <a:t>"желтый"</a:t>
            </a:r>
            <a:r>
              <a:rPr lang="ru-RU" sz="2400" dirty="0"/>
              <a:t>=4, </a:t>
            </a:r>
            <a:r>
              <a:rPr lang="ru-RU" sz="2400" b="1" dirty="0"/>
              <a:t>"красный"</a:t>
            </a:r>
            <a:r>
              <a:rPr lang="ru-RU" sz="2400" dirty="0"/>
              <a:t>=5, </a:t>
            </a:r>
            <a:r>
              <a:rPr lang="ru-RU" sz="2400" b="1" dirty="0"/>
              <a:t>"белый"</a:t>
            </a:r>
            <a:r>
              <a:rPr lang="ru-RU" sz="2400" dirty="0"/>
              <a:t>=6 и </a:t>
            </a:r>
            <a:r>
              <a:rPr lang="ru-RU" sz="2400" b="1" dirty="0"/>
              <a:t>"коричневый"</a:t>
            </a:r>
            <a:r>
              <a:rPr lang="ru-RU" sz="2400" dirty="0"/>
              <a:t>=7. Если предмет удален от датчика или некорректно определяется цвет предмета - датчик информирует об этом состоянием </a:t>
            </a:r>
            <a:r>
              <a:rPr lang="ru-RU" sz="2400" b="1" dirty="0"/>
              <a:t>"Без цвета"</a:t>
            </a:r>
            <a:r>
              <a:rPr lang="ru-RU" sz="2400" dirty="0"/>
              <a:t>=0.</a:t>
            </a:r>
          </a:p>
          <a:p>
            <a:endParaRPr lang="ru-RU" dirty="0"/>
          </a:p>
        </p:txBody>
      </p:sp>
    </p:spTree>
    <p:extLst>
      <p:ext uri="{BB962C8B-B14F-4D97-AF65-F5344CB8AC3E}">
        <p14:creationId xmlns:p14="http://schemas.microsoft.com/office/powerpoint/2010/main" val="20522987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1000"/>
                                        <p:tgtEl>
                                          <p:spTgt spid="3">
                                            <p:txEl>
                                              <p:pRg st="0" end="0"/>
                                            </p:txEl>
                                          </p:spTgt>
                                        </p:tgtEl>
                                      </p:cBhvr>
                                    </p:animEffect>
                                    <p:anim calcmode="lin" valueType="num">
                                      <p:cBhvr>
                                        <p:cTn id="1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9632" y="692696"/>
            <a:ext cx="6512511" cy="569000"/>
          </a:xfrm>
        </p:spPr>
        <p:txBody>
          <a:bodyPr/>
          <a:lstStyle/>
          <a:p>
            <a:pPr marL="0" indent="0" algn="ctr">
              <a:buNone/>
            </a:pPr>
            <a:r>
              <a:rPr lang="ru-RU" sz="2800" dirty="0">
                <a:effectLst/>
              </a:rPr>
              <a:t>Желтая палитра - "Датчики"</a:t>
            </a:r>
            <a:endParaRPr lang="ru-RU" sz="2800" dirty="0"/>
          </a:p>
        </p:txBody>
      </p:sp>
      <p:sp>
        <p:nvSpPr>
          <p:cNvPr id="3" name="Объект 2"/>
          <p:cNvSpPr>
            <a:spLocks noGrp="1"/>
          </p:cNvSpPr>
          <p:nvPr>
            <p:ph sz="quarter" idx="13"/>
          </p:nvPr>
        </p:nvSpPr>
        <p:spPr>
          <a:xfrm>
            <a:off x="971600" y="1268760"/>
            <a:ext cx="7200800" cy="4896544"/>
          </a:xfrm>
        </p:spPr>
        <p:txBody>
          <a:bodyPr>
            <a:normAutofit fontScale="92500"/>
          </a:bodyPr>
          <a:lstStyle/>
          <a:p>
            <a:r>
              <a:rPr lang="ru-RU" dirty="0"/>
              <a:t>Желтая палитра среды программирования </a:t>
            </a:r>
            <a:r>
              <a:rPr lang="ru-RU" dirty="0" err="1"/>
              <a:t>Lego</a:t>
            </a:r>
            <a:r>
              <a:rPr lang="ru-RU" dirty="0"/>
              <a:t> </a:t>
            </a:r>
            <a:r>
              <a:rPr lang="ru-RU" dirty="0" err="1"/>
              <a:t>mindstorms</a:t>
            </a:r>
            <a:r>
              <a:rPr lang="ru-RU" dirty="0"/>
              <a:t> EV3 содержит программные блоки, позволяющие получать текущие показания датчиков для дальнейшей обработки в программе. В отличие, например, от программного блока </a:t>
            </a:r>
            <a:r>
              <a:rPr lang="ru-RU" b="1" dirty="0"/>
              <a:t>"Ожидание"</a:t>
            </a:r>
            <a:r>
              <a:rPr lang="ru-RU" dirty="0"/>
              <a:t> Оранжевой палитры, программные блоки Желтой палитры сразу же передают управление к следующим за ними программным блокам.</a:t>
            </a:r>
          </a:p>
          <a:p>
            <a:r>
              <a:rPr lang="ru-RU" dirty="0"/>
              <a:t>Количество программных блоков Желтой палитры отличается в домашней и образовательной версии среды программирования. В домашней версии среды программирования отсутствуют программные блоки для датчиков, не входящих в домашнюю версию конструктора. Но, при необходимости, их можно самостоятельно </a:t>
            </a:r>
            <a:r>
              <a:rPr lang="ru-RU" dirty="0">
                <a:hlinkClick r:id="rId2"/>
              </a:rPr>
              <a:t>подключить</a:t>
            </a:r>
            <a:r>
              <a:rPr lang="ru-RU" dirty="0"/>
              <a:t>.</a:t>
            </a:r>
          </a:p>
          <a:p>
            <a:endParaRPr lang="ru-RU" dirty="0"/>
          </a:p>
        </p:txBody>
      </p:sp>
    </p:spTree>
    <p:extLst>
      <p:ext uri="{BB962C8B-B14F-4D97-AF65-F5344CB8AC3E}">
        <p14:creationId xmlns:p14="http://schemas.microsoft.com/office/powerpoint/2010/main" val="4778026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1000"/>
                                        <p:tgtEl>
                                          <p:spTgt spid="3">
                                            <p:txEl>
                                              <p:pRg st="0" end="0"/>
                                            </p:txEl>
                                          </p:spTgt>
                                        </p:tgtEl>
                                      </p:cBhvr>
                                    </p:animEffect>
                                    <p:anim calcmode="lin" valueType="num">
                                      <p:cBhvr>
                                        <p:cTn id="1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1000"/>
                                        <p:tgtEl>
                                          <p:spTgt spid="3">
                                            <p:txEl>
                                              <p:pRg st="1" end="1"/>
                                            </p:txEl>
                                          </p:spTgt>
                                        </p:tgtEl>
                                      </p:cBhvr>
                                    </p:animEffect>
                                    <p:anim calcmode="lin" valueType="num">
                                      <p:cBhvr>
                                        <p:cTn id="1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683568" y="2217796"/>
            <a:ext cx="7991474" cy="2291324"/>
          </a:xfrm>
        </p:spPr>
        <p:txBody>
          <a:bodyPr>
            <a:normAutofit fontScale="92500"/>
          </a:bodyPr>
          <a:lstStyle/>
          <a:p>
            <a:pPr marL="45720" indent="0" algn="ctr">
              <a:buNone/>
            </a:pPr>
            <a:r>
              <a:rPr lang="ru-RU" sz="2000" b="1" dirty="0"/>
              <a:t>Желтая палитра. Домашняя версия среды программирования.</a:t>
            </a:r>
          </a:p>
          <a:p>
            <a:pPr marL="45720" indent="0" algn="ctr">
              <a:buNone/>
            </a:pPr>
            <a:endParaRPr lang="ru-RU" sz="2000" dirty="0"/>
          </a:p>
          <a:p>
            <a:r>
              <a:rPr lang="ru-RU" dirty="0"/>
              <a:t>Образовательная версия среды программирования содержит программные блоки для всех датчиков, которые можно использовать с конструктором </a:t>
            </a:r>
            <a:r>
              <a:rPr lang="ru-RU" dirty="0" err="1"/>
              <a:t>Lego</a:t>
            </a:r>
            <a:r>
              <a:rPr lang="ru-RU" dirty="0"/>
              <a:t> </a:t>
            </a:r>
            <a:r>
              <a:rPr lang="ru-RU" dirty="0" err="1"/>
              <a:t>mindstorms</a:t>
            </a:r>
            <a:r>
              <a:rPr lang="ru-RU" dirty="0"/>
              <a:t> EV3.</a:t>
            </a:r>
          </a:p>
          <a:p>
            <a:endParaRPr lang="ru-RU" dirty="0"/>
          </a:p>
        </p:txBody>
      </p:sp>
      <p:pic>
        <p:nvPicPr>
          <p:cNvPr id="4" name="Рисунок 3" descr="Желтая палитра. Домашняя версия среды программирования"/>
          <p:cNvPicPr/>
          <p:nvPr/>
        </p:nvPicPr>
        <p:blipFill>
          <a:blip r:embed="rId2">
            <a:extLst>
              <a:ext uri="{28A0092B-C50C-407E-A947-70E740481C1C}">
                <a14:useLocalDpi xmlns:a14="http://schemas.microsoft.com/office/drawing/2010/main" val="0"/>
              </a:ext>
            </a:extLst>
          </a:blip>
          <a:srcRect/>
          <a:stretch>
            <a:fillRect/>
          </a:stretch>
        </p:blipFill>
        <p:spPr bwMode="auto">
          <a:xfrm>
            <a:off x="1115616" y="692696"/>
            <a:ext cx="6909940" cy="1512168"/>
          </a:xfrm>
          <a:prstGeom prst="rect">
            <a:avLst/>
          </a:prstGeom>
          <a:noFill/>
          <a:ln>
            <a:noFill/>
          </a:ln>
        </p:spPr>
      </p:pic>
      <p:pic>
        <p:nvPicPr>
          <p:cNvPr id="5" name="Рисунок 4" descr="Желтая палитра. Образовательная версия среды программирования"/>
          <p:cNvPicPr/>
          <p:nvPr/>
        </p:nvPicPr>
        <p:blipFill>
          <a:blip r:embed="rId3">
            <a:extLst>
              <a:ext uri="{28A0092B-C50C-407E-A947-70E740481C1C}">
                <a14:useLocalDpi xmlns:a14="http://schemas.microsoft.com/office/drawing/2010/main" val="0"/>
              </a:ext>
            </a:extLst>
          </a:blip>
          <a:srcRect/>
          <a:stretch>
            <a:fillRect/>
          </a:stretch>
        </p:blipFill>
        <p:spPr bwMode="auto">
          <a:xfrm>
            <a:off x="862174" y="4437112"/>
            <a:ext cx="7416824" cy="1156965"/>
          </a:xfrm>
          <a:prstGeom prst="rect">
            <a:avLst/>
          </a:prstGeom>
          <a:noFill/>
          <a:ln>
            <a:noFill/>
          </a:ln>
        </p:spPr>
      </p:pic>
      <p:sp>
        <p:nvSpPr>
          <p:cNvPr id="6" name="Прямоугольник 5"/>
          <p:cNvSpPr/>
          <p:nvPr/>
        </p:nvSpPr>
        <p:spPr>
          <a:xfrm>
            <a:off x="466130" y="5695551"/>
            <a:ext cx="8208912" cy="369332"/>
          </a:xfrm>
          <a:prstGeom prst="rect">
            <a:avLst/>
          </a:prstGeom>
        </p:spPr>
        <p:txBody>
          <a:bodyPr wrap="square">
            <a:spAutoFit/>
          </a:bodyPr>
          <a:lstStyle/>
          <a:p>
            <a:pPr algn="ctr"/>
            <a:r>
              <a:rPr lang="ru-RU" b="1" dirty="0"/>
              <a:t>Желтая палитра. Образовательная версия среды программирования.</a:t>
            </a:r>
            <a:endParaRPr lang="ru-RU" dirty="0"/>
          </a:p>
        </p:txBody>
      </p:sp>
    </p:spTree>
    <p:extLst>
      <p:ext uri="{BB962C8B-B14F-4D97-AF65-F5344CB8AC3E}">
        <p14:creationId xmlns:p14="http://schemas.microsoft.com/office/powerpoint/2010/main" val="26974887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anim calcmode="lin" valueType="num">
                                      <p:cBhvr>
                                        <p:cTn id="14"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42" presetClass="entr" presetSubtype="0" fill="hold" grpId="0"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par>
                          <p:cTn id="22" fill="hold">
                            <p:stCondLst>
                              <p:cond delay="2500"/>
                            </p:stCondLst>
                            <p:childTnLst>
                              <p:par>
                                <p:cTn id="23" presetID="53" presetClass="entr" presetSubtype="16" fill="hold" nodeType="after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500" fill="hold"/>
                                        <p:tgtEl>
                                          <p:spTgt spid="5"/>
                                        </p:tgtEl>
                                        <p:attrNameLst>
                                          <p:attrName>ppt_w</p:attrName>
                                        </p:attrNameLst>
                                      </p:cBhvr>
                                      <p:tavLst>
                                        <p:tav tm="0">
                                          <p:val>
                                            <p:fltVal val="0"/>
                                          </p:val>
                                        </p:tav>
                                        <p:tav tm="100000">
                                          <p:val>
                                            <p:strVal val="#ppt_w"/>
                                          </p:val>
                                        </p:tav>
                                      </p:tavLst>
                                    </p:anim>
                                    <p:anim calcmode="lin" valueType="num">
                                      <p:cBhvr>
                                        <p:cTn id="26" dur="500" fill="hold"/>
                                        <p:tgtEl>
                                          <p:spTgt spid="5"/>
                                        </p:tgtEl>
                                        <p:attrNameLst>
                                          <p:attrName>ppt_h</p:attrName>
                                        </p:attrNameLst>
                                      </p:cBhvr>
                                      <p:tavLst>
                                        <p:tav tm="0">
                                          <p:val>
                                            <p:fltVal val="0"/>
                                          </p:val>
                                        </p:tav>
                                        <p:tav tm="100000">
                                          <p:val>
                                            <p:strVal val="#ppt_h"/>
                                          </p:val>
                                        </p:tav>
                                      </p:tavLst>
                                    </p:anim>
                                    <p:animEffect transition="in" filter="fade">
                                      <p:cBhvr>
                                        <p:cTn id="27" dur="500"/>
                                        <p:tgtEl>
                                          <p:spTgt spid="5"/>
                                        </p:tgtEl>
                                      </p:cBhvr>
                                    </p:animEffect>
                                  </p:childTnLst>
                                </p:cTn>
                              </p:par>
                            </p:childTnLst>
                          </p:cTn>
                        </p:par>
                        <p:par>
                          <p:cTn id="28" fill="hold">
                            <p:stCondLst>
                              <p:cond delay="3000"/>
                            </p:stCondLst>
                            <p:childTnLst>
                              <p:par>
                                <p:cTn id="29" presetID="42" presetClass="entr" presetSubtype="0"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1000"/>
                                        <p:tgtEl>
                                          <p:spTgt spid="6"/>
                                        </p:tgtEl>
                                      </p:cBhvr>
                                    </p:animEffect>
                                    <p:anim calcmode="lin" valueType="num">
                                      <p:cBhvr>
                                        <p:cTn id="32" dur="1000" fill="hold"/>
                                        <p:tgtEl>
                                          <p:spTgt spid="6"/>
                                        </p:tgtEl>
                                        <p:attrNameLst>
                                          <p:attrName>ppt_x</p:attrName>
                                        </p:attrNameLst>
                                      </p:cBhvr>
                                      <p:tavLst>
                                        <p:tav tm="0">
                                          <p:val>
                                            <p:strVal val="#ppt_x"/>
                                          </p:val>
                                        </p:tav>
                                        <p:tav tm="100000">
                                          <p:val>
                                            <p:strVal val="#ppt_x"/>
                                          </p:val>
                                        </p:tav>
                                      </p:tavLst>
                                    </p:anim>
                                    <p:anim calcmode="lin" valueType="num">
                                      <p:cBhvr>
                                        <p:cTn id="3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899592" y="530344"/>
            <a:ext cx="7344816" cy="3114680"/>
          </a:xfrm>
        </p:spPr>
        <p:txBody>
          <a:bodyPr>
            <a:normAutofit fontScale="92500" lnSpcReduction="20000"/>
          </a:bodyPr>
          <a:lstStyle/>
          <a:p>
            <a:r>
              <a:rPr lang="ru-RU" dirty="0"/>
              <a:t>Вернемся же к решению </a:t>
            </a:r>
            <a:r>
              <a:rPr lang="ru-RU" b="1" dirty="0"/>
              <a:t>Задачи №5</a:t>
            </a:r>
            <a:r>
              <a:rPr lang="ru-RU" dirty="0"/>
              <a:t> и посмотрим, как можно получать и обрабатывать показания датчика цвета. Как мы уже знаем: диапазон значений датчика цвета в режиме </a:t>
            </a:r>
            <a:r>
              <a:rPr lang="ru-RU" b="1" dirty="0"/>
              <a:t>"Яркость внешнего освещения"</a:t>
            </a:r>
            <a:r>
              <a:rPr lang="ru-RU" dirty="0"/>
              <a:t> находится в пределах от </a:t>
            </a:r>
            <a:r>
              <a:rPr lang="ru-RU" b="1" dirty="0"/>
              <a:t>0</a:t>
            </a:r>
            <a:r>
              <a:rPr lang="ru-RU" dirty="0"/>
              <a:t> до </a:t>
            </a:r>
            <a:r>
              <a:rPr lang="ru-RU" b="1" dirty="0"/>
              <a:t>100</a:t>
            </a:r>
            <a:r>
              <a:rPr lang="ru-RU" dirty="0"/>
              <a:t>. Такой же диапазон у параметра, регулирующего мощность моторов. Попробуем показанием датчика цвета регулировать мощность моторов в программном блоке </a:t>
            </a:r>
            <a:r>
              <a:rPr lang="ru-RU" b="1" dirty="0"/>
              <a:t>"Рулевое управление"</a:t>
            </a:r>
            <a:r>
              <a:rPr lang="ru-RU" dirty="0"/>
              <a:t>.</a:t>
            </a:r>
          </a:p>
          <a:p>
            <a:pPr marL="45720" indent="0">
              <a:buNone/>
            </a:pPr>
            <a:r>
              <a:rPr lang="ru-RU" b="1" dirty="0"/>
              <a:t>Решение:</a:t>
            </a:r>
            <a:endParaRPr lang="ru-RU" dirty="0"/>
          </a:p>
          <a:p>
            <a:pPr lvl="0"/>
            <a:r>
              <a:rPr lang="ru-RU" dirty="0"/>
              <a:t>Считать текущее показание датчика цвета в режиме </a:t>
            </a:r>
            <a:r>
              <a:rPr lang="ru-RU" b="1" dirty="0"/>
              <a:t>"Яркость внешнего освещения";</a:t>
            </a:r>
            <a:r>
              <a:rPr lang="ru-RU" dirty="0"/>
              <a:t> </a:t>
            </a:r>
          </a:p>
          <a:p>
            <a:endParaRPr lang="ru-RU" dirty="0"/>
          </a:p>
        </p:txBody>
      </p:sp>
      <p:pic>
        <p:nvPicPr>
          <p:cNvPr id="4" name="Рисунок 3" descr="Датчик цвета. Режим работы."/>
          <p:cNvPicPr/>
          <p:nvPr/>
        </p:nvPicPr>
        <p:blipFill>
          <a:blip r:embed="rId2">
            <a:extLst>
              <a:ext uri="{28A0092B-C50C-407E-A947-70E740481C1C}">
                <a14:useLocalDpi xmlns:a14="http://schemas.microsoft.com/office/drawing/2010/main" val="0"/>
              </a:ext>
            </a:extLst>
          </a:blip>
          <a:srcRect/>
          <a:stretch>
            <a:fillRect/>
          </a:stretch>
        </p:blipFill>
        <p:spPr bwMode="auto">
          <a:xfrm>
            <a:off x="1917335" y="3573016"/>
            <a:ext cx="5544616" cy="2617211"/>
          </a:xfrm>
          <a:prstGeom prst="rect">
            <a:avLst/>
          </a:prstGeom>
          <a:noFill/>
          <a:ln>
            <a:noFill/>
          </a:ln>
        </p:spPr>
      </p:pic>
    </p:spTree>
    <p:extLst>
      <p:ext uri="{BB962C8B-B14F-4D97-AF65-F5344CB8AC3E}">
        <p14:creationId xmlns:p14="http://schemas.microsoft.com/office/powerpoint/2010/main" val="431597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1000"/>
                                        <p:tgtEl>
                                          <p:spTgt spid="3">
                                            <p:txEl>
                                              <p:pRg st="1" end="1"/>
                                            </p:txEl>
                                          </p:spTgt>
                                        </p:tgtEl>
                                      </p:cBhvr>
                                    </p:animEffect>
                                    <p:anim calcmode="lin" valueType="num">
                                      <p:cBhvr>
                                        <p:cTn id="1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31" presetClass="entr" presetSubtype="0" fill="hold" nodeType="after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p:cTn id="25" dur="1000" fill="hold"/>
                                        <p:tgtEl>
                                          <p:spTgt spid="4"/>
                                        </p:tgtEl>
                                        <p:attrNameLst>
                                          <p:attrName>ppt_w</p:attrName>
                                        </p:attrNameLst>
                                      </p:cBhvr>
                                      <p:tavLst>
                                        <p:tav tm="0">
                                          <p:val>
                                            <p:fltVal val="0"/>
                                          </p:val>
                                        </p:tav>
                                        <p:tav tm="100000">
                                          <p:val>
                                            <p:strVal val="#ppt_w"/>
                                          </p:val>
                                        </p:tav>
                                      </p:tavLst>
                                    </p:anim>
                                    <p:anim calcmode="lin" valueType="num">
                                      <p:cBhvr>
                                        <p:cTn id="26" dur="1000" fill="hold"/>
                                        <p:tgtEl>
                                          <p:spTgt spid="4"/>
                                        </p:tgtEl>
                                        <p:attrNameLst>
                                          <p:attrName>ppt_h</p:attrName>
                                        </p:attrNameLst>
                                      </p:cBhvr>
                                      <p:tavLst>
                                        <p:tav tm="0">
                                          <p:val>
                                            <p:fltVal val="0"/>
                                          </p:val>
                                        </p:tav>
                                        <p:tav tm="100000">
                                          <p:val>
                                            <p:strVal val="#ppt_h"/>
                                          </p:val>
                                        </p:tav>
                                      </p:tavLst>
                                    </p:anim>
                                    <p:anim calcmode="lin" valueType="num">
                                      <p:cBhvr>
                                        <p:cTn id="27" dur="1000" fill="hold"/>
                                        <p:tgtEl>
                                          <p:spTgt spid="4"/>
                                        </p:tgtEl>
                                        <p:attrNameLst>
                                          <p:attrName>style.rotation</p:attrName>
                                        </p:attrNameLst>
                                      </p:cBhvr>
                                      <p:tavLst>
                                        <p:tav tm="0">
                                          <p:val>
                                            <p:fltVal val="90"/>
                                          </p:val>
                                        </p:tav>
                                        <p:tav tm="100000">
                                          <p:val>
                                            <p:fltVal val="0"/>
                                          </p:val>
                                        </p:tav>
                                      </p:tavLst>
                                    </p:anim>
                                    <p:animEffect transition="in" filter="fade">
                                      <p:cBhvr>
                                        <p:cTn id="28"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1143000" y="731520"/>
            <a:ext cx="6400800" cy="1617360"/>
          </a:xfrm>
        </p:spPr>
        <p:txBody>
          <a:bodyPr>
            <a:normAutofit fontScale="92500"/>
          </a:bodyPr>
          <a:lstStyle/>
          <a:p>
            <a:pPr lvl="0"/>
            <a:r>
              <a:rPr lang="ru-RU" dirty="0"/>
              <a:t>Подать полученное с датчика цвета значение на вход параметра </a:t>
            </a:r>
            <a:r>
              <a:rPr lang="ru-RU" b="1" dirty="0"/>
              <a:t>"Мощность"</a:t>
            </a:r>
            <a:r>
              <a:rPr lang="ru-RU" dirty="0"/>
              <a:t> программного блока </a:t>
            </a:r>
            <a:r>
              <a:rPr lang="ru-RU" b="1" dirty="0"/>
              <a:t>"Рулевое управление";</a:t>
            </a:r>
            <a:endParaRPr lang="ru-RU" dirty="0"/>
          </a:p>
          <a:p>
            <a:pPr lvl="0"/>
            <a:r>
              <a:rPr lang="ru-RU" dirty="0"/>
              <a:t>Повторять команды </a:t>
            </a:r>
            <a:r>
              <a:rPr lang="ru-RU" b="1" dirty="0"/>
              <a:t>1 - 2</a:t>
            </a:r>
            <a:r>
              <a:rPr lang="ru-RU" dirty="0"/>
              <a:t> в бесконечном цикле.</a:t>
            </a:r>
          </a:p>
          <a:p>
            <a:endParaRPr lang="ru-RU" dirty="0"/>
          </a:p>
        </p:txBody>
      </p:sp>
      <p:pic>
        <p:nvPicPr>
          <p:cNvPr id="4" name="Рисунок 3" descr="Решение Задачи №13"/>
          <p:cNvPicPr/>
          <p:nvPr/>
        </p:nvPicPr>
        <p:blipFill>
          <a:blip r:embed="rId2">
            <a:extLst>
              <a:ext uri="{28A0092B-C50C-407E-A947-70E740481C1C}">
                <a14:useLocalDpi xmlns:a14="http://schemas.microsoft.com/office/drawing/2010/main" val="0"/>
              </a:ext>
            </a:extLst>
          </a:blip>
          <a:srcRect/>
          <a:stretch>
            <a:fillRect/>
          </a:stretch>
        </p:blipFill>
        <p:spPr bwMode="auto">
          <a:xfrm>
            <a:off x="971600" y="2348880"/>
            <a:ext cx="7272808" cy="3240360"/>
          </a:xfrm>
          <a:prstGeom prst="rect">
            <a:avLst/>
          </a:prstGeom>
          <a:noFill/>
          <a:ln>
            <a:noFill/>
          </a:ln>
        </p:spPr>
      </p:pic>
      <p:sp>
        <p:nvSpPr>
          <p:cNvPr id="5" name="Прямоугольник 4"/>
          <p:cNvSpPr/>
          <p:nvPr/>
        </p:nvSpPr>
        <p:spPr>
          <a:xfrm>
            <a:off x="4106905" y="5877272"/>
            <a:ext cx="1002197" cy="369332"/>
          </a:xfrm>
          <a:prstGeom prst="rect">
            <a:avLst/>
          </a:prstGeom>
        </p:spPr>
        <p:txBody>
          <a:bodyPr wrap="none">
            <a:spAutoFit/>
          </a:bodyPr>
          <a:lstStyle/>
          <a:p>
            <a:r>
              <a:rPr lang="ru-RU" b="1" dirty="0"/>
              <a:t>Рис. 18</a:t>
            </a:r>
            <a:endParaRPr lang="ru-RU" dirty="0"/>
          </a:p>
        </p:txBody>
      </p:sp>
    </p:spTree>
    <p:extLst>
      <p:ext uri="{BB962C8B-B14F-4D97-AF65-F5344CB8AC3E}">
        <p14:creationId xmlns:p14="http://schemas.microsoft.com/office/powerpoint/2010/main" val="10848464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1000"/>
                                        <p:tgtEl>
                                          <p:spTgt spid="3">
                                            <p:txEl>
                                              <p:pRg st="1" end="1"/>
                                            </p:txEl>
                                          </p:spTgt>
                                        </p:tgtEl>
                                      </p:cBhvr>
                                    </p:animEffect>
                                    <p:anim calcmode="lin" valueType="num">
                                      <p:cBhvr>
                                        <p:cTn id="1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53" presetClass="entr" presetSubtype="16"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fltVal val="0"/>
                                          </p:val>
                                        </p:tav>
                                        <p:tav tm="100000">
                                          <p:val>
                                            <p:strVal val="#ppt_w"/>
                                          </p:val>
                                        </p:tav>
                                      </p:tavLst>
                                    </p:anim>
                                    <p:anim calcmode="lin" valueType="num">
                                      <p:cBhvr>
                                        <p:cTn id="20" dur="500" fill="hold"/>
                                        <p:tgtEl>
                                          <p:spTgt spid="4"/>
                                        </p:tgtEl>
                                        <p:attrNameLst>
                                          <p:attrName>ppt_h</p:attrName>
                                        </p:attrNameLst>
                                      </p:cBhvr>
                                      <p:tavLst>
                                        <p:tav tm="0">
                                          <p:val>
                                            <p:fltVal val="0"/>
                                          </p:val>
                                        </p:tav>
                                        <p:tav tm="100000">
                                          <p:val>
                                            <p:strVal val="#ppt_h"/>
                                          </p:val>
                                        </p:tav>
                                      </p:tavLst>
                                    </p:anim>
                                    <p:animEffect transition="in" filter="fade">
                                      <p:cBhvr>
                                        <p:cTn id="21" dur="500"/>
                                        <p:tgtEl>
                                          <p:spTgt spid="4"/>
                                        </p:tgtEl>
                                      </p:cBhvr>
                                    </p:animEffect>
                                  </p:childTnLst>
                                </p:cTn>
                              </p:par>
                            </p:childTnLst>
                          </p:cTn>
                        </p:par>
                        <p:par>
                          <p:cTn id="22" fill="hold">
                            <p:stCondLst>
                              <p:cond delay="2500"/>
                            </p:stCondLst>
                            <p:childTnLst>
                              <p:par>
                                <p:cTn id="23" presetID="42" presetClass="entr" presetSubtype="0"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1000"/>
                                        <p:tgtEl>
                                          <p:spTgt spid="5"/>
                                        </p:tgtEl>
                                      </p:cBhvr>
                                    </p:animEffect>
                                    <p:anim calcmode="lin" valueType="num">
                                      <p:cBhvr>
                                        <p:cTn id="26" dur="1000" fill="hold"/>
                                        <p:tgtEl>
                                          <p:spTgt spid="5"/>
                                        </p:tgtEl>
                                        <p:attrNameLst>
                                          <p:attrName>ppt_x</p:attrName>
                                        </p:attrNameLst>
                                      </p:cBhvr>
                                      <p:tavLst>
                                        <p:tav tm="0">
                                          <p:val>
                                            <p:strVal val="#ppt_x"/>
                                          </p:val>
                                        </p:tav>
                                        <p:tav tm="100000">
                                          <p:val>
                                            <p:strVal val="#ppt_x"/>
                                          </p:val>
                                        </p:tav>
                                      </p:tavLst>
                                    </p:anim>
                                    <p:anim calcmode="lin" valueType="num">
                                      <p:cBhvr>
                                        <p:cTn id="27"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1143000" y="731520"/>
            <a:ext cx="6400800" cy="2121416"/>
          </a:xfrm>
        </p:spPr>
        <p:txBody>
          <a:bodyPr/>
          <a:lstStyle/>
          <a:p>
            <a:pPr marL="45720" indent="0" algn="ctr">
              <a:buNone/>
            </a:pPr>
            <a:r>
              <a:rPr lang="ru-RU" b="1" dirty="0"/>
              <a:t>Задача - </a:t>
            </a:r>
            <a:r>
              <a:rPr lang="ru-RU" b="1" dirty="0" err="1"/>
              <a:t>Bonus</a:t>
            </a:r>
            <a:endParaRPr lang="ru-RU" dirty="0"/>
          </a:p>
          <a:p>
            <a:r>
              <a:rPr lang="ru-RU" dirty="0"/>
              <a:t>Загрузите в робота и запустите на выполнение задачу, изображенную на рисунке ниже. Повторите эксперименты со светодиодным фонариком. </a:t>
            </a:r>
          </a:p>
        </p:txBody>
      </p:sp>
      <p:pic>
        <p:nvPicPr>
          <p:cNvPr id="4" name="Рисунок 3" descr="Задача - Bonus (Нажмите для увеличения)">
            <a:hlinkClick r:id="rId2" tooltip="&quot;Задача - Bonus (Нажмите для увеличения)&quot;"/>
          </p:cNvPr>
          <p:cNvPicPr/>
          <p:nvPr/>
        </p:nvPicPr>
        <p:blipFill>
          <a:blip r:embed="rId3">
            <a:extLst>
              <a:ext uri="{28A0092B-C50C-407E-A947-70E740481C1C}">
                <a14:useLocalDpi xmlns:a14="http://schemas.microsoft.com/office/drawing/2010/main" val="0"/>
              </a:ext>
            </a:extLst>
          </a:blip>
          <a:srcRect/>
          <a:stretch>
            <a:fillRect/>
          </a:stretch>
        </p:blipFill>
        <p:spPr bwMode="auto">
          <a:xfrm>
            <a:off x="853271" y="3212975"/>
            <a:ext cx="7416824" cy="2077001"/>
          </a:xfrm>
          <a:prstGeom prst="rect">
            <a:avLst/>
          </a:prstGeom>
          <a:noFill/>
          <a:ln>
            <a:noFill/>
          </a:ln>
        </p:spPr>
      </p:pic>
    </p:spTree>
    <p:extLst>
      <p:ext uri="{BB962C8B-B14F-4D97-AF65-F5344CB8AC3E}">
        <p14:creationId xmlns:p14="http://schemas.microsoft.com/office/powerpoint/2010/main" val="26720185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1000"/>
                                        <p:tgtEl>
                                          <p:spTgt spid="3">
                                            <p:txEl>
                                              <p:pRg st="1" end="1"/>
                                            </p:txEl>
                                          </p:spTgt>
                                        </p:tgtEl>
                                      </p:cBhvr>
                                    </p:animEffect>
                                    <p:anim calcmode="lin" valueType="num">
                                      <p:cBhvr>
                                        <p:cTn id="1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31" presetClass="entr" presetSubtype="0"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1000" fill="hold"/>
                                        <p:tgtEl>
                                          <p:spTgt spid="4"/>
                                        </p:tgtEl>
                                        <p:attrNameLst>
                                          <p:attrName>ppt_w</p:attrName>
                                        </p:attrNameLst>
                                      </p:cBhvr>
                                      <p:tavLst>
                                        <p:tav tm="0">
                                          <p:val>
                                            <p:fltVal val="0"/>
                                          </p:val>
                                        </p:tav>
                                        <p:tav tm="100000">
                                          <p:val>
                                            <p:strVal val="#ppt_w"/>
                                          </p:val>
                                        </p:tav>
                                      </p:tavLst>
                                    </p:anim>
                                    <p:anim calcmode="lin" valueType="num">
                                      <p:cBhvr>
                                        <p:cTn id="20" dur="1000" fill="hold"/>
                                        <p:tgtEl>
                                          <p:spTgt spid="4"/>
                                        </p:tgtEl>
                                        <p:attrNameLst>
                                          <p:attrName>ppt_h</p:attrName>
                                        </p:attrNameLst>
                                      </p:cBhvr>
                                      <p:tavLst>
                                        <p:tav tm="0">
                                          <p:val>
                                            <p:fltVal val="0"/>
                                          </p:val>
                                        </p:tav>
                                        <p:tav tm="100000">
                                          <p:val>
                                            <p:strVal val="#ppt_h"/>
                                          </p:val>
                                        </p:tav>
                                      </p:tavLst>
                                    </p:anim>
                                    <p:anim calcmode="lin" valueType="num">
                                      <p:cBhvr>
                                        <p:cTn id="21" dur="1000" fill="hold"/>
                                        <p:tgtEl>
                                          <p:spTgt spid="4"/>
                                        </p:tgtEl>
                                        <p:attrNameLst>
                                          <p:attrName>style.rotation</p:attrName>
                                        </p:attrNameLst>
                                      </p:cBhvr>
                                      <p:tavLst>
                                        <p:tav tm="0">
                                          <p:val>
                                            <p:fltVal val="90"/>
                                          </p:val>
                                        </p:tav>
                                        <p:tav tm="100000">
                                          <p:val>
                                            <p:fltVal val="0"/>
                                          </p:val>
                                        </p:tav>
                                      </p:tavLst>
                                    </p:anim>
                                    <p:animEffect transition="in" filter="fade">
                                      <p:cBhvr>
                                        <p:cTn id="22"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863588" y="1772816"/>
            <a:ext cx="7344816" cy="4929728"/>
          </a:xfrm>
        </p:spPr>
        <p:txBody>
          <a:bodyPr>
            <a:normAutofit fontScale="92500" lnSpcReduction="20000"/>
          </a:bodyPr>
          <a:lstStyle/>
          <a:p>
            <a:r>
              <a:rPr lang="ru-RU" b="1" dirty="0"/>
              <a:t>Задача №1:</a:t>
            </a:r>
            <a:r>
              <a:rPr lang="ru-RU" dirty="0"/>
              <a:t> необходимо написать программу, называющую цвета предметов, подносимых к датчику цвета.</a:t>
            </a:r>
          </a:p>
          <a:p>
            <a:r>
              <a:rPr lang="ru-RU" dirty="0"/>
              <a:t>В решении </a:t>
            </a:r>
            <a:r>
              <a:rPr lang="ru-RU" b="1" dirty="0"/>
              <a:t>Задачи №1</a:t>
            </a:r>
            <a:r>
              <a:rPr lang="ru-RU" dirty="0"/>
              <a:t> нам поможет программный блок </a:t>
            </a:r>
            <a:r>
              <a:rPr lang="ru-RU" b="1" dirty="0"/>
              <a:t>"Переключатель"</a:t>
            </a:r>
            <a:r>
              <a:rPr lang="ru-RU" dirty="0"/>
              <a:t> Оранжевой палитры. Этот блок в зависимости от настроек выбирает для выполнения программные блоки, расположенные в одном из своих контейнеров. Рассмотрим настройку этого блока в режиме работы с датчиком цвета.</a:t>
            </a:r>
          </a:p>
          <a:p>
            <a:r>
              <a:rPr lang="ru-RU" dirty="0"/>
              <a:t>Создадим новую программу </a:t>
            </a:r>
            <a:r>
              <a:rPr lang="ru-RU" b="1" dirty="0"/>
              <a:t>"</a:t>
            </a:r>
            <a:r>
              <a:rPr lang="ru-RU" b="1" dirty="0" err="1"/>
              <a:t>lesson</a:t>
            </a:r>
            <a:r>
              <a:rPr lang="ru-RU" b="1" dirty="0"/>
              <a:t>-С"</a:t>
            </a:r>
            <a:r>
              <a:rPr lang="ru-RU" dirty="0"/>
              <a:t>, установим в программе блок </a:t>
            </a:r>
            <a:r>
              <a:rPr lang="ru-RU" b="1" dirty="0"/>
              <a:t>"Переключатель"</a:t>
            </a:r>
            <a:r>
              <a:rPr lang="ru-RU" dirty="0"/>
              <a:t>, выберем режим </a:t>
            </a:r>
            <a:r>
              <a:rPr lang="ru-RU" b="1" dirty="0"/>
              <a:t>"Датчик цвета"</a:t>
            </a:r>
            <a:r>
              <a:rPr lang="ru-RU" dirty="0"/>
              <a:t> - </a:t>
            </a:r>
            <a:r>
              <a:rPr lang="ru-RU" b="1" dirty="0"/>
              <a:t>"Измерение"</a:t>
            </a:r>
            <a:r>
              <a:rPr lang="ru-RU" dirty="0"/>
              <a:t> - </a:t>
            </a:r>
            <a:r>
              <a:rPr lang="ru-RU" b="1" dirty="0"/>
              <a:t>"Цвет" (Рис. 1)</a:t>
            </a:r>
            <a:r>
              <a:rPr lang="ru-RU" dirty="0"/>
              <a:t>. В отличие от программного </a:t>
            </a:r>
            <a:r>
              <a:rPr lang="ru-RU" dirty="0" err="1"/>
              <a:t>блока</a:t>
            </a:r>
            <a:r>
              <a:rPr lang="ru-RU" b="1" dirty="0" err="1"/>
              <a:t>"Ожидание</a:t>
            </a:r>
            <a:r>
              <a:rPr lang="ru-RU" b="1" dirty="0"/>
              <a:t>"</a:t>
            </a:r>
            <a:r>
              <a:rPr lang="ru-RU" dirty="0"/>
              <a:t>, программный блок </a:t>
            </a:r>
            <a:r>
              <a:rPr lang="ru-RU" b="1" dirty="0"/>
              <a:t>"Переключатель"</a:t>
            </a:r>
            <a:r>
              <a:rPr lang="ru-RU" dirty="0"/>
              <a:t> не ждет, пока наступит определенное событие, а проверяет текущее состояние и выполняет программные блоки, находящиеся в контейнере, сопоставленном текущему состоянию.</a:t>
            </a:r>
          </a:p>
          <a:p>
            <a:endParaRPr lang="ru-RU" dirty="0"/>
          </a:p>
        </p:txBody>
      </p:sp>
      <p:sp>
        <p:nvSpPr>
          <p:cNvPr id="4" name="Прямоугольник 3"/>
          <p:cNvSpPr/>
          <p:nvPr/>
        </p:nvSpPr>
        <p:spPr>
          <a:xfrm>
            <a:off x="1331640" y="476671"/>
            <a:ext cx="6696744" cy="954107"/>
          </a:xfrm>
          <a:prstGeom prst="rect">
            <a:avLst/>
          </a:prstGeom>
        </p:spPr>
        <p:txBody>
          <a:bodyPr wrap="square">
            <a:spAutoFit/>
          </a:bodyPr>
          <a:lstStyle/>
          <a:p>
            <a:pPr algn="ctr"/>
            <a:r>
              <a:rPr lang="ru-RU" sz="2800" b="1" dirty="0"/>
              <a:t>Оранжевая палитра, программный блок "Переключатель"</a:t>
            </a:r>
            <a:endParaRPr lang="ru-RU" sz="2800" dirty="0"/>
          </a:p>
        </p:txBody>
      </p:sp>
    </p:spTree>
    <p:extLst>
      <p:ext uri="{BB962C8B-B14F-4D97-AF65-F5344CB8AC3E}">
        <p14:creationId xmlns:p14="http://schemas.microsoft.com/office/powerpoint/2010/main" val="2640062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1000"/>
                                        <p:tgtEl>
                                          <p:spTgt spid="3">
                                            <p:txEl>
                                              <p:pRg st="0" end="0"/>
                                            </p:txEl>
                                          </p:spTgt>
                                        </p:tgtEl>
                                      </p:cBhvr>
                                    </p:animEffect>
                                    <p:anim calcmode="lin" valueType="num">
                                      <p:cBhvr>
                                        <p:cTn id="1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1000"/>
                                        <p:tgtEl>
                                          <p:spTgt spid="3">
                                            <p:txEl>
                                              <p:pRg st="1" end="1"/>
                                            </p:txEl>
                                          </p:spTgt>
                                        </p:tgtEl>
                                      </p:cBhvr>
                                    </p:animEffect>
                                    <p:anim calcmode="lin" valueType="num">
                                      <p:cBhvr>
                                        <p:cTn id="1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42" presetClass="entr" presetSubtype="0" fill="hold" grpId="0" nodeType="after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1000"/>
                                        <p:tgtEl>
                                          <p:spTgt spid="3">
                                            <p:txEl>
                                              <p:pRg st="2" end="2"/>
                                            </p:txEl>
                                          </p:spTgt>
                                        </p:tgtEl>
                                      </p:cBhvr>
                                    </p:animEffect>
                                    <p:anim calcmode="lin" valueType="num">
                                      <p:cBhvr>
                                        <p:cTn id="24"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5"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Программный блок &quot;Переключатель&quot;"/>
          <p:cNvPicPr/>
          <p:nvPr/>
        </p:nvPicPr>
        <p:blipFill>
          <a:blip r:embed="rId2">
            <a:extLst>
              <a:ext uri="{28A0092B-C50C-407E-A947-70E740481C1C}">
                <a14:useLocalDpi xmlns:a14="http://schemas.microsoft.com/office/drawing/2010/main" val="0"/>
              </a:ext>
            </a:extLst>
          </a:blip>
          <a:srcRect/>
          <a:stretch>
            <a:fillRect/>
          </a:stretch>
        </p:blipFill>
        <p:spPr bwMode="auto">
          <a:xfrm>
            <a:off x="1043608" y="620688"/>
            <a:ext cx="7200800" cy="5256584"/>
          </a:xfrm>
          <a:prstGeom prst="rect">
            <a:avLst/>
          </a:prstGeom>
          <a:noFill/>
          <a:ln>
            <a:noFill/>
          </a:ln>
        </p:spPr>
      </p:pic>
      <p:sp>
        <p:nvSpPr>
          <p:cNvPr id="5" name="Прямоугольник 4"/>
          <p:cNvSpPr/>
          <p:nvPr/>
        </p:nvSpPr>
        <p:spPr>
          <a:xfrm>
            <a:off x="4210235" y="6093296"/>
            <a:ext cx="867545" cy="369332"/>
          </a:xfrm>
          <a:prstGeom prst="rect">
            <a:avLst/>
          </a:prstGeom>
        </p:spPr>
        <p:txBody>
          <a:bodyPr wrap="none">
            <a:spAutoFit/>
          </a:bodyPr>
          <a:lstStyle/>
          <a:p>
            <a:r>
              <a:rPr lang="ru-RU" b="1" dirty="0"/>
              <a:t>Рис. 1</a:t>
            </a:r>
            <a:endParaRPr lang="ru-RU" dirty="0"/>
          </a:p>
        </p:txBody>
      </p:sp>
    </p:spTree>
    <p:extLst>
      <p:ext uri="{BB962C8B-B14F-4D97-AF65-F5344CB8AC3E}">
        <p14:creationId xmlns:p14="http://schemas.microsoft.com/office/powerpoint/2010/main" val="31550348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par>
                          <p:cTn id="11" fill="hold">
                            <p:stCondLst>
                              <p:cond delay="1000"/>
                            </p:stCondLst>
                            <p:childTnLst>
                              <p:par>
                                <p:cTn id="12" presetID="42"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827584" y="731520"/>
            <a:ext cx="7488832" cy="5793824"/>
          </a:xfrm>
        </p:spPr>
        <p:txBody>
          <a:bodyPr>
            <a:normAutofit fontScale="85000" lnSpcReduction="20000"/>
          </a:bodyPr>
          <a:lstStyle/>
          <a:p>
            <a:pPr marL="45720" indent="0" algn="ctr">
              <a:buNone/>
            </a:pPr>
            <a:r>
              <a:rPr lang="ru-RU" sz="2800" dirty="0"/>
              <a:t>Рассмотрим подробнее настройки программного блока </a:t>
            </a:r>
            <a:r>
              <a:rPr lang="ru-RU" sz="2800" b="1" dirty="0"/>
              <a:t>"Переключатель"</a:t>
            </a:r>
            <a:r>
              <a:rPr lang="ru-RU" sz="2800" dirty="0"/>
              <a:t>:</a:t>
            </a:r>
          </a:p>
          <a:p>
            <a:pPr lvl="0"/>
            <a:r>
              <a:rPr lang="ru-RU" dirty="0"/>
              <a:t>выбранный режим устанавливает изображение датчика цвета в блоке </a:t>
            </a:r>
            <a:r>
              <a:rPr lang="ru-RU" b="1" dirty="0"/>
              <a:t>(Рис. 2 поз. 1)</a:t>
            </a:r>
            <a:r>
              <a:rPr lang="ru-RU" dirty="0"/>
              <a:t>,</a:t>
            </a:r>
          </a:p>
          <a:p>
            <a:pPr lvl="0"/>
            <a:r>
              <a:rPr lang="ru-RU" dirty="0"/>
              <a:t>порт, к которому подключен датчик, отображается в соответствующем поле блока </a:t>
            </a:r>
            <a:r>
              <a:rPr lang="ru-RU" b="1" dirty="0"/>
              <a:t>(Рис. 2 поз. 2)</a:t>
            </a:r>
            <a:r>
              <a:rPr lang="ru-RU" dirty="0"/>
              <a:t>,</a:t>
            </a:r>
          </a:p>
          <a:p>
            <a:pPr lvl="0"/>
            <a:r>
              <a:rPr lang="ru-RU" dirty="0"/>
              <a:t>в настройках каждого программного контейнера выбирается значение, в соответствии с которым будут выполняться программные блоки, вложенные в этот контейнер </a:t>
            </a:r>
            <a:r>
              <a:rPr lang="ru-RU" b="1" dirty="0"/>
              <a:t>(Рис. 2 поз. 3)</a:t>
            </a:r>
            <a:r>
              <a:rPr lang="ru-RU" dirty="0"/>
              <a:t>,</a:t>
            </a:r>
          </a:p>
          <a:p>
            <a:pPr lvl="0"/>
            <a:r>
              <a:rPr lang="ru-RU" dirty="0"/>
              <a:t>один из контейнеров должен быть объявленным </a:t>
            </a:r>
            <a:r>
              <a:rPr lang="ru-RU" b="1" dirty="0"/>
              <a:t>"Вариантом по умолчанию"</a:t>
            </a:r>
            <a:r>
              <a:rPr lang="ru-RU" dirty="0"/>
              <a:t> - в случае, если значению, полученному от датчика, не соответствует ни один контейнер, то выполняется контейнер, объявленный </a:t>
            </a:r>
            <a:r>
              <a:rPr lang="ru-RU" b="1" dirty="0"/>
              <a:t>"Вариантом по умолчанию" (Рис.2 поз. 4)</a:t>
            </a:r>
            <a:r>
              <a:rPr lang="ru-RU" dirty="0"/>
              <a:t>,</a:t>
            </a:r>
          </a:p>
          <a:p>
            <a:pPr lvl="0"/>
            <a:r>
              <a:rPr lang="ru-RU" dirty="0"/>
              <a:t>Кнопка </a:t>
            </a:r>
            <a:r>
              <a:rPr lang="ru-RU" b="1" dirty="0"/>
              <a:t>"+"</a:t>
            </a:r>
            <a:r>
              <a:rPr lang="ru-RU" dirty="0"/>
              <a:t> добавляет программный контейнер в блоке </a:t>
            </a:r>
            <a:r>
              <a:rPr lang="ru-RU" b="1" dirty="0"/>
              <a:t>"Переключатель" (Рис. 2 поз. 5)</a:t>
            </a:r>
            <a:r>
              <a:rPr lang="ru-RU" dirty="0"/>
              <a:t>,</a:t>
            </a:r>
          </a:p>
          <a:p>
            <a:pPr lvl="0"/>
            <a:r>
              <a:rPr lang="ru-RU" dirty="0"/>
              <a:t>Программный блок </a:t>
            </a:r>
            <a:r>
              <a:rPr lang="ru-RU" b="1" dirty="0"/>
              <a:t>"Переключатель"</a:t>
            </a:r>
            <a:r>
              <a:rPr lang="ru-RU" dirty="0"/>
              <a:t> может автоматически растягиваться, чтобы вместить все блоки, помещаемые внутрь. С помощью меток, помеченных красными стрелками, можно самому изменять размеры блока </a:t>
            </a:r>
            <a:r>
              <a:rPr lang="ru-RU" b="1" dirty="0"/>
              <a:t>(Рис.2)</a:t>
            </a:r>
            <a:r>
              <a:rPr lang="ru-RU" dirty="0"/>
              <a:t>.</a:t>
            </a:r>
          </a:p>
          <a:p>
            <a:endParaRPr lang="ru-RU" dirty="0"/>
          </a:p>
        </p:txBody>
      </p:sp>
    </p:spTree>
    <p:extLst>
      <p:ext uri="{BB962C8B-B14F-4D97-AF65-F5344CB8AC3E}">
        <p14:creationId xmlns:p14="http://schemas.microsoft.com/office/powerpoint/2010/main" val="38317522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1000"/>
                                        <p:tgtEl>
                                          <p:spTgt spid="3">
                                            <p:txEl>
                                              <p:pRg st="1" end="1"/>
                                            </p:txEl>
                                          </p:spTgt>
                                        </p:tgtEl>
                                      </p:cBhvr>
                                    </p:animEffect>
                                    <p:anim calcmode="lin" valueType="num">
                                      <p:cBhvr>
                                        <p:cTn id="1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fade">
                                      <p:cBhvr>
                                        <p:cTn id="25" dur="1000"/>
                                        <p:tgtEl>
                                          <p:spTgt spid="3">
                                            <p:txEl>
                                              <p:pRg st="3" end="3"/>
                                            </p:txEl>
                                          </p:spTgt>
                                        </p:tgtEl>
                                      </p:cBhvr>
                                    </p:animEffect>
                                    <p:anim calcmode="lin" valueType="num">
                                      <p:cBhvr>
                                        <p:cTn id="2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grpId="0" nodeType="after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fade">
                                      <p:cBhvr>
                                        <p:cTn id="31" dur="1000"/>
                                        <p:tgtEl>
                                          <p:spTgt spid="3">
                                            <p:txEl>
                                              <p:pRg st="4" end="4"/>
                                            </p:txEl>
                                          </p:spTgt>
                                        </p:tgtEl>
                                      </p:cBhvr>
                                    </p:animEffect>
                                    <p:anim calcmode="lin" valueType="num">
                                      <p:cBhvr>
                                        <p:cTn id="3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2" presetClass="entr" presetSubtype="0" fill="hold" grpId="0" nodeType="after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1000"/>
                                        <p:tgtEl>
                                          <p:spTgt spid="3">
                                            <p:txEl>
                                              <p:pRg st="5" end="5"/>
                                            </p:txEl>
                                          </p:spTgt>
                                        </p:tgtEl>
                                      </p:cBhvr>
                                    </p:animEffect>
                                    <p:anim calcmode="lin" valueType="num">
                                      <p:cBhvr>
                                        <p:cTn id="38"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9"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par>
                          <p:cTn id="40" fill="hold">
                            <p:stCondLst>
                              <p:cond delay="6000"/>
                            </p:stCondLst>
                            <p:childTnLst>
                              <p:par>
                                <p:cTn id="41" presetID="42" presetClass="entr" presetSubtype="0" fill="hold" grpId="0" nodeType="after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Effect transition="in" filter="fade">
                                      <p:cBhvr>
                                        <p:cTn id="43" dur="1000"/>
                                        <p:tgtEl>
                                          <p:spTgt spid="3">
                                            <p:txEl>
                                              <p:pRg st="6" end="6"/>
                                            </p:txEl>
                                          </p:spTgt>
                                        </p:tgtEl>
                                      </p:cBhvr>
                                    </p:animEffect>
                                    <p:anim calcmode="lin" valueType="num">
                                      <p:cBhvr>
                                        <p:cTn id="44"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5"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Настройки программного блока &quot;Переключатель&quot;"/>
          <p:cNvPicPr/>
          <p:nvPr/>
        </p:nvPicPr>
        <p:blipFill>
          <a:blip r:embed="rId2">
            <a:extLst>
              <a:ext uri="{28A0092B-C50C-407E-A947-70E740481C1C}">
                <a14:useLocalDpi xmlns:a14="http://schemas.microsoft.com/office/drawing/2010/main" val="0"/>
              </a:ext>
            </a:extLst>
          </a:blip>
          <a:srcRect/>
          <a:stretch>
            <a:fillRect/>
          </a:stretch>
        </p:blipFill>
        <p:spPr bwMode="auto">
          <a:xfrm>
            <a:off x="1547664" y="548680"/>
            <a:ext cx="5976664" cy="5688632"/>
          </a:xfrm>
          <a:prstGeom prst="rect">
            <a:avLst/>
          </a:prstGeom>
          <a:noFill/>
          <a:ln>
            <a:noFill/>
          </a:ln>
        </p:spPr>
      </p:pic>
      <p:sp>
        <p:nvSpPr>
          <p:cNvPr id="5" name="Прямоугольник 4"/>
          <p:cNvSpPr/>
          <p:nvPr/>
        </p:nvSpPr>
        <p:spPr>
          <a:xfrm>
            <a:off x="4102223" y="6381328"/>
            <a:ext cx="867545" cy="369332"/>
          </a:xfrm>
          <a:prstGeom prst="rect">
            <a:avLst/>
          </a:prstGeom>
        </p:spPr>
        <p:txBody>
          <a:bodyPr wrap="none">
            <a:spAutoFit/>
          </a:bodyPr>
          <a:lstStyle/>
          <a:p>
            <a:r>
              <a:rPr lang="ru-RU" b="1" dirty="0"/>
              <a:t>Рис. 2</a:t>
            </a:r>
            <a:endParaRPr lang="ru-RU" dirty="0"/>
          </a:p>
        </p:txBody>
      </p:sp>
    </p:spTree>
    <p:extLst>
      <p:ext uri="{BB962C8B-B14F-4D97-AF65-F5344CB8AC3E}">
        <p14:creationId xmlns:p14="http://schemas.microsoft.com/office/powerpoint/2010/main" val="3985513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par>
                          <p:cTn id="11" fill="hold">
                            <p:stCondLst>
                              <p:cond delay="1000"/>
                            </p:stCondLst>
                            <p:childTnLst>
                              <p:par>
                                <p:cTn id="12" presetID="42"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1143000" y="731520"/>
            <a:ext cx="6813376" cy="4857720"/>
          </a:xfrm>
        </p:spPr>
        <p:txBody>
          <a:bodyPr>
            <a:normAutofit fontScale="92500" lnSpcReduction="10000"/>
          </a:bodyPr>
          <a:lstStyle/>
          <a:p>
            <a:pPr marL="45720" indent="0" algn="ctr">
              <a:buNone/>
            </a:pPr>
            <a:r>
              <a:rPr lang="ru-RU" sz="2600" dirty="0"/>
              <a:t>Продолжим формирование программного блока </a:t>
            </a:r>
            <a:r>
              <a:rPr lang="ru-RU" sz="2600" b="1" dirty="0"/>
              <a:t>"Переключатель"</a:t>
            </a:r>
            <a:r>
              <a:rPr lang="ru-RU" sz="2600" dirty="0"/>
              <a:t>:</a:t>
            </a:r>
          </a:p>
          <a:p>
            <a:pPr lvl="0"/>
            <a:r>
              <a:rPr lang="ru-RU" dirty="0"/>
              <a:t>создадим необходимое количество контейнеров, соответствующее количеству цветов для распознавания + вариант </a:t>
            </a:r>
            <a:r>
              <a:rPr lang="ru-RU" b="1" dirty="0"/>
              <a:t>"Без цвета"</a:t>
            </a:r>
            <a:r>
              <a:rPr lang="ru-RU" dirty="0"/>
              <a:t>,</a:t>
            </a:r>
          </a:p>
          <a:p>
            <a:pPr lvl="0"/>
            <a:r>
              <a:rPr lang="ru-RU" dirty="0"/>
              <a:t>в настройках контейнеров установим распознаваемые цвета,</a:t>
            </a:r>
          </a:p>
          <a:p>
            <a:pPr lvl="0"/>
            <a:r>
              <a:rPr lang="ru-RU" dirty="0"/>
              <a:t>вариантом по умолчанию выберем вариант </a:t>
            </a:r>
            <a:r>
              <a:rPr lang="ru-RU" b="1" dirty="0"/>
              <a:t>"Без цвета"</a:t>
            </a:r>
            <a:r>
              <a:rPr lang="ru-RU" dirty="0"/>
              <a:t>,</a:t>
            </a:r>
          </a:p>
          <a:p>
            <a:pPr lvl="0"/>
            <a:r>
              <a:rPr lang="ru-RU" dirty="0"/>
              <a:t>в каждый контейнер кроме варианта </a:t>
            </a:r>
            <a:r>
              <a:rPr lang="ru-RU" b="1" dirty="0"/>
              <a:t>"Без цвета" </a:t>
            </a:r>
            <a:r>
              <a:rPr lang="ru-RU" dirty="0"/>
              <a:t>(этот контейнер останется пустым) поместим программный блок </a:t>
            </a:r>
            <a:r>
              <a:rPr lang="ru-RU" b="1" dirty="0"/>
              <a:t>"Звук"</a:t>
            </a:r>
            <a:r>
              <a:rPr lang="ru-RU" dirty="0"/>
              <a:t> зеленой палитры.</a:t>
            </a:r>
          </a:p>
          <a:p>
            <a:pPr lvl="0"/>
            <a:r>
              <a:rPr lang="ru-RU" dirty="0"/>
              <a:t>каждому цвету сопоставим соответствующий звуковой файл.</a:t>
            </a:r>
          </a:p>
          <a:p>
            <a:endParaRPr lang="ru-RU" dirty="0"/>
          </a:p>
        </p:txBody>
      </p:sp>
    </p:spTree>
    <p:extLst>
      <p:ext uri="{BB962C8B-B14F-4D97-AF65-F5344CB8AC3E}">
        <p14:creationId xmlns:p14="http://schemas.microsoft.com/office/powerpoint/2010/main" val="15460449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1000"/>
                                        <p:tgtEl>
                                          <p:spTgt spid="3">
                                            <p:txEl>
                                              <p:pRg st="1" end="1"/>
                                            </p:txEl>
                                          </p:spTgt>
                                        </p:tgtEl>
                                      </p:cBhvr>
                                    </p:animEffect>
                                    <p:anim calcmode="lin" valueType="num">
                                      <p:cBhvr>
                                        <p:cTn id="1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fade">
                                      <p:cBhvr>
                                        <p:cTn id="25" dur="1000"/>
                                        <p:tgtEl>
                                          <p:spTgt spid="3">
                                            <p:txEl>
                                              <p:pRg st="3" end="3"/>
                                            </p:txEl>
                                          </p:spTgt>
                                        </p:tgtEl>
                                      </p:cBhvr>
                                    </p:animEffect>
                                    <p:anim calcmode="lin" valueType="num">
                                      <p:cBhvr>
                                        <p:cTn id="2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grpId="0" nodeType="after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fade">
                                      <p:cBhvr>
                                        <p:cTn id="31" dur="1000"/>
                                        <p:tgtEl>
                                          <p:spTgt spid="3">
                                            <p:txEl>
                                              <p:pRg st="4" end="4"/>
                                            </p:txEl>
                                          </p:spTgt>
                                        </p:tgtEl>
                                      </p:cBhvr>
                                    </p:animEffect>
                                    <p:anim calcmode="lin" valueType="num">
                                      <p:cBhvr>
                                        <p:cTn id="3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2" presetClass="entr" presetSubtype="0" fill="hold" grpId="0" nodeType="after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1000"/>
                                        <p:tgtEl>
                                          <p:spTgt spid="3">
                                            <p:txEl>
                                              <p:pRg st="5" end="5"/>
                                            </p:txEl>
                                          </p:spTgt>
                                        </p:tgtEl>
                                      </p:cBhvr>
                                    </p:animEffect>
                                    <p:anim calcmode="lin" valueType="num">
                                      <p:cBhvr>
                                        <p:cTn id="38"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9"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Формирование программного блока &quot;Переключатель&quot;"/>
          <p:cNvPicPr/>
          <p:nvPr/>
        </p:nvPicPr>
        <p:blipFill>
          <a:blip r:embed="rId2">
            <a:extLst>
              <a:ext uri="{28A0092B-C50C-407E-A947-70E740481C1C}">
                <a14:useLocalDpi xmlns:a14="http://schemas.microsoft.com/office/drawing/2010/main" val="0"/>
              </a:ext>
            </a:extLst>
          </a:blip>
          <a:srcRect/>
          <a:stretch>
            <a:fillRect/>
          </a:stretch>
        </p:blipFill>
        <p:spPr bwMode="auto">
          <a:xfrm>
            <a:off x="1475656" y="503103"/>
            <a:ext cx="6480720" cy="5472608"/>
          </a:xfrm>
          <a:prstGeom prst="rect">
            <a:avLst/>
          </a:prstGeom>
          <a:noFill/>
          <a:ln>
            <a:noFill/>
          </a:ln>
        </p:spPr>
      </p:pic>
      <p:sp>
        <p:nvSpPr>
          <p:cNvPr id="5" name="Прямоугольник 4"/>
          <p:cNvSpPr/>
          <p:nvPr/>
        </p:nvSpPr>
        <p:spPr>
          <a:xfrm>
            <a:off x="4282243" y="6165304"/>
            <a:ext cx="867545" cy="369332"/>
          </a:xfrm>
          <a:prstGeom prst="rect">
            <a:avLst/>
          </a:prstGeom>
        </p:spPr>
        <p:txBody>
          <a:bodyPr wrap="none">
            <a:spAutoFit/>
          </a:bodyPr>
          <a:lstStyle/>
          <a:p>
            <a:r>
              <a:rPr lang="ru-RU" b="1" dirty="0"/>
              <a:t>Рис. 3</a:t>
            </a:r>
            <a:endParaRPr lang="ru-RU" dirty="0"/>
          </a:p>
        </p:txBody>
      </p:sp>
    </p:spTree>
    <p:extLst>
      <p:ext uri="{BB962C8B-B14F-4D97-AF65-F5344CB8AC3E}">
        <p14:creationId xmlns:p14="http://schemas.microsoft.com/office/powerpoint/2010/main" val="3444399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par>
                          <p:cTn id="11" fill="hold">
                            <p:stCondLst>
                              <p:cond delay="1000"/>
                            </p:stCondLst>
                            <p:childTnLst>
                              <p:par>
                                <p:cTn id="12" presetID="42"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330</TotalTime>
  <Words>2286</Words>
  <Application>Microsoft Office PowerPoint</Application>
  <PresentationFormat>Экран (4:3)</PresentationFormat>
  <Paragraphs>101</Paragraphs>
  <Slides>34</Slides>
  <Notes>0</Notes>
  <HiddenSlides>0</HiddenSlides>
  <MMClips>0</MMClips>
  <ScaleCrop>false</ScaleCrop>
  <HeadingPairs>
    <vt:vector size="6" baseType="variant">
      <vt:variant>
        <vt:lpstr>Использованные шрифты</vt:lpstr>
      </vt:variant>
      <vt:variant>
        <vt:i4>2</vt:i4>
      </vt:variant>
      <vt:variant>
        <vt:lpstr>Тема</vt:lpstr>
      </vt:variant>
      <vt:variant>
        <vt:i4>1</vt:i4>
      </vt:variant>
      <vt:variant>
        <vt:lpstr>Заголовки слайдов</vt:lpstr>
      </vt:variant>
      <vt:variant>
        <vt:i4>34</vt:i4>
      </vt:variant>
    </vt:vector>
  </HeadingPairs>
  <TitlesOfParts>
    <vt:vector size="37" baseType="lpstr">
      <vt:lpstr>Georgia</vt:lpstr>
      <vt:lpstr>Trebuchet MS</vt:lpstr>
      <vt:lpstr>Воздушный поток</vt:lpstr>
      <vt:lpstr>Lego mindstorms EV3</vt:lpstr>
      <vt:lpstr>Датчик цвета может работать в трех различных режимах:</vt:lpstr>
      <vt:lpstr>Режим "Цвет"</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Оранжевая палитра, программный блок "Прерывание цикла"</vt:lpstr>
      <vt:lpstr>Презентация PowerPoint</vt:lpstr>
      <vt:lpstr>Презентация PowerPoint</vt:lpstr>
      <vt:lpstr>Решение Задачи №2 </vt:lpstr>
      <vt:lpstr>Презентация PowerPoint</vt:lpstr>
      <vt:lpstr>Датчик цвета – режим "Яркость отраженного света"</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Датчик цвета – режим "Яркость внешнего освещения"</vt:lpstr>
      <vt:lpstr>Презентация PowerPoint</vt:lpstr>
      <vt:lpstr>Желтая палитра - "Датчики"</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Lego mindstorms EV3</dc:title>
  <dc:creator>Deonis</dc:creator>
  <cp:lastModifiedBy>Александр Кожухов</cp:lastModifiedBy>
  <cp:revision>20</cp:revision>
  <dcterms:created xsi:type="dcterms:W3CDTF">2017-01-18T11:59:56Z</dcterms:created>
  <dcterms:modified xsi:type="dcterms:W3CDTF">2022-02-07T06:37:19Z</dcterms:modified>
</cp:coreProperties>
</file>