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56" r:id="rId2"/>
    <p:sldId id="264" r:id="rId3"/>
    <p:sldId id="261" r:id="rId4"/>
    <p:sldId id="267" r:id="rId5"/>
    <p:sldId id="268" r:id="rId6"/>
    <p:sldId id="269" r:id="rId7"/>
    <p:sldId id="270" r:id="rId8"/>
    <p:sldId id="272" r:id="rId9"/>
    <p:sldId id="271" r:id="rId10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9D7"/>
    <a:srgbClr val="309CB6"/>
    <a:srgbClr val="C3E7EF"/>
    <a:srgbClr val="5FB8EB"/>
    <a:srgbClr val="91BBCB"/>
    <a:srgbClr val="75C9F3"/>
    <a:srgbClr val="4B91D1"/>
    <a:srgbClr val="4B87CE"/>
    <a:srgbClr val="F0CECD"/>
    <a:srgbClr val="BC0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35" d="100"/>
          <a:sy n="35" d="100"/>
        </p:scale>
        <p:origin x="-11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2.downloader.disk.yandex.ru/preview/d95598f66f06ec87468a63d30b7bc6a7cb3e541337d22dada1f0dc53b196c60e/5c1c71dd/nlISDHyAZp97d7VDjiRP6b6KMbabN13gDRsUErWP97e1XrMzXYt5ykB_jLtAuyIfq_J6bpmRyOJonT3VoXnDag%3D%3D?uid=0&amp;filename=0_1013a0_6d5eca31_orig.png&amp;disposition=inline&amp;hash=&amp;limit=0&amp;content_type=image%2Fpng&amp;tknv=v2&amp;size=1280x81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645" y="2415395"/>
            <a:ext cx="2086850" cy="315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gifok.net/images/2015/12/08/Christmas_Tree_301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8268" y="2415395"/>
            <a:ext cx="2105532" cy="315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71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8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187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985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447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CD28-F9BB-41EE-AB8A-E472E6EE3181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28F03-1D97-4DFE-9ACE-10F513F4F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422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2700" y="4196867"/>
            <a:ext cx="426259" cy="49137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9639" y="3225260"/>
            <a:ext cx="423684" cy="48840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0438" y="1399762"/>
            <a:ext cx="369430" cy="4258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8905" y="2392822"/>
            <a:ext cx="344467" cy="397088"/>
          </a:xfrm>
          <a:prstGeom prst="rect">
            <a:avLst/>
          </a:prstGeom>
        </p:spPr>
      </p:pic>
      <p:pic>
        <p:nvPicPr>
          <p:cNvPr id="19" name="Picture 2" descr="https://2.downloader.disk.yandex.ru/preview/d95598f66f06ec87468a63d30b7bc6a7cb3e541337d22dada1f0dc53b196c60e/5c1c71dd/nlISDHyAZp97d7VDjiRP6b6KMbabN13gDRsUErWP97e1XrMzXYt5ykB_jLtAuyIfq_J6bpmRyOJonT3VoXnDag%3D%3D?uid=0&amp;filename=0_1013a0_6d5eca31_orig.png&amp;disposition=inline&amp;hash=&amp;limit=0&amp;content_type=image%2Fpng&amp;tknv=v2&amp;size=1280x810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9253" y="5171443"/>
            <a:ext cx="1020615" cy="154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gifok.net/images/2015/12/08/Christmas_Tree_301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19" y="4847675"/>
            <a:ext cx="1266172" cy="19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180" y="6325240"/>
            <a:ext cx="368668" cy="4249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3714" y="6424504"/>
            <a:ext cx="376051" cy="4334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135" y="6193965"/>
            <a:ext cx="379627" cy="4376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25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2.downloader.disk.yandex.ru/preview/d95598f66f06ec87468a63d30b7bc6a7cb3e541337d22dada1f0dc53b196c60e/5c1c71dd/nlISDHyAZp97d7VDjiRP6b6KMbabN13gDRsUErWP97e1XrMzXYt5ykB_jLtAuyIfq_J6bpmRyOJonT3VoXnDag%3D%3D?uid=0&amp;filename=0_1013a0_6d5eca31_orig.png&amp;disposition=inline&amp;hash=&amp;limit=0&amp;content_type=image%2Fpng&amp;tknv=v2&amp;size=1280x81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654" y="5042706"/>
            <a:ext cx="1108817" cy="167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gifok.net/images/2015/12/08/Christmas_Tree_301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7546" y="4554300"/>
            <a:ext cx="1444219" cy="216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22530"/>
            <a:ext cx="228143" cy="26299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474" y="6288061"/>
            <a:ext cx="304543" cy="35106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5022" y="3541706"/>
            <a:ext cx="356324" cy="41075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3376" y="1579966"/>
            <a:ext cx="378389" cy="43619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3552" y="6426437"/>
            <a:ext cx="280882" cy="3237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3376" y="2515273"/>
            <a:ext cx="267272" cy="3081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8589" y="2203515"/>
            <a:ext cx="464496" cy="53545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3552" y="6176963"/>
            <a:ext cx="497296" cy="5732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5059" y="3220043"/>
            <a:ext cx="376051" cy="4334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86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76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978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90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3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238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26" Type="http://schemas.openxmlformats.org/officeDocument/2006/relationships/image" Target="../media/image11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5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9.jpeg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8.jpeg"/><Relationship Id="rId28" Type="http://schemas.openxmlformats.org/officeDocument/2006/relationships/image" Target="../media/image13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7.jpeg"/><Relationship Id="rId27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3E7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11353800" y="6675227"/>
            <a:ext cx="829373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0" dirty="0">
                <a:solidFill>
                  <a:schemeClr val="accent5">
                    <a:lumMod val="75000"/>
                  </a:schemeClr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600" b="0" dirty="0" smtClean="0">
                <a:solidFill>
                  <a:schemeClr val="accent5">
                    <a:lumMod val="75000"/>
                  </a:schemeClr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2018</a:t>
            </a:r>
            <a:endParaRPr lang="ru-RU" sz="600" b="0" dirty="0">
              <a:solidFill>
                <a:schemeClr val="accent5">
                  <a:lumMod val="75000"/>
                </a:schemeClr>
              </a:solidFill>
              <a:latin typeface="AGReverance" pitchFamily="2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39" y="-1"/>
            <a:ext cx="11678478" cy="6853679"/>
          </a:xfrm>
          <a:prstGeom prst="rect">
            <a:avLst/>
          </a:prstGeom>
          <a:effectLst>
            <a:softEdge rad="431800"/>
          </a:effectLst>
        </p:spPr>
      </p:pic>
      <p:pic>
        <p:nvPicPr>
          <p:cNvPr id="39" name="Рисунок 38"/>
          <p:cNvPicPr>
            <a:picLocks noChangeAspect="1"/>
          </p:cNvPicPr>
          <p:nvPr userDrawn="1"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3545" y="172262"/>
            <a:ext cx="478512" cy="55161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 userDrawn="1"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381" y="1545943"/>
            <a:ext cx="583895" cy="67309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 userDrawn="1"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66" y="375420"/>
            <a:ext cx="545198" cy="62848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 userDrawn="1"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394" y="5904539"/>
            <a:ext cx="653606" cy="75345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 userDrawn="1"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7123" y="103764"/>
            <a:ext cx="471314" cy="54331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 userDrawn="1"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904" y="6032278"/>
            <a:ext cx="471417" cy="543431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 userDrawn="1"/>
        </p:nvPicPr>
        <p:blipFill>
          <a:blip r:embed="rId2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7278" y="6106120"/>
            <a:ext cx="531666" cy="61288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2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2204" y="6106120"/>
            <a:ext cx="565382" cy="65175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2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1013" y="339910"/>
            <a:ext cx="576004" cy="66399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 userDrawn="1"/>
        </p:nvPicPr>
        <p:blipFill>
          <a:blip r:embed="rId2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2273" y="103764"/>
            <a:ext cx="453452" cy="52272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2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983" y="3151390"/>
            <a:ext cx="592581" cy="68310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 userDrawn="1"/>
        </p:nvPicPr>
        <p:blipFill>
          <a:blip r:embed="rId2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064" y="149756"/>
            <a:ext cx="431416" cy="4973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F2145-156A-42FF-BB80-E8D664DB77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  <p:pic>
        <p:nvPicPr>
          <p:cNvPr id="40" name="Рисунок 39"/>
          <p:cNvPicPr>
            <a:picLocks noChangeAspect="1"/>
          </p:cNvPicPr>
          <p:nvPr userDrawn="1"/>
        </p:nvPicPr>
        <p:blipFill>
          <a:blip r:embed="rId2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527" y="185738"/>
            <a:ext cx="401677" cy="46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47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93" r:id="rId3"/>
    <p:sldLayoutId id="2147483695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2_%D0%BD%D0%BE%D1%8F%D0%B1%D1%80%D1%8F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u.wikipedia.org/wiki/1872_%D0%B3%D0%BE%D0%B4" TargetMode="External"/><Relationship Id="rId5" Type="http://schemas.openxmlformats.org/officeDocument/2006/relationships/hyperlink" Target="https://ru.wikipedia.org/wiki/4_%D0%BE%D0%BA%D1%82%D1%8F%D0%B1%D1%80%D1%8F" TargetMode="External"/><Relationship Id="rId4" Type="http://schemas.openxmlformats.org/officeDocument/2006/relationships/hyperlink" Target="https://ru.wikipedia.org/wiki/1801_%D0%B3%D0%BE%D0%B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088" y="1538288"/>
            <a:ext cx="4687887" cy="37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/>
              <a:t>1. «Читательская пятиминутка»</a:t>
            </a:r>
          </a:p>
          <a:p>
            <a:r>
              <a:rPr lang="ru-RU" sz="6000" b="1" dirty="0" smtClean="0"/>
              <a:t>2. Игра «Я возьму тебя с собой на урок!»</a:t>
            </a:r>
          </a:p>
          <a:p>
            <a:r>
              <a:rPr lang="ru-RU" sz="6000" b="1" dirty="0" smtClean="0"/>
              <a:t>3. Работаем в паре!</a:t>
            </a:r>
            <a:endParaRPr lang="ru-RU" sz="6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0953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3009D7"/>
                </a:solidFill>
                <a:latin typeface="Calibri"/>
              </a:rPr>
              <a:t>«</a:t>
            </a:r>
            <a:r>
              <a:rPr lang="ru-RU" sz="6600" b="1" dirty="0" err="1">
                <a:solidFill>
                  <a:srgbClr val="3009D7"/>
                </a:solidFill>
                <a:latin typeface="Calibri"/>
              </a:rPr>
              <a:t>Повторялочка</a:t>
            </a:r>
            <a:r>
              <a:rPr lang="ru-RU" sz="6600" b="1" dirty="0">
                <a:solidFill>
                  <a:srgbClr val="3009D7"/>
                </a:solidFill>
                <a:latin typeface="Calibri"/>
              </a:rPr>
              <a:t>»</a:t>
            </a:r>
            <a:endParaRPr lang="ru-RU" sz="6600" b="1" dirty="0">
              <a:solidFill>
                <a:srgbClr val="3009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8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Факты! </a:t>
            </a:r>
            <a:r>
              <a:rPr lang="ru-RU" b="1" dirty="0">
                <a:solidFill>
                  <a:prstClr val="black"/>
                </a:solidFill>
              </a:rPr>
              <a:t>Факты! Факты! 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5045" y="1376424"/>
            <a:ext cx="7832408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5989" y="5865399"/>
            <a:ext cx="5650521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 tooltip="22 ноября"/>
              </a:rPr>
              <a:t>22</a:t>
            </a:r>
            <a:r>
              <a:rPr lang="ru-RU" sz="2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 tooltip="22 ноября"/>
              </a:rPr>
              <a:t> ноября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4" tooltip="1801 год"/>
              </a:rPr>
              <a:t>1801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 — </a:t>
            </a:r>
            <a:r>
              <a:rPr lang="ru-RU" sz="2800" b="1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5" tooltip="4 октября"/>
              </a:rPr>
              <a:t>4</a:t>
            </a:r>
            <a:r>
              <a:rPr lang="ru-RU" sz="2800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5" tooltip="4 октября"/>
              </a:rPr>
              <a:t> </a:t>
            </a:r>
            <a:r>
              <a:rPr lang="ru-RU" sz="2800" b="1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5" tooltip="4 октября"/>
              </a:rPr>
              <a:t>октября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800" b="1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6" tooltip="1872 год"/>
              </a:rPr>
              <a:t>1872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352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0954" y="1667364"/>
            <a:ext cx="10515600" cy="4351338"/>
          </a:xfrm>
        </p:spPr>
        <p:txBody>
          <a:bodyPr>
            <a:normAutofit lnSpcReduction="10000"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Все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поднялись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места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дружно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!</a:t>
            </a:r>
            <a:endParaRPr lang="ru-RU" sz="1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 снежку слепить вам нужно!</a:t>
            </a:r>
            <a:endParaRPr lang="ru-RU" sz="1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Бросьте влево, бросьте вправо!</a:t>
            </a:r>
            <a:endParaRPr lang="ru-RU" sz="1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Увернитесь от расправы!</a:t>
            </a:r>
            <a:endParaRPr lang="ru-RU" sz="1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Запусти назад снежок!</a:t>
            </a:r>
            <a:endParaRPr lang="ru-RU" sz="1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 теперь садись, дружок!</a:t>
            </a:r>
            <a:endParaRPr lang="ru-RU" sz="1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ФИЗМИНУТА </a:t>
            </a:r>
            <a:r>
              <a:rPr lang="ru-RU" sz="32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4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  «</a:t>
            </a:r>
            <a:r>
              <a:rPr lang="ru-RU" sz="2000" b="1" dirty="0"/>
              <a:t>Девочка Снегурочка»                    </a:t>
            </a:r>
            <a:r>
              <a:rPr lang="ru-RU" sz="2000" b="1" dirty="0" smtClean="0"/>
              <a:t>                                  «</a:t>
            </a:r>
            <a:r>
              <a:rPr lang="ru-RU" sz="2000" b="1" dirty="0"/>
              <a:t>Снегурочка</a:t>
            </a:r>
            <a:r>
              <a:rPr lang="ru-RU" sz="2000" b="1" dirty="0" smtClean="0"/>
              <a:t>»</a:t>
            </a:r>
          </a:p>
          <a:p>
            <a:endParaRPr lang="ru-RU" sz="2000" b="1" dirty="0"/>
          </a:p>
          <a:p>
            <a:r>
              <a:rPr lang="ru-RU" sz="2000" b="1" dirty="0" smtClean="0"/>
              <a:t> « </a:t>
            </a:r>
            <a:r>
              <a:rPr lang="ru-RU" sz="2000" b="1" dirty="0"/>
              <a:t>Мороз Иванович»                            </a:t>
            </a:r>
            <a:r>
              <a:rPr lang="ru-RU" sz="2000" b="1" dirty="0" smtClean="0"/>
              <a:t>                                 </a:t>
            </a:r>
            <a:r>
              <a:rPr lang="ru-RU" sz="2000" b="1" dirty="0"/>
              <a:t>«Морозко»   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                          </a:t>
            </a:r>
            <a:endParaRPr lang="ru-RU" sz="2000" b="1" dirty="0"/>
          </a:p>
          <a:p>
            <a:r>
              <a:rPr lang="ru-RU" sz="2000" b="1" dirty="0" smtClean="0"/>
              <a:t>  </a:t>
            </a:r>
            <a:r>
              <a:rPr lang="ru-RU" sz="2000" b="1" dirty="0"/>
              <a:t>«Сказка про храброго зайца </a:t>
            </a:r>
            <a:r>
              <a:rPr lang="ru-RU" sz="2000" b="1" dirty="0" smtClean="0"/>
              <a:t>—                                         «</a:t>
            </a:r>
            <a:r>
              <a:rPr lang="ru-RU" sz="2000" b="1" dirty="0"/>
              <a:t>Заяц-</a:t>
            </a:r>
            <a:r>
              <a:rPr lang="ru-RU" sz="2000" b="1" dirty="0" err="1"/>
              <a:t>хваста</a:t>
            </a:r>
            <a:endParaRPr lang="ru-RU" sz="2000" b="1" dirty="0"/>
          </a:p>
          <a:p>
            <a:pPr marL="0" indent="0">
              <a:buNone/>
            </a:pPr>
            <a:r>
              <a:rPr lang="ru-RU" sz="2000" b="1" dirty="0" smtClean="0"/>
              <a:t>     длинные </a:t>
            </a:r>
            <a:r>
              <a:rPr lang="ru-RU" sz="2000" b="1" dirty="0"/>
              <a:t>уши,  косые глаза, </a:t>
            </a:r>
          </a:p>
          <a:p>
            <a:pPr marL="0" indent="0">
              <a:buNone/>
            </a:pPr>
            <a:r>
              <a:rPr lang="ru-RU" sz="2000" b="1" dirty="0"/>
              <a:t>   </a:t>
            </a:r>
            <a:r>
              <a:rPr lang="ru-RU" sz="2000" b="1" dirty="0" smtClean="0"/>
              <a:t>   </a:t>
            </a:r>
            <a:r>
              <a:rPr lang="ru-RU" sz="2000" b="1" dirty="0"/>
              <a:t>короткий хвост»</a:t>
            </a:r>
          </a:p>
          <a:p>
            <a:pPr marL="0" indent="0">
              <a:buNone/>
            </a:pPr>
            <a:endParaRPr lang="ru-RU" sz="2000" b="1" dirty="0" smtClean="0"/>
          </a:p>
          <a:p>
            <a:r>
              <a:rPr lang="ru-RU" sz="2000" b="1" dirty="0" smtClean="0"/>
              <a:t> « Сказка о серебряном соколе»</a:t>
            </a:r>
            <a:r>
              <a:rPr lang="ru-RU" sz="2000" b="1" dirty="0"/>
              <a:t> </a:t>
            </a:r>
            <a:r>
              <a:rPr lang="ru-RU" sz="2000" b="1" dirty="0" smtClean="0"/>
              <a:t>                                     «</a:t>
            </a:r>
            <a:r>
              <a:rPr lang="ru-RU" sz="2000" b="1" dirty="0" err="1"/>
              <a:t>Финист</a:t>
            </a:r>
            <a:r>
              <a:rPr lang="ru-RU" sz="2000" b="1" dirty="0"/>
              <a:t> </a:t>
            </a:r>
            <a:r>
              <a:rPr lang="ru-RU" sz="2000" b="1" dirty="0" smtClean="0"/>
              <a:t>– ясный </a:t>
            </a:r>
            <a:r>
              <a:rPr lang="ru-RU" sz="2000" b="1" dirty="0"/>
              <a:t>сокол»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                                                     </a:t>
            </a: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Определяем тему урока!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0642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Тема: « Сравнение авторской сказки с народной»</a:t>
            </a:r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0236" y="1998174"/>
            <a:ext cx="3697164" cy="373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://xn--80ada4acwapfg6cxg.xn--p1ai/wp-content/uploads/2018/01/0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850" y="1981200"/>
            <a:ext cx="356235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1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96462" y="1561856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Присказка</a:t>
            </a:r>
          </a:p>
          <a:p>
            <a:r>
              <a:rPr lang="ru-RU" dirty="0"/>
              <a:t>Зачин</a:t>
            </a:r>
          </a:p>
          <a:p>
            <a:r>
              <a:rPr lang="ru-RU" dirty="0"/>
              <a:t>Народные сказки бывают только волшебные.</a:t>
            </a:r>
          </a:p>
          <a:p>
            <a:r>
              <a:rPr lang="ru-RU" dirty="0"/>
              <a:t>Завязка событий, развитие сюжета, кульминация, развязка сюжета.</a:t>
            </a:r>
          </a:p>
          <a:p>
            <a:r>
              <a:rPr lang="ru-RU" dirty="0"/>
              <a:t>Есть автор</a:t>
            </a:r>
          </a:p>
          <a:p>
            <a:r>
              <a:rPr lang="ru-RU" dirty="0"/>
              <a:t>Концовка</a:t>
            </a:r>
          </a:p>
          <a:p>
            <a:r>
              <a:rPr lang="ru-RU" dirty="0"/>
              <a:t> Народная сказка любит число «3»</a:t>
            </a:r>
          </a:p>
          <a:p>
            <a:r>
              <a:rPr lang="ru-RU" dirty="0"/>
              <a:t>Устойчивые выражения</a:t>
            </a:r>
          </a:p>
          <a:p>
            <a:r>
              <a:rPr lang="ru-RU" dirty="0"/>
              <a:t>Известно время создания сказки</a:t>
            </a:r>
          </a:p>
          <a:p>
            <a:r>
              <a:rPr lang="ru-RU" dirty="0"/>
              <a:t>Существует в устной  форме</a:t>
            </a:r>
          </a:p>
          <a:p>
            <a:pPr marL="0" indent="0">
              <a:buNone/>
            </a:pPr>
            <a:r>
              <a:rPr lang="ru-RU" sz="7800" b="1" dirty="0" smtClean="0"/>
              <a:t>                    </a:t>
            </a:r>
            <a:r>
              <a:rPr lang="ru-RU" sz="10300" b="1" dirty="0" smtClean="0"/>
              <a:t>+,+,-,+,-,+,+,+,-, </a:t>
            </a:r>
            <a:r>
              <a:rPr lang="ru-RU" sz="10300" b="1" dirty="0"/>
              <a:t>+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681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Calibri"/>
              </a:rPr>
              <a:t>                        </a:t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smtClean="0">
                <a:latin typeface="Times New Roman"/>
                <a:ea typeface="Calibri"/>
              </a:rPr>
              <a:t>                          </a:t>
            </a:r>
            <a:r>
              <a:rPr lang="ru-RU" b="1" dirty="0" smtClean="0">
                <a:latin typeface="Times New Roman"/>
                <a:ea typeface="Calibri"/>
              </a:rPr>
              <a:t>«</a:t>
            </a:r>
            <a:r>
              <a:rPr lang="ru-RU" b="1" dirty="0">
                <a:latin typeface="Times New Roman"/>
                <a:ea typeface="Calibri"/>
              </a:rPr>
              <a:t>Плюс-минус</a:t>
            </a:r>
            <a:r>
              <a:rPr lang="ru-RU" b="1" dirty="0" smtClean="0">
                <a:latin typeface="Times New Roman"/>
                <a:ea typeface="Calibri"/>
              </a:rPr>
              <a:t>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0281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43707" y="347541"/>
            <a:ext cx="10515600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>Давайте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вспомним по картинному плану содержание народной сказки.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8077" y="1740876"/>
            <a:ext cx="7526215" cy="471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48508" y="8440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33239" y="444082"/>
            <a:ext cx="9596758" cy="1257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/>
              <a:t>-И приступим к выполнению основной задачи. </a:t>
            </a:r>
            <a:r>
              <a:rPr lang="ru-RU" sz="3600" b="1" dirty="0" smtClean="0"/>
              <a:t>     Рассмотрим структуру </a:t>
            </a:r>
            <a:r>
              <a:rPr lang="ru-RU" sz="3600" b="1" dirty="0"/>
              <a:t>сказки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33239" y="444082"/>
            <a:ext cx="9596757" cy="1257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-Есть ли присказка? Зачин?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момент можно считать завязкой сюжета?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33239" y="444081"/>
            <a:ext cx="9829800" cy="21936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-После завязки идёт развитие сюжета: какой момент развивает события? 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Какой момент можно назвать 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кульминационным? Что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продолжает сюжет? Какая концовка?</a:t>
            </a:r>
            <a:endParaRPr lang="ru-RU" sz="3200" b="1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33239" y="444081"/>
            <a:ext cx="10133181" cy="21936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Сказка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любит число 3.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3240" y="444082"/>
            <a:ext cx="10133180" cy="21936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                   Устойчивые 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выражения</a:t>
            </a:r>
            <a:endParaRPr lang="ru-RU" sz="3600" dirty="0"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33240" y="444082"/>
            <a:ext cx="10133180" cy="21716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latin typeface="Times New Roman"/>
                <a:ea typeface="Calibri"/>
                <a:cs typeface="Times New Roman"/>
              </a:rPr>
              <a:t>-Кто знает время создания сказки «Девочка </a:t>
            </a: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  Снегурочка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»? </a:t>
            </a:r>
            <a:endParaRPr lang="ru-RU" sz="3600" b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Сколько было лет Далю, когда он её написал?</a:t>
            </a:r>
            <a:endParaRPr lang="ru-RU" sz="3600" dirty="0"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33240" y="444082"/>
            <a:ext cx="10133180" cy="21716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Вот мы и доказали схожесть народной и авторской сказки. А чем они отличаются?</a:t>
            </a:r>
            <a:endParaRPr lang="ru-RU" sz="36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536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Сегодня  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мы научились 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…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Узнали …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Закрепили знания…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 Кончил дело — гуляй </a:t>
            </a:r>
            <a:r>
              <a:rPr lang="ru-RU" b="1" dirty="0" smtClean="0"/>
              <a:t>смело!</a:t>
            </a:r>
            <a:endParaRPr lang="ru-RU" b="1" dirty="0"/>
          </a:p>
        </p:txBody>
      </p:sp>
      <p:pic>
        <p:nvPicPr>
          <p:cNvPr id="6148" name="Picture 4" descr="http://wdesk.ru/_ph/84/1/167433659.jpg?15508595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599" y="2233242"/>
            <a:ext cx="3675185" cy="38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Шаблон «Музыка» 20" id="{6D77C8F9-CFCE-40FC-B5F6-435D38EE9470}" vid="{F34FA8F5-841E-40DE-8611-14AB73BA0E7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«Музыка» 20</Template>
  <TotalTime>1826</TotalTime>
  <Words>290</Words>
  <Application>Microsoft Office PowerPoint</Application>
  <PresentationFormat>Произвольный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Специальное оформление</vt:lpstr>
      <vt:lpstr>Презентация PowerPoint</vt:lpstr>
      <vt:lpstr>«Повторялочка»</vt:lpstr>
      <vt:lpstr>Факты! Факты! Факты! </vt:lpstr>
      <vt:lpstr>ФИЗМИНУТА  </vt:lpstr>
      <vt:lpstr>Определяем тему урока!</vt:lpstr>
      <vt:lpstr>Тема: « Сравнение авторской сказки с народной»</vt:lpstr>
      <vt:lpstr>                                                    «Плюс-минус»</vt:lpstr>
      <vt:lpstr> Давайте вспомним по картинному плану содержание народной сказки. </vt:lpstr>
      <vt:lpstr> Кончил дело — гуляй смело!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Снегурочка</dc:title>
  <dc:subject>зима, новый год</dc:subject>
  <dc:creator>Елена</dc:creator>
  <cp:keywords>новый год;зима;снегурочка</cp:keywords>
  <cp:lastModifiedBy>Елена</cp:lastModifiedBy>
  <cp:revision>103</cp:revision>
  <dcterms:created xsi:type="dcterms:W3CDTF">2016-12-23T04:59:06Z</dcterms:created>
  <dcterms:modified xsi:type="dcterms:W3CDTF">2022-02-09T15:07:29Z</dcterms:modified>
  <cp:category>Праздничные шаблоны</cp:category>
</cp:coreProperties>
</file>