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75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11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219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47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99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37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374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925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42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789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774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78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1D3F2-6877-41B5-8E62-EF9F9C63CA53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5DBFC-A3A2-46C4-97BF-F9FF97E27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2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hyperlink" Target="https://nsportal.ru/sereda-1" TargetMode="Externa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user/1279327/vide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nsportal.ru/sereda-1" TargetMode="External"/><Relationship Id="rId4" Type="http://schemas.openxmlformats.org/officeDocument/2006/relationships/hyperlink" Target="https://vk.com/video157522079_45623904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shkola/inostrannye-yazyki/library/2020/10/17/regionalnyy-konkurs-sovremennyy-urok-v-ramkah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nsportal.ru/shkola/inostrannye-yazyki/nemetskiy-yazyk/library/2020/10/18/kvest-lichnost-i-dokumen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710882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188" y="3962400"/>
            <a:ext cx="5791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2204864"/>
            <a:ext cx="41745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Электронное портфолио</a:t>
            </a:r>
          </a:p>
          <a:p>
            <a:r>
              <a:rPr lang="ru-RU" sz="32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у</a:t>
            </a:r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чителя немецкого языка</a:t>
            </a:r>
            <a:endParaRPr lang="ru-RU" sz="32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6093296"/>
            <a:ext cx="114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2022 год</a:t>
            </a:r>
            <a:endParaRPr lang="ru-RU" sz="2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05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Мои технологии  работы</a:t>
            </a:r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905372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Использование сочетания различных технологий позволяет  сделать уроки более разнообразными и эффективными</a:t>
            </a:r>
            <a:endParaRPr lang="ru-RU" sz="24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5" y="2194113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Проектная технология</a:t>
            </a:r>
            <a:r>
              <a:rPr lang="ru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: помогает обобщить и систематизировать материал, способствует развитию творческих способностей учащихся, расширяет рамки предмета.  Используется на заключительных уроках </a:t>
            </a:r>
            <a:endParaRPr lang="ru-RU" sz="2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2233" y="3377650"/>
            <a:ext cx="78181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Информационно-коммуникационные</a:t>
            </a:r>
            <a:r>
              <a:rPr lang="ru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технологии</a:t>
            </a:r>
            <a:r>
              <a:rPr lang="ru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(создание  мультимедийных презентаций, использование компьютерного тестирования при проверке знаний, работа на интерактивной доске, ресурсы Интернет, т.д.): значительно увеличивают  эффективность и наглядность урока, интегрируют немецкий  язык в другие области человеческого знания, позволяют  своевременно обновлять материал учебника.</a:t>
            </a:r>
            <a:endParaRPr lang="ru-RU" sz="2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5316642"/>
            <a:ext cx="52551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Используются и другие технологии: </a:t>
            </a:r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технология создания проблемных ситуаций, игровые технологии, деловая игра</a:t>
            </a:r>
            <a:endParaRPr lang="ru-RU" sz="2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6303" y="4967403"/>
            <a:ext cx="1381879" cy="1381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580" y="321780"/>
            <a:ext cx="1179190" cy="1183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6" y="168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76672"/>
            <a:ext cx="72008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Совершенствование  собственной языковой подготовки:</a:t>
            </a:r>
          </a:p>
          <a:p>
            <a:endParaRPr lang="ru-RU" sz="2800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и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зучает методическую литературу;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выполняет варианты ЕГЭ;</a:t>
            </a: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о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бучается на  Интернет - платформах;</a:t>
            </a:r>
          </a:p>
          <a:p>
            <a:r>
              <a:rPr lang="ru-RU" sz="28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выступаетс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докладами  на ШМО;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дает открытые уроки, интегрированные уроки;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активно участвует  в  проведении предметных недель;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принимает участие в различных  конкурсах.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6346">
            <a:off x="7767205" y="1158453"/>
            <a:ext cx="1058562" cy="1416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98146">
            <a:off x="7689419" y="3052332"/>
            <a:ext cx="1214135" cy="1223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0358" y="5013176"/>
            <a:ext cx="1300068" cy="130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0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Тема самообразования </a:t>
            </a:r>
            <a:endParaRPr lang="ru-RU" sz="32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889844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230969" y="1061447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«Использование инновационных технологий в образовательном процессе для повышения мотивации к предмету и качества образования». </a:t>
            </a:r>
            <a:endParaRPr lang="ru-RU" sz="2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0889" y="2420888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Источники самообразования: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•	</a:t>
            </a:r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СМИ, в том числе: специализированная литература (методическая, научно-популярная, </a:t>
            </a:r>
            <a:r>
              <a:rPr lang="ru-RU" sz="2000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публицистическая, художественная), </a:t>
            </a:r>
          </a:p>
          <a:p>
            <a:r>
              <a:rPr lang="ru-RU" sz="2000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•	Интернет-ресурсы; медиа-информация на различных носителях, </a:t>
            </a:r>
          </a:p>
          <a:p>
            <a:r>
              <a:rPr lang="ru-RU" sz="2000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•	семинары, конференции,</a:t>
            </a:r>
          </a:p>
          <a:p>
            <a:r>
              <a:rPr lang="ru-RU" sz="2000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•	  мероприятия </a:t>
            </a:r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 обмену опытом,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•	 мастер-классы,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•	курсы повышения квалификации,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•	 экскурсии, театры, выставки, музеи и др.,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•	Метод. объединения ( школьные, районные. )</a:t>
            </a:r>
            <a:endParaRPr lang="ru-RU" sz="2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19356">
            <a:off x="7363192" y="4548324"/>
            <a:ext cx="1317488" cy="180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86017">
            <a:off x="7800374" y="255675"/>
            <a:ext cx="1013407" cy="135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763688" y="6023035"/>
            <a:ext cx="47992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</a:rPr>
              <a:t>Мой сайт: </a:t>
            </a:r>
            <a:r>
              <a:rPr lang="en-US" sz="2000" dirty="0" smtClean="0">
                <a:latin typeface="Monotype Corsiva" panose="03010101010201010101" pitchFamily="66" charset="0"/>
                <a:hlinkClick r:id="rId5"/>
              </a:rPr>
              <a:t>https://nsportal.ru/sereda-1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endParaRPr lang="en-US" sz="2000" dirty="0">
              <a:latin typeface="Monotype Corsiva" panose="03010101010201010101" pitchFamily="66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038087">
            <a:off x="5889026" y="3818350"/>
            <a:ext cx="1347787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867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" y="1019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1262890"/>
            <a:ext cx="48965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Середа Наталия </a:t>
            </a:r>
            <a:r>
              <a:rPr lang="ru-RU" sz="2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Ивановна</a:t>
            </a:r>
            <a:br>
              <a:rPr lang="ru-RU" sz="2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учитель немецкого языка </a:t>
            </a:r>
            <a:r>
              <a:rPr lang="ru-RU" sz="2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Место работы: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Филиал МБОУ «</a:t>
            </a:r>
            <a:r>
              <a:rPr lang="ru-RU" sz="24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Ржаксинская</a:t>
            </a:r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СОШ №1 </a:t>
            </a:r>
            <a:r>
              <a:rPr lang="ru-RU" sz="24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им.Н.М.Фролова</a:t>
            </a:r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» в </a:t>
            </a:r>
            <a:r>
              <a:rPr lang="ru-RU" sz="24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с.Лукино</a:t>
            </a:r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Образование: </a:t>
            </a:r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среднее специальное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Стаж работы: </a:t>
            </a:r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35 лет</a:t>
            </a:r>
            <a:endParaRPr lang="ru-RU" sz="24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852" y="1262890"/>
            <a:ext cx="3514793" cy="46863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01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260648"/>
            <a:ext cx="36695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itchFamily="18" charset="0"/>
              </a:rPr>
              <a:t>Анкетные данные</a:t>
            </a:r>
            <a:endParaRPr lang="ru-RU" sz="40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7604" y="981592"/>
            <a:ext cx="73808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Середа Наталия Ивановна, родилась в с. </a:t>
            </a:r>
            <a:r>
              <a:rPr lang="ru-RU" sz="2400" dirty="0" err="1" smtClean="0">
                <a:latin typeface="Monotype Corsiva" panose="03010101010201010101" pitchFamily="66" charset="0"/>
              </a:rPr>
              <a:t>Лукино</a:t>
            </a:r>
            <a:r>
              <a:rPr lang="ru-RU" sz="2400" dirty="0" smtClean="0">
                <a:latin typeface="Monotype Corsiva" panose="03010101010201010101" pitchFamily="66" charset="0"/>
              </a:rPr>
              <a:t> </a:t>
            </a:r>
            <a:r>
              <a:rPr lang="ru-RU" sz="2400" dirty="0" err="1" smtClean="0">
                <a:latin typeface="Monotype Corsiva" panose="03010101010201010101" pitchFamily="66" charset="0"/>
              </a:rPr>
              <a:t>Ржаксинского</a:t>
            </a:r>
            <a:r>
              <a:rPr lang="ru-RU" sz="2400" dirty="0" smtClean="0">
                <a:latin typeface="Monotype Corsiva" panose="03010101010201010101" pitchFamily="66" charset="0"/>
              </a:rPr>
              <a:t> района Тамбовской области 16.08.1065. </a:t>
            </a:r>
          </a:p>
          <a:p>
            <a:endParaRPr lang="ru-RU" sz="2400" dirty="0" smtClean="0">
              <a:latin typeface="Monotype Corsiva" panose="03010101010201010101" pitchFamily="66" charset="0"/>
            </a:endParaRPr>
          </a:p>
          <a:p>
            <a:r>
              <a:rPr lang="ru-RU" sz="2400" kern="150" dirty="0">
                <a:latin typeface="Monotype Corsiva" panose="03010101010201010101" pitchFamily="66" charset="0"/>
                <a:ea typeface="SimSun"/>
              </a:rPr>
              <a:t>В</a:t>
            </a:r>
            <a:r>
              <a:rPr lang="ru-RU" sz="2400" kern="150" dirty="0" smtClean="0">
                <a:effectLst/>
                <a:latin typeface="Monotype Corsiva" panose="03010101010201010101" pitchFamily="66" charset="0"/>
                <a:ea typeface="SimSun"/>
              </a:rPr>
              <a:t> 1984 г. Окончила Тамбовское  педагогическое училище №2 по специальности «воспитатель в дошкольных учреждениях»</a:t>
            </a:r>
          </a:p>
          <a:p>
            <a:endParaRPr lang="ru-RU" sz="2400" dirty="0" smtClean="0">
              <a:latin typeface="Monotype Corsiva" panose="03010101010201010101" pitchFamily="66" charset="0"/>
            </a:endParaRPr>
          </a:p>
          <a:p>
            <a:r>
              <a:rPr lang="ru-RU" sz="2400" dirty="0" smtClean="0">
                <a:latin typeface="Monotype Corsiva" panose="03010101010201010101" pitchFamily="66" charset="0"/>
              </a:rPr>
              <a:t>В 2019г. Прошла  Курсы профессиональной переподготовки «Педагогическое образование: Немецкий язык в образовательных организациях» (680 ч.) в АНО ДПО «Московская академия профессиональных компетенций»</a:t>
            </a:r>
          </a:p>
          <a:p>
            <a:endParaRPr lang="ru-RU" sz="2400" dirty="0" smtClean="0">
              <a:latin typeface="Monotype Corsiva" panose="03010101010201010101" pitchFamily="66" charset="0"/>
            </a:endParaRPr>
          </a:p>
          <a:p>
            <a:r>
              <a:rPr lang="ru-RU" sz="2400" dirty="0" smtClean="0">
                <a:latin typeface="Monotype Corsiva" panose="03010101010201010101" pitchFamily="66" charset="0"/>
              </a:rPr>
              <a:t>С 2014 г. работает учителем немецкого языка в  филиале МБОУ «</a:t>
            </a:r>
            <a:r>
              <a:rPr lang="ru-RU" sz="2400" dirty="0" err="1" smtClean="0">
                <a:latin typeface="Monotype Corsiva" panose="03010101010201010101" pitchFamily="66" charset="0"/>
              </a:rPr>
              <a:t>Ржаксинская</a:t>
            </a:r>
            <a:r>
              <a:rPr lang="ru-RU" sz="2400" dirty="0" smtClean="0">
                <a:latin typeface="Monotype Corsiva" panose="03010101010201010101" pitchFamily="66" charset="0"/>
              </a:rPr>
              <a:t> СОШ №1 </a:t>
            </a:r>
            <a:r>
              <a:rPr lang="ru-RU" sz="2400" dirty="0" err="1" smtClean="0">
                <a:latin typeface="Monotype Corsiva" panose="03010101010201010101" pitchFamily="66" charset="0"/>
              </a:rPr>
              <a:t>им.Н.М.Фролова</a:t>
            </a:r>
            <a:r>
              <a:rPr lang="ru-RU" sz="2400" dirty="0" smtClean="0">
                <a:latin typeface="Monotype Corsiva" panose="03010101010201010101" pitchFamily="66" charset="0"/>
              </a:rPr>
              <a:t>»  в </a:t>
            </a:r>
            <a:r>
              <a:rPr lang="ru-RU" sz="2400" dirty="0" err="1" smtClean="0">
                <a:latin typeface="Monotype Corsiva" panose="03010101010201010101" pitchFamily="66" charset="0"/>
              </a:rPr>
              <a:t>с.Лукино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1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7" y="652046"/>
            <a:ext cx="4390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Копия диплома об образовании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6434">
            <a:off x="262529" y="1297367"/>
            <a:ext cx="3968402" cy="27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5191">
            <a:off x="3959263" y="2441022"/>
            <a:ext cx="4803189" cy="3424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67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5880" y="47667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Результаты педагогической деятельности </a:t>
            </a:r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6848">
            <a:off x="4617241" y="1364933"/>
            <a:ext cx="3619136" cy="217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8553" y="4116196"/>
            <a:ext cx="4189871" cy="2151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352" y="1888918"/>
            <a:ext cx="3590925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47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5880" y="47667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Результаты педагогической деятельности </a:t>
            </a:r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51026"/>
            <a:ext cx="2387030" cy="3449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1666" y="260648"/>
            <a:ext cx="2423508" cy="3426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4598" y="1476874"/>
            <a:ext cx="2401120" cy="339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04602">
            <a:off x="6298823" y="3059783"/>
            <a:ext cx="2298760" cy="32268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4789">
            <a:off x="2300974" y="3110358"/>
            <a:ext cx="2246277" cy="31531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74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5880" y="476672"/>
            <a:ext cx="7038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Результаты педагогической деятельности </a:t>
            </a:r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262890"/>
            <a:ext cx="734481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</a:rPr>
              <a:t>Ведущей педагогической идеей,  в воспитательной системе Середа Наталии Ивановны  является идея сотрудничества педагога и школьников на основе взаимного уважения и доверия. </a:t>
            </a:r>
          </a:p>
          <a:p>
            <a:r>
              <a:rPr lang="ru-RU" sz="2000" dirty="0" smtClean="0">
                <a:latin typeface="Monotype Corsiva" panose="03010101010201010101" pitchFamily="66" charset="0"/>
              </a:rPr>
              <a:t>Обучающиеся Наталии Ивановны являются активными участниками и призёрами различных конкурсов.  Так как Середа Н.И. отвечает за </a:t>
            </a:r>
            <a:r>
              <a:rPr lang="ru-RU" sz="2000" dirty="0" err="1" smtClean="0">
                <a:latin typeface="Monotype Corsiva" panose="03010101010201010101" pitchFamily="66" charset="0"/>
              </a:rPr>
              <a:t>учебно</a:t>
            </a:r>
            <a:r>
              <a:rPr lang="ru-RU" sz="2000" dirty="0" smtClean="0">
                <a:latin typeface="Monotype Corsiva" panose="03010101010201010101" pitchFamily="66" charset="0"/>
              </a:rPr>
              <a:t> - воспитательную работу в школе, то под ее руководством  в школе ежегодно  реализуются    проекты, посвященные Дню Победы, а также экологические - «Зелёная Россия», «Зелёная весна». Середа Н.И. оказывает постоянную помощь в организации и проведении школьных мероприятий.</a:t>
            </a:r>
          </a:p>
          <a:p>
            <a:r>
              <a:rPr lang="ru-RU" sz="2000" dirty="0" smtClean="0">
                <a:latin typeface="Monotype Corsiva" panose="03010101010201010101" pitchFamily="66" charset="0"/>
              </a:rPr>
              <a:t> Ссылки на мероприятия: </a:t>
            </a:r>
            <a:r>
              <a:rPr lang="ru-RU" sz="2000" dirty="0" smtClean="0">
                <a:latin typeface="Monotype Corsiva" panose="03010101010201010101" pitchFamily="66" charset="0"/>
                <a:hlinkClick r:id="rId3"/>
              </a:rPr>
              <a:t>https://nsportal.ru/user/1279327/video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r>
              <a:rPr lang="ru-RU" sz="2000" dirty="0" smtClean="0">
                <a:latin typeface="Monotype Corsiva" panose="03010101010201010101" pitchFamily="66" charset="0"/>
              </a:rPr>
              <a:t>                                         </a:t>
            </a:r>
            <a:r>
              <a:rPr lang="ru-RU" sz="2000" dirty="0" smtClean="0">
                <a:latin typeface="Monotype Corsiva" panose="03010101010201010101" pitchFamily="66" charset="0"/>
                <a:hlinkClick r:id="rId4"/>
              </a:rPr>
              <a:t>https://vk.com/video157522079_4562</a:t>
            </a:r>
            <a:r>
              <a:rPr lang="ru-RU" sz="2400" dirty="0" smtClean="0">
                <a:latin typeface="Monotype Corsiva" panose="03010101010201010101" pitchFamily="66" charset="0"/>
                <a:hlinkClick r:id="rId4"/>
              </a:rPr>
              <a:t>39041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r>
              <a:rPr lang="ru-RU" sz="2400" dirty="0" smtClean="0">
                <a:latin typeface="Monotype Corsiva" panose="03010101010201010101" pitchFamily="66" charset="0"/>
              </a:rPr>
              <a:t>                                                   </a:t>
            </a:r>
            <a:r>
              <a:rPr lang="ru-RU" sz="2400" dirty="0" smtClean="0">
                <a:latin typeface="Monotype Corsiva" panose="03010101010201010101" pitchFamily="66" charset="0"/>
                <a:hlinkClick r:id="rId5"/>
              </a:rPr>
              <a:t>https://nsportal.ru/sereda-1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04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294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Участие в конкурсах профессионального мастерства</a:t>
            </a:r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8878" y="1139778"/>
            <a:ext cx="6873521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Monotype Corsiva" panose="03010101010201010101" pitchFamily="66" charset="0"/>
              </a:rPr>
              <a:t>Участие в конкурсе «Современный урок»  в номинации  «Урок в рамках реализации предметных областей «Русский язык и литература» и «Естественно – научные предметы»</a:t>
            </a:r>
          </a:p>
          <a:p>
            <a:r>
              <a:rPr lang="ru-RU" sz="2000" dirty="0" smtClean="0">
                <a:latin typeface="Monotype Corsiva" panose="03010101010201010101" pitchFamily="66" charset="0"/>
              </a:rPr>
              <a:t>Приказ об итогах регионального конкурса «Современный урок» №70 от 29.05.2019г. </a:t>
            </a:r>
            <a:r>
              <a:rPr lang="ru-RU" sz="2000" dirty="0" err="1" smtClean="0">
                <a:latin typeface="Monotype Corsiva" panose="03010101010201010101" pitchFamily="66" charset="0"/>
              </a:rPr>
              <a:t>г.Тамбов</a:t>
            </a:r>
            <a:r>
              <a:rPr lang="ru-RU" sz="2000" dirty="0" smtClean="0">
                <a:latin typeface="Monotype Corsiva" panose="03010101010201010101" pitchFamily="66" charset="0"/>
              </a:rPr>
              <a:t> </a:t>
            </a:r>
          </a:p>
          <a:p>
            <a:r>
              <a:rPr lang="ru-RU" sz="2000" dirty="0" smtClean="0">
                <a:latin typeface="Monotype Corsiva" panose="03010101010201010101" pitchFamily="66" charset="0"/>
              </a:rPr>
              <a:t>Диплом III степени</a:t>
            </a:r>
          </a:p>
          <a:p>
            <a:r>
              <a:rPr lang="en-US" sz="2000" dirty="0" smtClean="0">
                <a:latin typeface="Monotype Corsiva" panose="03010101010201010101" pitchFamily="66" charset="0"/>
                <a:hlinkClick r:id="rId3"/>
              </a:rPr>
              <a:t>https://nsportal.ru/shkola/inostrannye-yazyki/library/2020/10/17/regionalnyy-konkurs-sovremennyy-urok-v-ramkah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r>
              <a:rPr lang="ru-RU" sz="2000" dirty="0" smtClean="0">
                <a:latin typeface="Monotype Corsiva" panose="03010101010201010101" pitchFamily="66" charset="0"/>
              </a:rPr>
              <a:t>2. Открытый  интегрированный урок  немецкого языка и обществознания (</a:t>
            </a:r>
            <a:r>
              <a:rPr lang="ru-RU" sz="2000" dirty="0" err="1" smtClean="0">
                <a:latin typeface="Monotype Corsiva" panose="03010101010201010101" pitchFamily="66" charset="0"/>
              </a:rPr>
              <a:t>квест</a:t>
            </a:r>
            <a:r>
              <a:rPr lang="ru-RU" sz="2000" dirty="0" smtClean="0">
                <a:latin typeface="Monotype Corsiva" panose="03010101010201010101" pitchFamily="66" charset="0"/>
              </a:rPr>
              <a:t>)</a:t>
            </a:r>
          </a:p>
          <a:p>
            <a:r>
              <a:rPr lang="ru-RU" sz="2000" dirty="0" smtClean="0">
                <a:latin typeface="Monotype Corsiva" panose="03010101010201010101" pitchFamily="66" charset="0"/>
                <a:hlinkClick r:id="rId4"/>
              </a:rPr>
              <a:t>https://nsportal.ru/shkola/inostrannye-yazyki/nemetskiy-yazyk/library/2020/10/18/kvest-lichnost-i-dokument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5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7\Desktop\1593819614_12-p-foni-dlya-portfolio-uchitelei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294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262890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800" b="1" dirty="0" smtClean="0"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Участие в конкурсах профессионального мастерства</a:t>
            </a:r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9526" y="1178947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</a:rPr>
              <a:t>3. Всероссийская олимпиада Кружкового движения Национальной технологической инициативы (КД НТИ) 2020 г. Открытый урок  информатики 8-9 классы: « Искусственный интеллект» (сертификат участника)</a:t>
            </a:r>
          </a:p>
          <a:p>
            <a:endParaRPr lang="ru-RU" sz="2000" dirty="0">
              <a:latin typeface="Monotype Corsiva" panose="03010101010201010101" pitchFamily="66" charset="0"/>
            </a:endParaRPr>
          </a:p>
          <a:p>
            <a:r>
              <a:rPr lang="ru-RU" sz="2000" dirty="0" smtClean="0">
                <a:latin typeface="Monotype Corsiva" panose="03010101010201010101" pitchFamily="66" charset="0"/>
              </a:rPr>
              <a:t>4. 	Участие в муниципальном этапе конкурса методических материалов в сфере патриотического воспитания с 9 по 23 ноября 2020 года , победитель в номинации «Лучший педагогический проект по патриотическому воспитанию», работа направлена на региональный этап Конкурса. (Приказ Администрации </a:t>
            </a:r>
            <a:r>
              <a:rPr lang="ru-RU" sz="2000" dirty="0" err="1" smtClean="0">
                <a:latin typeface="Monotype Corsiva" panose="03010101010201010101" pitchFamily="66" charset="0"/>
              </a:rPr>
              <a:t>Ржаксинского</a:t>
            </a:r>
            <a:r>
              <a:rPr lang="ru-RU" sz="2000" dirty="0" smtClean="0">
                <a:latin typeface="Monotype Corsiva" panose="03010101010201010101" pitchFamily="66" charset="0"/>
              </a:rPr>
              <a:t> района Тамбовской области Отдела образования администрации </a:t>
            </a:r>
            <a:r>
              <a:rPr lang="ru-RU" sz="2000" dirty="0" err="1" smtClean="0">
                <a:latin typeface="Monotype Corsiva" panose="03010101010201010101" pitchFamily="66" charset="0"/>
              </a:rPr>
              <a:t>Ржаксинского</a:t>
            </a:r>
            <a:r>
              <a:rPr lang="ru-RU" sz="2000" dirty="0" smtClean="0">
                <a:latin typeface="Monotype Corsiva" panose="03010101010201010101" pitchFamily="66" charset="0"/>
              </a:rPr>
              <a:t> района Тамбовской области  №140 от 25.11.2020г.)</a:t>
            </a:r>
            <a:endParaRPr lang="ru-RU" sz="2000" dirty="0">
              <a:latin typeface="Monotype Corsiva" panose="03010101010201010101" pitchFamily="66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653136"/>
            <a:ext cx="1698607" cy="1998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09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488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Win7</dc:creator>
  <cp:lastModifiedBy>Win7</cp:lastModifiedBy>
  <cp:revision>17</cp:revision>
  <dcterms:created xsi:type="dcterms:W3CDTF">2022-02-09T10:42:15Z</dcterms:created>
  <dcterms:modified xsi:type="dcterms:W3CDTF">2022-02-09T14:55:49Z</dcterms:modified>
</cp:coreProperties>
</file>