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7" r:id="rId4"/>
    <p:sldId id="268" r:id="rId5"/>
    <p:sldId id="266" r:id="rId6"/>
    <p:sldId id="270" r:id="rId7"/>
    <p:sldId id="271" r:id="rId8"/>
    <p:sldId id="274" r:id="rId9"/>
    <p:sldId id="277" r:id="rId10"/>
    <p:sldId id="278" r:id="rId11"/>
    <p:sldId id="279" r:id="rId12"/>
    <p:sldId id="276" r:id="rId13"/>
    <p:sldId id="280" r:id="rId14"/>
    <p:sldId id="261" r:id="rId15"/>
    <p:sldId id="257" r:id="rId16"/>
    <p:sldId id="259" r:id="rId17"/>
    <p:sldId id="260" r:id="rId18"/>
    <p:sldId id="26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D542-0D1B-4E3D-B58C-62E5EBED4039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A8F4C-B747-4379-BE65-5B0EE0CBD5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977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D542-0D1B-4E3D-B58C-62E5EBED4039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A8F4C-B747-4379-BE65-5B0EE0CBD5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444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D542-0D1B-4E3D-B58C-62E5EBED4039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A8F4C-B747-4379-BE65-5B0EE0CBD5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258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D542-0D1B-4E3D-B58C-62E5EBED4039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A8F4C-B747-4379-BE65-5B0EE0CBD5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833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D542-0D1B-4E3D-B58C-62E5EBED4039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A8F4C-B747-4379-BE65-5B0EE0CBD5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756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D542-0D1B-4E3D-B58C-62E5EBED4039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A8F4C-B747-4379-BE65-5B0EE0CBD5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903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D542-0D1B-4E3D-B58C-62E5EBED4039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A8F4C-B747-4379-BE65-5B0EE0CBD5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813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D542-0D1B-4E3D-B58C-62E5EBED4039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A8F4C-B747-4379-BE65-5B0EE0CBD5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115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D542-0D1B-4E3D-B58C-62E5EBED4039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A8F4C-B747-4379-BE65-5B0EE0CBD5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168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D542-0D1B-4E3D-B58C-62E5EBED4039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A8F4C-B747-4379-BE65-5B0EE0CBD5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724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D542-0D1B-4E3D-B58C-62E5EBED4039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A8F4C-B747-4379-BE65-5B0EE0CBD5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054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chemeClr val="accent6">
                <a:lumMod val="20000"/>
                <a:lumOff val="80000"/>
              </a:schemeClr>
            </a:gs>
            <a:gs pos="15000">
              <a:schemeClr val="accent6">
                <a:lumMod val="20000"/>
                <a:lumOff val="80000"/>
              </a:schemeClr>
            </a:gs>
            <a:gs pos="92000">
              <a:schemeClr val="accent5">
                <a:lumMod val="20000"/>
                <a:lumOff val="80000"/>
              </a:schemeClr>
            </a:gs>
            <a:gs pos="2000">
              <a:schemeClr val="accent6">
                <a:lumMod val="40000"/>
                <a:lumOff val="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D542-0D1B-4E3D-B58C-62E5EBED4039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A8F4C-B747-4379-BE65-5B0EE0CBD5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466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егаком\Pictures\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413" y="548680"/>
            <a:ext cx="3362523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55976" y="548681"/>
            <a:ext cx="4392488" cy="7100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Авторская  программа образовательной деятельности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 </a:t>
            </a:r>
            <a:endParaRPr lang="ru-RU" sz="28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70C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ru-RU" sz="3600" b="1" dirty="0">
                <a:solidFill>
                  <a:srgbClr val="0070C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«УРАЛЬЦЫ И УРАЛОЧКИ»</a:t>
            </a:r>
            <a:endParaRPr lang="ru-RU" sz="3600" dirty="0">
              <a:solidFill>
                <a:srgbClr val="0070C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70C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 </a:t>
            </a:r>
            <a:endParaRPr lang="ru-RU" sz="3600" dirty="0">
              <a:solidFill>
                <a:srgbClr val="0070C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endParaRPr lang="ru-RU" sz="36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 составитель:</a:t>
            </a: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воспитатель</a:t>
            </a: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Молокова Юлия Александровна</a:t>
            </a: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 </a:t>
            </a: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 </a:t>
            </a:r>
            <a:endParaRPr lang="ru-RU" sz="20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 </a:t>
            </a:r>
            <a:endParaRPr lang="ru-RU" sz="20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8691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568952" cy="12588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	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Урало-Сибирская роспись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«Тайны уральской росписи», «Украсим разделочную доску», «Роспись прялки», «Волшебные краски», «Памятки радости»</a:t>
            </a: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Виртуальная экскурсия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«Нижняя Синячиха. Музей-заповедник  деревянного зодчества»</a:t>
            </a: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Заключительное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«Распишем, как настоящие мастера»</a:t>
            </a:r>
          </a:p>
          <a:p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Тайны Уральских гор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«Путешествие к подножию Уральских гор», «Изделия из малахита», «Изделия из яшмы», «Изделия их родонита».  Виртуальная экскурсия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«Город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лапаевск» </a:t>
            </a: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Заключительное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«Уральские горы Старики»</a:t>
            </a:r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48933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828092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800" dirty="0" smtClean="0"/>
              <a:t>	</a:t>
            </a:r>
            <a:r>
              <a:rPr lang="ru-RU" sz="3200" dirty="0" smtClean="0"/>
              <a:t>	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Славные люди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-«Ратный подвиг. Победа над Мамаем»,</a:t>
            </a:r>
          </a:p>
          <a:p>
            <a:pPr algn="just">
              <a:lnSpc>
                <a:spcPct val="150000"/>
              </a:lnSpc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-«Три Георгия», </a:t>
            </a:r>
          </a:p>
          <a:p>
            <a:pPr algn="just">
              <a:lnSpc>
                <a:spcPct val="150000"/>
              </a:lnSpc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-«Белая лилия»,</a:t>
            </a:r>
          </a:p>
          <a:p>
            <a:pPr algn="just">
              <a:lnSpc>
                <a:spcPct val="150000"/>
              </a:lnSpc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-«Алексей романов»,</a:t>
            </a:r>
          </a:p>
          <a:p>
            <a:pPr algn="just">
              <a:lnSpc>
                <a:spcPct val="150000"/>
              </a:lnSpc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	Итоговое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«КВН, посвященный празднованию Дня Победы»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0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424936" cy="1098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Планируемые результаты освоения программы</a:t>
            </a: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-ребенок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риентирован на сотрудничество, дружелюбен, способен участвовать в деятельности с детьми и взрослыми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-ребенок проявляет уважение к родителям (близким людям), проявляет воспитанность и уважение по отношению к старшим и не обижает маленьких и слабых, посильно помогает им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-у ребенка сформированы представления о героях своего народа, уважение к культурному и историческому наследию, личностное и ответственное отношение к настоящему и будущему своего региона и страны</a:t>
            </a:r>
            <a:r>
              <a:rPr lang="en-U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800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59088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352928" cy="827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-ребенок проявляет интерес к малой родине, родному краю, их истории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к национальному разнообразию людей своего края, стремление к знакомству с их культурой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-ребенок проявляет положительное эмоционально-ценностное отношение к природной и этнокультурной среде, к творческой деятельности, способен чувствовать прекрасное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-ребенок отражает свои впечатления о малой родине в предпочитаемой деятельности (рассказывает, изображает, воплощает образы в играх), охотно участвует в делах нравственно-патриотической направленности</a:t>
            </a:r>
          </a:p>
          <a:p>
            <a:pPr algn="just"/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0472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егаком\Desktop\работа мамы)\фото по патриотическому воспитанию 2014-2015уч.год\инсценировка военной песни февраль 2015г\IMG_20150213_12553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404664"/>
            <a:ext cx="8485825" cy="590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9" y="116632"/>
            <a:ext cx="8485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Участие в конкурсе видеоклипов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«Когда мы были на войне» (Перед выступлением)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059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егаком\Desktop\работа мамы)\фото по патриотическому воспитанию 2014-2015уч.год\инсценировка военной песни февраль 2015г\IMG_20150213_1253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8568952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97468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Инсценировка   </a:t>
            </a:r>
            <a:r>
              <a:rPr lang="ru-RU" sz="28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песни «Милосердная сестра»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5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егаком\Desktop\работа мамы)\фото по патриотическому воспитанию 2014-2015уч.год\WP_20141210_0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9637" y="476673"/>
            <a:ext cx="4144532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flipH="1">
            <a:off x="6220110" y="836712"/>
            <a:ext cx="252835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Конкурс чтецов</a:t>
            </a:r>
            <a:r>
              <a:rPr lang="en-US" sz="28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:</a:t>
            </a:r>
            <a:endParaRPr lang="ru-RU" sz="2800" b="1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/>
            <a:endParaRPr lang="ru-RU" sz="2800" b="1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/>
            <a:r>
              <a:rPr lang="ru-RU" sz="28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</a:t>
            </a:r>
            <a:r>
              <a:rPr lang="ru-RU" sz="28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. Михалков «Быль для детей» 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8378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егаком\Desktop\работа мамы)\фото по патриотическому воспитанию 2014-2015уч.год\WP_20150226_01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568952" cy="561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260648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«Смотр строя и песни»</a:t>
            </a:r>
          </a:p>
        </p:txBody>
      </p:sp>
    </p:spTree>
    <p:extLst>
      <p:ext uri="{BB962C8B-B14F-4D97-AF65-F5344CB8AC3E}">
        <p14:creationId xmlns:p14="http://schemas.microsoft.com/office/powerpoint/2010/main" val="13225293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Мегаком\Desktop\работа мамы)\открытое занятие апрель 2015 год\открытое занятие апрель 2015 год\20150417_1049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496944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188640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КВН, посвященный празднованию Дня Победы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186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424936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just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Патриотическое воспитание подрастающего поколения  - одна из важных задач современной педагогики</a:t>
            </a:r>
          </a:p>
          <a:p>
            <a:pPr algn="just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	В современной ситуации общественным сознанием особенно остро осознается, что от правильной постановки воспитательного процесса  зависит не только судьба конкретного человека, </a:t>
            </a:r>
          </a:p>
          <a:p>
            <a:pPr algn="just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но и судьба  всего нашего общества</a:t>
            </a:r>
          </a:p>
          <a:p>
            <a:pPr algn="just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783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20689"/>
            <a:ext cx="835292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Патриотизм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– это сложное интегративное образование нравственно воспитанной личности, которое включает  в себя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идею служения Отечеству, правовую культуру и законопослушание, гордость за свою страну, </a:t>
            </a: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за ее достижения, любовь к Родине, знание ее истории и культуры, добровольное желание трудиться  на благо общества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любовь к малой родине,</a:t>
            </a: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опора на традиционные духовные ценности, основанных на христианских заповедях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любви к Отечеству, уважении к родителям</a:t>
            </a:r>
          </a:p>
        </p:txBody>
      </p:sp>
    </p:spTree>
    <p:extLst>
      <p:ext uri="{BB962C8B-B14F-4D97-AF65-F5344CB8AC3E}">
        <p14:creationId xmlns:p14="http://schemas.microsoft.com/office/powerpoint/2010/main" val="1421873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-64264"/>
            <a:ext cx="820891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ru-RU" sz="28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Патриотическое </a:t>
            </a:r>
            <a:r>
              <a:rPr lang="ru-RU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воспитание </a:t>
            </a: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применительно к старшему дошкольному возрасту </a:t>
            </a:r>
            <a:r>
              <a:rPr lang="ru-RU" sz="2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 </a:t>
            </a: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целенаправленный процесс формирования представлений  о героях своего народа и края, </a:t>
            </a:r>
            <a:endParaRPr lang="ru-RU" sz="28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уважения  </a:t>
            </a: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культурному и историческому наследию, </a:t>
            </a:r>
            <a:r>
              <a:rPr lang="ru-RU" sz="2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личностного </a:t>
            </a: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ответственного отношения к настоящему и будущему своего региона и </a:t>
            </a:r>
            <a:r>
              <a:rPr lang="ru-RU" sz="2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288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-218152"/>
            <a:ext cx="792088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endParaRPr lang="ru-RU" sz="24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Художественно-творческая деятельность </a:t>
            </a: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детей – эффективный способ погружения  в историю родного края , традиций  и обычаев народов, населяющих Урал, </a:t>
            </a:r>
            <a:endParaRPr lang="ru-RU" sz="28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2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воспитания  </a:t>
            </a: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уважения к историческому прошлому своего народа, развития личностного и ответственного отношения к настоящему и будущему своего региона и </a:t>
            </a:r>
            <a:r>
              <a:rPr lang="ru-RU" sz="2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страны</a:t>
            </a:r>
            <a:endParaRPr lang="ru-RU" sz="2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01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9"/>
            <a:ext cx="86409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4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Цель</a:t>
            </a:r>
            <a:r>
              <a:rPr lang="ru-RU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программы: создание условий для воспитания патриотических чувств у старших дошкольников в процессе творческой </a:t>
            </a:r>
            <a:r>
              <a:rPr lang="ru-RU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деятельности</a:t>
            </a:r>
            <a:endParaRPr lang="ru-RU" sz="24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450215" algn="just">
              <a:spcAft>
                <a:spcPts val="0"/>
              </a:spcAft>
            </a:pPr>
            <a:endParaRPr lang="ru-RU" sz="2400" b="1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4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Задачи</a:t>
            </a:r>
            <a:r>
              <a:rPr lang="ru-RU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: 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способствовать формированию у детей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культурной идентификации с народом Урала,</a:t>
            </a:r>
            <a:r>
              <a:rPr lang="ru-RU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уважения к его историческому прошлому</a:t>
            </a:r>
            <a:r>
              <a:rPr lang="ru-RU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совершенствовать </a:t>
            </a:r>
            <a:r>
              <a:rPr lang="ru-RU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речь через диалоговые обсуждения прочитанных литературных произведений, просмотра мультипликационных и художественных фильмов, рассматривание предметов декоративно-прикладного искусства Урала</a:t>
            </a:r>
            <a:r>
              <a:rPr lang="ru-RU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1381125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воспитывать </a:t>
            </a:r>
            <a:r>
              <a:rPr lang="ru-RU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положительное эмоционально-ценностное отношение к природной и этнокультурной среде, к творческой </a:t>
            </a:r>
            <a:r>
              <a:rPr lang="ru-RU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деятельности</a:t>
            </a:r>
            <a:endParaRPr lang="ru-RU" sz="24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113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76673"/>
            <a:ext cx="864096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Критерии патриотической воспитанности детей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Когнитивный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– объем патриотических знаний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устойчивость познавательного интереса к патриотическим знаниям</a:t>
            </a:r>
          </a:p>
          <a:p>
            <a:pPr algn="just"/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Эмоционально-ценностный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– готовность к формированию патриотических чувств, любви к Родине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степень развития  эмоционально-ценностного отношения   к историческому и духовному наследию России</a:t>
            </a:r>
          </a:p>
          <a:p>
            <a:pPr algn="just"/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Деятельностный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– приоритетность выбора для просмотра  отечественных мультфильмов, чтение художественной литературы, участие в праздничных мероприятиях патриотической направленности, включение  дошкольников  в активную, творческую, значимую для них деятельность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061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116632"/>
            <a:ext cx="8352928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Показатели творческой активности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-Быстрота вхождения в нестандартную ситуацию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-оригинальность творческого продукта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предложение новых идей для решения творческой задачи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-разработанность продукта творческой деятельности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самостоятельность в выполнении заданий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-эмоциональную активность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с увлеченностью  работает  на протяжении всего занятия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-отношение к результату деятельности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38730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16957"/>
            <a:ext cx="856895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Учебно-тематический план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Легенды, мифы и сказы народов Урала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«Горы над озером», «Украсим землю цветами», «Зайцы на полянке», «Воробушки», «Человек </a:t>
            </a: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 животным», «Рыбки для нерпы», «Если бы </a:t>
            </a: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я попал на север Урала»</a:t>
            </a: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Заключительное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«Стефан Великопермский»</a:t>
            </a: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Образы сказов П.П.Бажова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«Серебряное копытце», «Даренка в зимней шубке», «Кошка Муренка», </a:t>
            </a:r>
          </a:p>
          <a:p>
            <a:pPr lvl="0"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«Огневушка – Поскакушка», «Малахитовая шкатулка».</a:t>
            </a:r>
            <a:r>
              <a:rPr lang="ru-RU" sz="2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Заключительное</a:t>
            </a:r>
            <a:r>
              <a:rPr lang="en-U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«Живинка в деле»</a:t>
            </a:r>
          </a:p>
          <a:p>
            <a:pPr algn="just"/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8670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439</Words>
  <Application>Microsoft Office PowerPoint</Application>
  <PresentationFormat>Экран (4:3)</PresentationFormat>
  <Paragraphs>122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Мегаком</dc:creator>
  <cp:lastModifiedBy>Мегаком</cp:lastModifiedBy>
  <cp:revision>26</cp:revision>
  <dcterms:created xsi:type="dcterms:W3CDTF">2018-05-16T13:26:50Z</dcterms:created>
  <dcterms:modified xsi:type="dcterms:W3CDTF">2022-02-09T11:31:44Z</dcterms:modified>
</cp:coreProperties>
</file>