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96" r:id="rId3"/>
  </p:sldMasterIdLst>
  <p:notesMasterIdLst>
    <p:notesMasterId r:id="rId26"/>
  </p:notesMasterIdLst>
  <p:sldIdLst>
    <p:sldId id="279" r:id="rId4"/>
    <p:sldId id="275" r:id="rId5"/>
    <p:sldId id="288" r:id="rId6"/>
    <p:sldId id="294" r:id="rId7"/>
    <p:sldId id="277" r:id="rId8"/>
    <p:sldId id="274" r:id="rId9"/>
    <p:sldId id="278" r:id="rId10"/>
    <p:sldId id="272" r:id="rId11"/>
    <p:sldId id="262" r:id="rId12"/>
    <p:sldId id="290" r:id="rId13"/>
    <p:sldId id="281" r:id="rId14"/>
    <p:sldId id="284" r:id="rId15"/>
    <p:sldId id="291" r:id="rId16"/>
    <p:sldId id="292" r:id="rId17"/>
    <p:sldId id="293" r:id="rId18"/>
    <p:sldId id="261" r:id="rId19"/>
    <p:sldId id="296" r:id="rId20"/>
    <p:sldId id="268" r:id="rId21"/>
    <p:sldId id="289" r:id="rId22"/>
    <p:sldId id="263" r:id="rId23"/>
    <p:sldId id="260" r:id="rId24"/>
    <p:sldId id="285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00FF"/>
    <a:srgbClr val="006666"/>
    <a:srgbClr val="FFFF00"/>
    <a:srgbClr val="FF00FF"/>
    <a:srgbClr val="660066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7" d="100"/>
          <a:sy n="87" d="100"/>
        </p:scale>
        <p:origin x="135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6B3EF76-2A30-4AFA-A5FF-8A711D30D408}" type="datetimeFigureOut">
              <a:rPr lang="ru-RU"/>
              <a:pPr>
                <a:defRPr/>
              </a:pPr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71F2770-E782-40B4-A1AF-AC92E97E6B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100000"/>
            </a:pPr>
            <a:fld id="{9B44ABF7-BD1C-448B-9307-34415B6EA354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pPr eaLnBrk="0" hangingPunct="0">
                <a:buSzPct val="100000"/>
              </a:pPr>
              <a:t>3</a:t>
            </a:fld>
            <a:endParaRPr lang="ru-RU" altLang="ru-RU" smtClean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819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100000"/>
            </a:pPr>
            <a:fld id="{36FC80BA-9D0F-431B-9FAC-4258BF23587E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pPr eaLnBrk="0" hangingPunct="0">
                <a:buSzPct val="100000"/>
              </a:pPr>
              <a:t>4</a:t>
            </a:fld>
            <a:endParaRPr lang="ru-RU" altLang="ru-RU" smtClean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024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E2AF47-8878-4395-8A6E-3BFEF1C6CF70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SzPct val="100000"/>
            </a:pPr>
            <a:fld id="{F35650A8-2308-495B-8770-AA474501C90F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pPr eaLnBrk="0" hangingPunct="0">
                <a:buSzPct val="100000"/>
              </a:pPr>
              <a:t>17</a:t>
            </a:fld>
            <a:endParaRPr lang="ru-RU" altLang="ru-RU" smtClean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2560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54A1F-018B-4520-B168-44C16E425D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2974253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17BF1-366E-4284-A373-7070E57C3A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4964035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2887F-CA9C-4100-87B8-3610546FB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032384"/>
      </p:ext>
    </p:extLst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8EF88-DDFB-40D6-BEFC-81319E8400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4782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6E0C6-6D60-4212-AF6E-41141B4B76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755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21C92-9319-4031-9EA2-8DB66C2070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78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084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295400"/>
            <a:ext cx="38100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B80C2-0DA6-4C75-9DC9-B1A71C71CB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59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8461-D7E3-4647-9CBF-A8E7BABC51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7238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29BBA-8266-4B16-A673-B602344984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5196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1EAF7-6D92-42D1-AD3D-1CAC1CDEE5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3980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2A773-B2F1-4A7F-B139-619075CAF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515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A638D-B965-4783-A6CE-64E0A0556B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0937627"/>
      </p:ext>
    </p:extLst>
  </p:cSld>
  <p:clrMapOvr>
    <a:masterClrMapping/>
  </p:clrMapOvr>
  <p:transition spd="slow">
    <p:strips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06B7-86F7-4880-A0B4-DD4029BBD6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31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E6A64-3104-40CB-864D-A9B8C087AE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9946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7713" cy="5561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1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AA98D-335E-4624-A3DF-BC5DBD932C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1071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999413" cy="11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08413" cy="4646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6613" y="1295400"/>
            <a:ext cx="3810000" cy="4646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4B9F6-991A-4064-8634-90A66D744B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09888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5E744-81FE-45A3-A04B-64A06DA074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4981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CC570-370F-4D5A-BA79-7C86F4164D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741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C300B-05A9-435D-84DC-16D2D103C5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36688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084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295400"/>
            <a:ext cx="38100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16614-D2E1-4925-91D1-EE572445A0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87113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A406-6B40-473D-80F4-3B47B1346E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6171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D5ED1-18A5-4BC5-9435-125A1730A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921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5BEAE-6D91-4E18-9F6A-567F5D99A3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1797074"/>
      </p:ext>
    </p:extLst>
  </p:cSld>
  <p:clrMapOvr>
    <a:masterClrMapping/>
  </p:clrMapOvr>
  <p:transition spd="slow">
    <p:strips dir="l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41BC4-68B2-4E43-9A66-C8A7217920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6461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271A9-1A84-41DA-83C7-67B0855F7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86021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3D3D1-B9C8-47C0-9F41-8F33AA9726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13301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1CF0-7798-49D5-9078-452DFCCB14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8673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7713" cy="5561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1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BEE55-6246-4523-B44B-02C07B46A2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4618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999413" cy="11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08413" cy="4646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6613" y="1295400"/>
            <a:ext cx="3810000" cy="4646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920B-6D5E-4084-8C8A-0A0DDECE92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395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B9F3C-5427-4C10-A5F0-6484CDA854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9154451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4EC6E-1370-4E08-B31D-0391C13D32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4737007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0D79B-4A25-4C27-AD01-E3350B417E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6756977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196AA-FC8E-4EAB-AA01-42CC18955F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1872407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76BDE-82AC-48C0-9048-3A49AC8BFD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4167698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F131B-72BC-4440-992E-D790C24167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7129562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1119003-B01F-45F6-A23D-7D1CC15581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l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99941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0813" cy="464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1000" y="6011863"/>
            <a:ext cx="19034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011863"/>
            <a:ext cx="28940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011863"/>
            <a:ext cx="19034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pPr>
              <a:defRPr/>
            </a:pPr>
            <a:fld id="{F3FD5EC8-E254-4A42-ADAB-6E168801AF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5" name="Group 6"/>
          <p:cNvGrpSpPr>
            <a:grpSpLocks/>
          </p:cNvGrpSpPr>
          <p:nvPr/>
        </p:nvGrpSpPr>
        <p:grpSpPr bwMode="auto">
          <a:xfrm>
            <a:off x="177800" y="230188"/>
            <a:ext cx="201613" cy="6502400"/>
            <a:chOff x="112" y="145"/>
            <a:chExt cx="127" cy="4096"/>
          </a:xfrm>
        </p:grpSpPr>
        <p:sp>
          <p:nvSpPr>
            <p:cNvPr id="2068" name="Rectangle 7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69" name="Rectangle 8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8793163" y="220663"/>
            <a:ext cx="196850" cy="6407150"/>
            <a:chOff x="5539" y="139"/>
            <a:chExt cx="124" cy="4036"/>
          </a:xfrm>
        </p:grpSpPr>
        <p:sp>
          <p:nvSpPr>
            <p:cNvPr id="2066" name="Rectangle 10"/>
            <p:cNvSpPr>
              <a:spLocks noChangeArrowheads="1"/>
            </p:cNvSpPr>
            <p:nvPr/>
          </p:nvSpPr>
          <p:spPr bwMode="auto">
            <a:xfrm rot="10800000" flipH="1" flipV="1">
              <a:off x="5622" y="141"/>
              <a:ext cx="43" cy="398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67" name="Rectangle 11"/>
            <p:cNvSpPr>
              <a:spLocks noChangeArrowheads="1"/>
            </p:cNvSpPr>
            <p:nvPr/>
          </p:nvSpPr>
          <p:spPr bwMode="auto">
            <a:xfrm rot="10800000" flipV="1">
              <a:off x="5540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66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057" name="Group 12"/>
          <p:cNvGrpSpPr>
            <a:grpSpLocks/>
          </p:cNvGrpSpPr>
          <p:nvPr/>
        </p:nvGrpSpPr>
        <p:grpSpPr bwMode="auto">
          <a:xfrm>
            <a:off x="412750" y="6477000"/>
            <a:ext cx="8685213" cy="227013"/>
            <a:chOff x="260" y="4080"/>
            <a:chExt cx="5471" cy="143"/>
          </a:xfrm>
        </p:grpSpPr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 rot="5400000" flipV="1">
              <a:off x="2971" y="1367"/>
              <a:ext cx="48" cy="547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65" name="Rectangle 14"/>
            <p:cNvSpPr>
              <a:spLocks noChangeArrowheads="1"/>
            </p:cNvSpPr>
            <p:nvPr/>
          </p:nvSpPr>
          <p:spPr bwMode="auto">
            <a:xfrm rot="5400000" flipV="1">
              <a:off x="2913" y="1530"/>
              <a:ext cx="48" cy="535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058" name="Group 15"/>
          <p:cNvGrpSpPr>
            <a:grpSpLocks/>
          </p:cNvGrpSpPr>
          <p:nvPr/>
        </p:nvGrpSpPr>
        <p:grpSpPr bwMode="auto">
          <a:xfrm>
            <a:off x="76200" y="176213"/>
            <a:ext cx="8743950" cy="160337"/>
            <a:chOff x="48" y="111"/>
            <a:chExt cx="5508" cy="101"/>
          </a:xfrm>
        </p:grpSpPr>
        <p:sp>
          <p:nvSpPr>
            <p:cNvPr id="2062" name="Rectangle 16"/>
            <p:cNvSpPr>
              <a:spLocks noChangeArrowheads="1"/>
            </p:cNvSpPr>
            <p:nvPr/>
          </p:nvSpPr>
          <p:spPr bwMode="auto">
            <a:xfrm rot="5400000" flipV="1">
              <a:off x="2852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63" name="Rectangle 17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059" name="Group 18"/>
          <p:cNvGrpSpPr>
            <a:grpSpLocks/>
          </p:cNvGrpSpPr>
          <p:nvPr/>
        </p:nvGrpSpPr>
        <p:grpSpPr bwMode="auto">
          <a:xfrm>
            <a:off x="71438" y="176213"/>
            <a:ext cx="8743950" cy="160337"/>
            <a:chOff x="45" y="111"/>
            <a:chExt cx="5508" cy="101"/>
          </a:xfrm>
        </p:grpSpPr>
        <p:sp>
          <p:nvSpPr>
            <p:cNvPr id="2060" name="Rectangle 19"/>
            <p:cNvSpPr>
              <a:spLocks noChangeArrowheads="1"/>
            </p:cNvSpPr>
            <p:nvPr/>
          </p:nvSpPr>
          <p:spPr bwMode="auto">
            <a:xfrm rot="5400000" flipV="1">
              <a:off x="2849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61" name="Rectangle 20"/>
            <p:cNvSpPr>
              <a:spLocks noChangeArrowheads="1"/>
            </p:cNvSpPr>
            <p:nvPr/>
          </p:nvSpPr>
          <p:spPr bwMode="auto">
            <a:xfrm rot="5400000" flipV="1">
              <a:off x="2772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6666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6666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6666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6666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6666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99941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0813" cy="464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1000" y="6011863"/>
            <a:ext cx="19034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011863"/>
            <a:ext cx="28940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858000" y="6011863"/>
            <a:ext cx="190341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49263">
              <a:buClrTx/>
              <a:buSzPct val="100000"/>
              <a:buFontTx/>
              <a:buNone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pPr>
              <a:defRPr/>
            </a:pPr>
            <a:fld id="{221B366B-5011-4560-AF8D-7FCD705011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9" name="Group 6"/>
          <p:cNvGrpSpPr>
            <a:grpSpLocks/>
          </p:cNvGrpSpPr>
          <p:nvPr/>
        </p:nvGrpSpPr>
        <p:grpSpPr bwMode="auto">
          <a:xfrm>
            <a:off x="177800" y="230188"/>
            <a:ext cx="201613" cy="6502400"/>
            <a:chOff x="112" y="145"/>
            <a:chExt cx="127" cy="4096"/>
          </a:xfrm>
        </p:grpSpPr>
        <p:sp>
          <p:nvSpPr>
            <p:cNvPr id="3092" name="Rectangle 7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93" name="Rectangle 8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80" name="Group 9"/>
          <p:cNvGrpSpPr>
            <a:grpSpLocks/>
          </p:cNvGrpSpPr>
          <p:nvPr/>
        </p:nvGrpSpPr>
        <p:grpSpPr bwMode="auto">
          <a:xfrm>
            <a:off x="8793163" y="220663"/>
            <a:ext cx="196850" cy="6407150"/>
            <a:chOff x="5539" y="139"/>
            <a:chExt cx="124" cy="4036"/>
          </a:xfrm>
        </p:grpSpPr>
        <p:sp>
          <p:nvSpPr>
            <p:cNvPr id="3090" name="Rectangle 10"/>
            <p:cNvSpPr>
              <a:spLocks noChangeArrowheads="1"/>
            </p:cNvSpPr>
            <p:nvPr/>
          </p:nvSpPr>
          <p:spPr bwMode="auto">
            <a:xfrm rot="10800000" flipH="1" flipV="1">
              <a:off x="5622" y="141"/>
              <a:ext cx="43" cy="398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91" name="Rectangle 11"/>
            <p:cNvSpPr>
              <a:spLocks noChangeArrowheads="1"/>
            </p:cNvSpPr>
            <p:nvPr/>
          </p:nvSpPr>
          <p:spPr bwMode="auto">
            <a:xfrm rot="10800000" flipV="1">
              <a:off x="5540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66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81" name="Group 12"/>
          <p:cNvGrpSpPr>
            <a:grpSpLocks/>
          </p:cNvGrpSpPr>
          <p:nvPr/>
        </p:nvGrpSpPr>
        <p:grpSpPr bwMode="auto">
          <a:xfrm>
            <a:off x="412750" y="6477000"/>
            <a:ext cx="8685213" cy="227013"/>
            <a:chOff x="260" y="4080"/>
            <a:chExt cx="5471" cy="143"/>
          </a:xfrm>
        </p:grpSpPr>
        <p:sp>
          <p:nvSpPr>
            <p:cNvPr id="3088" name="Rectangle 13"/>
            <p:cNvSpPr>
              <a:spLocks noChangeArrowheads="1"/>
            </p:cNvSpPr>
            <p:nvPr/>
          </p:nvSpPr>
          <p:spPr bwMode="auto">
            <a:xfrm rot="5400000" flipV="1">
              <a:off x="2971" y="1367"/>
              <a:ext cx="48" cy="547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89" name="Rectangle 14"/>
            <p:cNvSpPr>
              <a:spLocks noChangeArrowheads="1"/>
            </p:cNvSpPr>
            <p:nvPr/>
          </p:nvSpPr>
          <p:spPr bwMode="auto">
            <a:xfrm rot="5400000" flipV="1">
              <a:off x="2913" y="1530"/>
              <a:ext cx="48" cy="535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82" name="Group 15"/>
          <p:cNvGrpSpPr>
            <a:grpSpLocks/>
          </p:cNvGrpSpPr>
          <p:nvPr/>
        </p:nvGrpSpPr>
        <p:grpSpPr bwMode="auto">
          <a:xfrm>
            <a:off x="76200" y="176213"/>
            <a:ext cx="8743950" cy="160337"/>
            <a:chOff x="48" y="111"/>
            <a:chExt cx="5508" cy="101"/>
          </a:xfrm>
        </p:grpSpPr>
        <p:sp>
          <p:nvSpPr>
            <p:cNvPr id="3086" name="Rectangle 16"/>
            <p:cNvSpPr>
              <a:spLocks noChangeArrowheads="1"/>
            </p:cNvSpPr>
            <p:nvPr/>
          </p:nvSpPr>
          <p:spPr bwMode="auto">
            <a:xfrm rot="5400000" flipV="1">
              <a:off x="2852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87" name="Rectangle 17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83" name="Group 18"/>
          <p:cNvGrpSpPr>
            <a:grpSpLocks/>
          </p:cNvGrpSpPr>
          <p:nvPr/>
        </p:nvGrpSpPr>
        <p:grpSpPr bwMode="auto">
          <a:xfrm>
            <a:off x="71438" y="176213"/>
            <a:ext cx="8743950" cy="160337"/>
            <a:chOff x="45" y="111"/>
            <a:chExt cx="5508" cy="101"/>
          </a:xfrm>
        </p:grpSpPr>
        <p:sp>
          <p:nvSpPr>
            <p:cNvPr id="3084" name="Rectangle 19"/>
            <p:cNvSpPr>
              <a:spLocks noChangeArrowheads="1"/>
            </p:cNvSpPr>
            <p:nvPr/>
          </p:nvSpPr>
          <p:spPr bwMode="auto">
            <a:xfrm rot="5400000" flipV="1">
              <a:off x="2849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085" name="Rectangle 20"/>
            <p:cNvSpPr>
              <a:spLocks noChangeArrowheads="1"/>
            </p:cNvSpPr>
            <p:nvPr/>
          </p:nvSpPr>
          <p:spPr bwMode="auto">
            <a:xfrm rot="5400000" flipV="1">
              <a:off x="2772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9900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666633"/>
          </a:solidFill>
          <a:latin typeface="Tahoma" pitchFamily="32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6666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6666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6666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6666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6666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666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file:///F:\&#1059;&#1056;&#1054;&#1050;\&#1060;&#1080;&#1082;&#1089;&#1080;&#1082;&#1080;%20-%20&#1050;&#1086;&#1084;&#1087;&#1072;&#1089;!.mp4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8538" y="188913"/>
            <a:ext cx="4772025" cy="2376487"/>
          </a:xfrm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3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25" y="2781300"/>
            <a:ext cx="3311525" cy="2381250"/>
          </a:xfrm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4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338" y="4149725"/>
            <a:ext cx="2492375" cy="2492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488" y="2781300"/>
            <a:ext cx="3028950" cy="219551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2420938"/>
            <a:ext cx="6858000" cy="3168650"/>
          </a:xfrm>
        </p:spPr>
        <p:txBody>
          <a:bodyPr/>
          <a:lstStyle/>
          <a:p>
            <a:pPr marL="457200" indent="-457200" algn="just">
              <a:buFontTx/>
              <a:buAutoNum type="arabicPeriod"/>
            </a:pPr>
            <a:r>
              <a:rPr lang="ru-RU" altLang="ru-RU" b="1" smtClean="0">
                <a:solidFill>
                  <a:srgbClr val="00B050"/>
                </a:solidFill>
              </a:rPr>
              <a:t>Показать значение умения ориентироваться на местности.</a:t>
            </a:r>
          </a:p>
          <a:p>
            <a:pPr marL="457200" indent="-457200" algn="just"/>
            <a:endParaRPr lang="ru-RU" altLang="ru-RU" b="1" smtClean="0">
              <a:solidFill>
                <a:srgbClr val="00B050"/>
              </a:solidFill>
            </a:endParaRPr>
          </a:p>
          <a:p>
            <a:pPr marL="457200" indent="-457200" algn="just"/>
            <a:r>
              <a:rPr lang="ru-RU" altLang="ru-RU" b="1" smtClean="0">
                <a:solidFill>
                  <a:srgbClr val="00B050"/>
                </a:solidFill>
              </a:rPr>
              <a:t>2. Раскрыть роль компаса, как величайшего изобретения человечества, помогающего ориентироваться в пространстве.</a:t>
            </a:r>
          </a:p>
          <a:p>
            <a:pPr marL="457200" indent="-457200">
              <a:buFontTx/>
              <a:buAutoNum type="arabicPeriod"/>
            </a:pPr>
            <a:endParaRPr lang="ru-RU" altLang="ru-RU" smtClean="0"/>
          </a:p>
        </p:txBody>
      </p:sp>
      <p:sp>
        <p:nvSpPr>
          <p:cNvPr id="17411" name="Заголовок 4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793750"/>
          </a:xfrm>
        </p:spPr>
        <p:txBody>
          <a:bodyPr/>
          <a:lstStyle/>
          <a:p>
            <a:r>
              <a:rPr lang="ru-RU" altLang="ru-RU" smtClean="0">
                <a:solidFill>
                  <a:srgbClr val="0070C0"/>
                </a:solidFill>
              </a:rPr>
              <a:t>Цели урока</a:t>
            </a:r>
          </a:p>
        </p:txBody>
      </p:sp>
    </p:spTree>
  </p:cSld>
  <p:clrMapOvr>
    <a:masterClrMapping/>
  </p:clrMapOvr>
  <p:transition spd="slow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hlinkClick r:id="rId2" action="ppaction://hlinkfile"/>
              </a:rPr>
              <a:t/>
            </a:r>
            <a:br>
              <a:rPr lang="ru-RU" dirty="0">
                <a:hlinkClick r:id="rId2" action="ppaction://hlinkfile"/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2" action="ppaction://hlinkfile"/>
              </a:rPr>
              <a:t>Мультфильм «Компас»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5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628775"/>
            <a:ext cx="71691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7002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Работа с заданиями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1143000" y="692150"/>
            <a:ext cx="6858000" cy="1081088"/>
          </a:xfrm>
        </p:spPr>
        <p:txBody>
          <a:bodyPr/>
          <a:lstStyle/>
          <a:p>
            <a:r>
              <a:rPr lang="ru-RU" altLang="ru-RU" smtClean="0">
                <a:solidFill>
                  <a:srgbClr val="0070C0"/>
                </a:solidFill>
              </a:rPr>
              <a:t>Задание группам</a:t>
            </a:r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989138"/>
            <a:ext cx="6858000" cy="4248150"/>
          </a:xfrm>
        </p:spPr>
        <p:txBody>
          <a:bodyPr/>
          <a:lstStyle/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Ветеран Великой Отечественной войны, вспоминает: </a:t>
            </a:r>
          </a:p>
          <a:p>
            <a:pPr algn="just"/>
            <a:endParaRPr lang="ru-RU" altLang="ru-RU" b="1" smtClean="0">
              <a:solidFill>
                <a:srgbClr val="00B050"/>
              </a:solidFill>
            </a:endParaRPr>
          </a:p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«На Курской дуге были и такие случаи: направление стрельбы мы определяли по звёздам, по Луне, по направлению железнодорожных рельсов».</a:t>
            </a:r>
          </a:p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/>
            </a:r>
            <a:br>
              <a:rPr lang="ru-RU" altLang="ru-RU" b="1" smtClean="0">
                <a:solidFill>
                  <a:srgbClr val="00B050"/>
                </a:solidFill>
              </a:rPr>
            </a:br>
            <a:r>
              <a:rPr lang="ru-RU" altLang="ru-RU" b="1" u="sng" smtClean="0">
                <a:solidFill>
                  <a:srgbClr val="FF0000"/>
                </a:solidFill>
              </a:rPr>
              <a:t>А почему нельзя было использовать показания приборов, например компаса?</a:t>
            </a:r>
            <a:endParaRPr lang="ru-RU" altLang="ru-RU" b="1" smtClean="0">
              <a:solidFill>
                <a:srgbClr val="FF0000"/>
              </a:solidFill>
            </a:endParaRPr>
          </a:p>
          <a:p>
            <a:pPr algn="just"/>
            <a:endParaRPr lang="ru-RU" altLang="ru-RU" b="1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5225" y="2133600"/>
            <a:ext cx="6858000" cy="4391025"/>
          </a:xfrm>
        </p:spPr>
        <p:txBody>
          <a:bodyPr/>
          <a:lstStyle/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Первый лётчик получил задание лететь над Землёй всё время на восток, второй всё время на север.</a:t>
            </a:r>
          </a:p>
          <a:p>
            <a:pPr algn="just"/>
            <a:endParaRPr lang="ru-RU" altLang="ru-RU" smtClean="0"/>
          </a:p>
          <a:p>
            <a:pPr algn="just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u="sng" smtClean="0">
                <a:solidFill>
                  <a:srgbClr val="FF0000"/>
                </a:solidFill>
              </a:rPr>
              <a:t>Кто из лётчиков не смог выполнить задание? Почему?</a:t>
            </a:r>
            <a:endParaRPr lang="ru-RU" altLang="ru-RU" b="1" smtClean="0">
              <a:solidFill>
                <a:srgbClr val="FF0000"/>
              </a:solidFill>
            </a:endParaRPr>
          </a:p>
          <a:p>
            <a:endParaRPr lang="ru-RU" altLang="ru-RU" smtClean="0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-100013"/>
            <a:ext cx="7005638" cy="167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>
          <a:xfrm>
            <a:off x="1143000" y="476250"/>
            <a:ext cx="6858000" cy="579438"/>
          </a:xfrm>
        </p:spPr>
        <p:txBody>
          <a:bodyPr/>
          <a:lstStyle/>
          <a:p>
            <a:r>
              <a:rPr lang="ru-RU" altLang="ru-RU" sz="4400" b="1" smtClean="0">
                <a:solidFill>
                  <a:srgbClr val="0070C0"/>
                </a:solidFill>
              </a:rPr>
              <a:t>Задание группам</a:t>
            </a:r>
          </a:p>
        </p:txBody>
      </p:sp>
      <p:sp>
        <p:nvSpPr>
          <p:cNvPr id="2253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196975"/>
            <a:ext cx="7848600" cy="5327650"/>
          </a:xfrm>
        </p:spPr>
        <p:txBody>
          <a:bodyPr/>
          <a:lstStyle/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Даже самые южные из </a:t>
            </a:r>
            <a:r>
              <a:rPr lang="ru-RU" altLang="ru-RU" b="1" smtClean="0">
                <a:solidFill>
                  <a:srgbClr val="FF0000"/>
                </a:solidFill>
              </a:rPr>
              <a:t>Алеутских островов </a:t>
            </a:r>
            <a:r>
              <a:rPr lang="ru-RU" altLang="ru-RU" b="1" smtClean="0">
                <a:solidFill>
                  <a:srgbClr val="00B050"/>
                </a:solidFill>
              </a:rPr>
              <a:t>покрыты тундрой. </a:t>
            </a:r>
          </a:p>
          <a:p>
            <a:pPr algn="just"/>
            <a:r>
              <a:rPr lang="ru-RU" altLang="ru-RU" b="1" smtClean="0">
                <a:solidFill>
                  <a:srgbClr val="FF0000"/>
                </a:solidFill>
              </a:rPr>
              <a:t>Комсомольск-на-Амуре</a:t>
            </a:r>
            <a:r>
              <a:rPr lang="ru-RU" altLang="ru-RU" b="1" smtClean="0">
                <a:solidFill>
                  <a:srgbClr val="00B050"/>
                </a:solidFill>
              </a:rPr>
              <a:t> лежит в зоне тайги. </a:t>
            </a:r>
          </a:p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В </a:t>
            </a:r>
            <a:r>
              <a:rPr lang="ru-RU" altLang="ru-RU" b="1" smtClean="0">
                <a:solidFill>
                  <a:srgbClr val="FF0000"/>
                </a:solidFill>
              </a:rPr>
              <a:t>Саратове</a:t>
            </a:r>
            <a:r>
              <a:rPr lang="ru-RU" altLang="ru-RU" b="1" smtClean="0">
                <a:solidFill>
                  <a:srgbClr val="00B050"/>
                </a:solidFill>
              </a:rPr>
              <a:t> жаркое лето (средняя температура июля +21,3˚С), холодная зима (средняя температура января -11,9˚С .</a:t>
            </a:r>
          </a:p>
          <a:p>
            <a:pPr algn="just"/>
            <a:r>
              <a:rPr lang="ru-RU" altLang="ru-RU" b="1" smtClean="0">
                <a:solidFill>
                  <a:srgbClr val="00B050"/>
                </a:solidFill>
              </a:rPr>
              <a:t>В  </a:t>
            </a:r>
            <a:r>
              <a:rPr lang="ru-RU" altLang="ru-RU" b="1" smtClean="0">
                <a:solidFill>
                  <a:srgbClr val="FF0000"/>
                </a:solidFill>
              </a:rPr>
              <a:t>Лондоне</a:t>
            </a:r>
            <a:r>
              <a:rPr lang="ru-RU" altLang="ru-RU" b="1" smtClean="0">
                <a:solidFill>
                  <a:srgbClr val="00B050"/>
                </a:solidFill>
              </a:rPr>
              <a:t> в июле не жарко, но зато в январе не надо надевать шубы…</a:t>
            </a:r>
          </a:p>
          <a:p>
            <a:pPr algn="just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u="sng" smtClean="0">
                <a:solidFill>
                  <a:srgbClr val="FF0000"/>
                </a:solidFill>
              </a:rPr>
              <a:t>Какой из этих пунктов самый северный? А какой самый южный?</a:t>
            </a:r>
            <a:r>
              <a:rPr lang="ru-RU" altLang="ru-RU" b="1" smtClean="0">
                <a:solidFill>
                  <a:srgbClr val="FF0000"/>
                </a:solidFill>
              </a:rPr>
              <a:t> </a:t>
            </a:r>
          </a:p>
          <a:p>
            <a:endParaRPr lang="ru-RU" alt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16"/>
          <p:cNvSpPr>
            <a:spLocks noChangeArrowheads="1"/>
          </p:cNvSpPr>
          <p:nvPr/>
        </p:nvSpPr>
        <p:spPr bwMode="auto">
          <a:xfrm>
            <a:off x="2484438" y="5229225"/>
            <a:ext cx="3816350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081087"/>
          </a:xfrm>
        </p:spPr>
        <p:txBody>
          <a:bodyPr anchor="ctr"/>
          <a:lstStyle/>
          <a:p>
            <a:pPr eaLnBrk="1" hangingPunct="1"/>
            <a:r>
              <a:rPr lang="ru-RU" altLang="ru-RU" sz="4400" b="1" smtClean="0">
                <a:solidFill>
                  <a:srgbClr val="FF00FF"/>
                </a:solidFill>
                <a:latin typeface="Century" panose="02040604050505020304" pitchFamily="18" charset="0"/>
              </a:rPr>
              <a:t>Домашнее задание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5516563"/>
            <a:ext cx="3024187" cy="550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3200" smtClean="0">
                <a:hlinkClick r:id="rId2" action="ppaction://hlinksldjump"/>
              </a:rPr>
              <a:t>Механический</a:t>
            </a:r>
            <a:endParaRPr lang="ru-RU" altLang="ru-RU" sz="3200" smtClean="0"/>
          </a:p>
        </p:txBody>
      </p:sp>
      <p:grpSp>
        <p:nvGrpSpPr>
          <p:cNvPr id="23557" name="Group 15"/>
          <p:cNvGrpSpPr>
            <a:grpSpLocks/>
          </p:cNvGrpSpPr>
          <p:nvPr/>
        </p:nvGrpSpPr>
        <p:grpSpPr bwMode="auto">
          <a:xfrm>
            <a:off x="5508625" y="3141663"/>
            <a:ext cx="3384550" cy="1114425"/>
            <a:chOff x="2064" y="3203"/>
            <a:chExt cx="2313" cy="681"/>
          </a:xfrm>
        </p:grpSpPr>
        <p:sp>
          <p:nvSpPr>
            <p:cNvPr id="23567" name="Oval 14"/>
            <p:cNvSpPr>
              <a:spLocks noChangeArrowheads="1"/>
            </p:cNvSpPr>
            <p:nvPr/>
          </p:nvSpPr>
          <p:spPr bwMode="auto">
            <a:xfrm>
              <a:off x="2064" y="3203"/>
              <a:ext cx="2313" cy="6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568" name="Rectangle 6"/>
            <p:cNvSpPr>
              <a:spLocks noChangeArrowheads="1"/>
            </p:cNvSpPr>
            <p:nvPr/>
          </p:nvSpPr>
          <p:spPr bwMode="auto">
            <a:xfrm>
              <a:off x="2381" y="3339"/>
              <a:ext cx="1633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FontTx/>
                <a:buNone/>
              </a:pPr>
              <a:r>
                <a:rPr lang="ru-RU" altLang="ru-RU">
                  <a:hlinkClick r:id="rId3" action="ppaction://hlinksldjump"/>
                </a:rPr>
                <a:t>Магнитный</a:t>
              </a:r>
              <a:endParaRPr lang="ru-RU" altLang="ru-RU"/>
            </a:p>
          </p:txBody>
        </p:sp>
      </p:grpSp>
      <p:grpSp>
        <p:nvGrpSpPr>
          <p:cNvPr id="23558" name="Group 13"/>
          <p:cNvGrpSpPr>
            <a:grpSpLocks/>
          </p:cNvGrpSpPr>
          <p:nvPr/>
        </p:nvGrpSpPr>
        <p:grpSpPr bwMode="auto">
          <a:xfrm>
            <a:off x="195263" y="3068638"/>
            <a:ext cx="2881312" cy="1223962"/>
            <a:chOff x="3696" y="1979"/>
            <a:chExt cx="1815" cy="771"/>
          </a:xfrm>
        </p:grpSpPr>
        <p:sp>
          <p:nvSpPr>
            <p:cNvPr id="23565" name="Oval 12"/>
            <p:cNvSpPr>
              <a:spLocks noChangeArrowheads="1"/>
            </p:cNvSpPr>
            <p:nvPr/>
          </p:nvSpPr>
          <p:spPr bwMode="auto">
            <a:xfrm>
              <a:off x="3696" y="1979"/>
              <a:ext cx="1815" cy="7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566" name="Rectangle 7"/>
            <p:cNvSpPr>
              <a:spLocks noChangeArrowheads="1"/>
            </p:cNvSpPr>
            <p:nvPr/>
          </p:nvSpPr>
          <p:spPr bwMode="auto">
            <a:xfrm>
              <a:off x="3742" y="2160"/>
              <a:ext cx="1747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FontTx/>
                <a:buNone/>
              </a:pPr>
              <a:r>
                <a:rPr lang="ru-RU" altLang="ru-RU"/>
                <a:t>Радиокомпас</a:t>
              </a:r>
            </a:p>
          </p:txBody>
        </p:sp>
      </p:grpSp>
      <p:grpSp>
        <p:nvGrpSpPr>
          <p:cNvPr id="23559" name="Group 10"/>
          <p:cNvGrpSpPr>
            <a:grpSpLocks/>
          </p:cNvGrpSpPr>
          <p:nvPr/>
        </p:nvGrpSpPr>
        <p:grpSpPr bwMode="auto">
          <a:xfrm>
            <a:off x="1258888" y="1320800"/>
            <a:ext cx="6400800" cy="1152525"/>
            <a:chOff x="839" y="1026"/>
            <a:chExt cx="4032" cy="726"/>
          </a:xfrm>
        </p:grpSpPr>
        <p:sp>
          <p:nvSpPr>
            <p:cNvPr id="23563" name="Oval 9"/>
            <p:cNvSpPr>
              <a:spLocks noChangeArrowheads="1"/>
            </p:cNvSpPr>
            <p:nvPr/>
          </p:nvSpPr>
          <p:spPr bwMode="auto">
            <a:xfrm>
              <a:off x="1791" y="1026"/>
              <a:ext cx="2178" cy="7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564" name="Rectangle 8"/>
            <p:cNvSpPr>
              <a:spLocks noChangeArrowheads="1"/>
            </p:cNvSpPr>
            <p:nvPr/>
          </p:nvSpPr>
          <p:spPr bwMode="auto">
            <a:xfrm>
              <a:off x="839" y="1207"/>
              <a:ext cx="4032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FontTx/>
                <a:buNone/>
              </a:pPr>
              <a:r>
                <a:rPr lang="ru-RU" altLang="ru-RU"/>
                <a:t>Астрокомпас</a:t>
              </a:r>
            </a:p>
          </p:txBody>
        </p:sp>
      </p:grpSp>
      <p:grpSp>
        <p:nvGrpSpPr>
          <p:cNvPr id="23560" name="Group 10"/>
          <p:cNvGrpSpPr>
            <a:grpSpLocks/>
          </p:cNvGrpSpPr>
          <p:nvPr/>
        </p:nvGrpSpPr>
        <p:grpSpPr bwMode="auto">
          <a:xfrm>
            <a:off x="2341563" y="2779713"/>
            <a:ext cx="3886200" cy="1801812"/>
            <a:chOff x="839" y="1026"/>
            <a:chExt cx="4032" cy="726"/>
          </a:xfrm>
        </p:grpSpPr>
        <p:sp>
          <p:nvSpPr>
            <p:cNvPr id="23561" name="Oval 9"/>
            <p:cNvSpPr>
              <a:spLocks noChangeArrowheads="1"/>
            </p:cNvSpPr>
            <p:nvPr/>
          </p:nvSpPr>
          <p:spPr bwMode="auto">
            <a:xfrm>
              <a:off x="1791" y="1026"/>
              <a:ext cx="2178" cy="7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3562" name="Rectangle 8"/>
            <p:cNvSpPr>
              <a:spLocks noChangeArrowheads="1"/>
            </p:cNvSpPr>
            <p:nvPr/>
          </p:nvSpPr>
          <p:spPr bwMode="auto">
            <a:xfrm>
              <a:off x="839" y="1207"/>
              <a:ext cx="4032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FontTx/>
                <a:buNone/>
              </a:pPr>
              <a:r>
                <a:rPr lang="ru-RU" altLang="ru-RU" sz="2800" b="1">
                  <a:solidFill>
                    <a:srgbClr val="FF0000"/>
                  </a:solidFill>
                </a:rPr>
                <a:t>Виды </a:t>
              </a:r>
            </a:p>
            <a:p>
              <a:pPr algn="ctr" eaLnBrk="1" hangingPunct="1">
                <a:lnSpc>
                  <a:spcPct val="90000"/>
                </a:lnSpc>
                <a:buFontTx/>
                <a:buNone/>
              </a:pPr>
              <a:r>
                <a:rPr lang="ru-RU" altLang="ru-RU" sz="2800" b="1">
                  <a:solidFill>
                    <a:srgbClr val="FF0000"/>
                  </a:solidFill>
                </a:rPr>
                <a:t>компасов</a:t>
              </a:r>
            </a:p>
          </p:txBody>
        </p:sp>
      </p:grp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1"/>
          <p:cNvSpPr>
            <a:spLocks noChangeShapeType="1"/>
          </p:cNvSpPr>
          <p:nvPr/>
        </p:nvSpPr>
        <p:spPr bwMode="auto">
          <a:xfrm>
            <a:off x="4427538" y="765175"/>
            <a:ext cx="1587" cy="54006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79" name="Line 2"/>
          <p:cNvSpPr>
            <a:spLocks noChangeShapeType="1"/>
          </p:cNvSpPr>
          <p:nvPr/>
        </p:nvSpPr>
        <p:spPr bwMode="auto">
          <a:xfrm flipH="1">
            <a:off x="1114425" y="3573463"/>
            <a:ext cx="6772275" cy="15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468313" y="2708275"/>
            <a:ext cx="1366837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800000"/>
                </a:solidFill>
                <a:latin typeface="Arial" panose="020B0604020202020204" pitchFamily="34" charset="0"/>
              </a:rPr>
              <a:t>Мало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800000"/>
                </a:solidFill>
                <a:latin typeface="Arial" panose="020B0604020202020204" pitchFamily="34" charset="0"/>
              </a:rPr>
              <a:t>узнал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7704138" y="2781300"/>
            <a:ext cx="143986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Много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узнал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1835150" y="500063"/>
            <a:ext cx="2379663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Понравилось</a:t>
            </a: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4500563" y="5786438"/>
            <a:ext cx="27146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solidFill>
                  <a:srgbClr val="800000"/>
                </a:solidFill>
                <a:latin typeface="Arial" panose="020B0604020202020204" pitchFamily="34" charset="0"/>
              </a:rPr>
              <a:t>Не понравилось</a:t>
            </a:r>
          </a:p>
        </p:txBody>
      </p:sp>
      <p:sp>
        <p:nvSpPr>
          <p:cNvPr id="24584" name="TextBox 2"/>
          <p:cNvSpPr txBox="1">
            <a:spLocks noChangeArrowheads="1"/>
          </p:cNvSpPr>
          <p:nvPr/>
        </p:nvSpPr>
        <p:spPr bwMode="auto">
          <a:xfrm>
            <a:off x="5219700" y="366713"/>
            <a:ext cx="33131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0070C0"/>
                </a:solidFill>
                <a:latin typeface="Arial" panose="020B0604020202020204" pitchFamily="34" charset="0"/>
              </a:rPr>
              <a:t>Итог урока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88913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b="1" smtClean="0">
                <a:solidFill>
                  <a:srgbClr val="0070C0"/>
                </a:solidFill>
                <a:latin typeface="Century" panose="02040604050505020304" pitchFamily="18" charset="0"/>
              </a:rPr>
              <a:t>Правила пользования компасом: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44675"/>
            <a:ext cx="8713788" cy="4321175"/>
          </a:xfrm>
        </p:spPr>
        <p:txBody>
          <a:bodyPr/>
          <a:lstStyle/>
          <a:p>
            <a:pPr marL="571500" indent="-571500" algn="l" eaLnBrk="1" hangingPunct="1">
              <a:buFontTx/>
              <a:buChar char="•"/>
            </a:pPr>
            <a:r>
              <a:rPr lang="ru-RU" altLang="ru-RU" sz="3600" smtClean="0">
                <a:solidFill>
                  <a:srgbClr val="00B050"/>
                </a:solidFill>
              </a:rPr>
              <a:t>Положить компас на ровную поверхность (стол, пень, фанера);</a:t>
            </a:r>
          </a:p>
          <a:p>
            <a:pPr marL="571500" indent="-571500" algn="l" eaLnBrk="1" hangingPunct="1">
              <a:buFontTx/>
              <a:buChar char="•"/>
            </a:pPr>
            <a:r>
              <a:rPr lang="ru-RU" altLang="ru-RU" sz="3600" smtClean="0">
                <a:solidFill>
                  <a:srgbClr val="00B050"/>
                </a:solidFill>
              </a:rPr>
              <a:t> поднять  предохранитель, т.е. освободить стрелку;</a:t>
            </a:r>
          </a:p>
          <a:p>
            <a:pPr marL="571500" indent="-571500" algn="l" eaLnBrk="1" hangingPunct="1">
              <a:buFontTx/>
              <a:buChar char="•"/>
            </a:pPr>
            <a:r>
              <a:rPr lang="ru-RU" altLang="ru-RU" sz="3600" smtClean="0">
                <a:solidFill>
                  <a:srgbClr val="00B050"/>
                </a:solidFill>
              </a:rPr>
              <a:t>повернуть корпус компаса так, чтобы синий конец стрелки показывал </a:t>
            </a:r>
            <a:r>
              <a:rPr lang="ru-RU" altLang="ru-RU" sz="3600" b="1" smtClean="0">
                <a:solidFill>
                  <a:srgbClr val="0000FF"/>
                </a:solidFill>
              </a:rPr>
              <a:t>Север</a:t>
            </a:r>
            <a:r>
              <a:rPr lang="ru-RU" altLang="ru-RU" sz="3600" smtClean="0"/>
              <a:t>, </a:t>
            </a:r>
            <a:r>
              <a:rPr lang="ru-RU" altLang="ru-RU" sz="3600" smtClean="0">
                <a:solidFill>
                  <a:srgbClr val="00B050"/>
                </a:solidFill>
              </a:rPr>
              <a:t>а красный </a:t>
            </a:r>
            <a:r>
              <a:rPr lang="ru-RU" altLang="ru-RU" sz="3600" smtClean="0"/>
              <a:t>– </a:t>
            </a:r>
            <a:r>
              <a:rPr lang="ru-RU" altLang="ru-RU" sz="3600" b="1" smtClean="0">
                <a:solidFill>
                  <a:srgbClr val="FF0000"/>
                </a:solidFill>
              </a:rPr>
              <a:t>Юг</a:t>
            </a:r>
            <a:r>
              <a:rPr lang="ru-RU" altLang="ru-RU" sz="3600" b="1" smtClean="0"/>
              <a:t>.</a:t>
            </a:r>
            <a:endParaRPr lang="ru-RU" altLang="ru-RU" sz="3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1116013" y="3357563"/>
            <a:ext cx="6858000" cy="1558925"/>
          </a:xfrm>
        </p:spPr>
        <p:txBody>
          <a:bodyPr/>
          <a:lstStyle/>
          <a:p>
            <a:pPr algn="l"/>
            <a:r>
              <a:rPr lang="ru-RU" altLang="ru-RU" sz="3200" b="1" smtClean="0">
                <a:solidFill>
                  <a:srgbClr val="00B050"/>
                </a:solidFill>
              </a:rPr>
              <a:t>Укажите, в каком направлении вы будете возвращаться домой, если известно, что в поход вы сначала пошли </a:t>
            </a:r>
            <a:br>
              <a:rPr lang="ru-RU" altLang="ru-RU" sz="3200" b="1" smtClean="0">
                <a:solidFill>
                  <a:srgbClr val="00B050"/>
                </a:solidFill>
              </a:rPr>
            </a:br>
            <a:r>
              <a:rPr lang="ru-RU" altLang="ru-RU" sz="3200" b="1" smtClean="0">
                <a:solidFill>
                  <a:srgbClr val="00B050"/>
                </a:solidFill>
              </a:rPr>
              <a:t>-на северо-запад, </a:t>
            </a:r>
            <a:br>
              <a:rPr lang="ru-RU" altLang="ru-RU" sz="3200" b="1" smtClean="0">
                <a:solidFill>
                  <a:srgbClr val="00B050"/>
                </a:solidFill>
              </a:rPr>
            </a:br>
            <a:r>
              <a:rPr lang="ru-RU" altLang="ru-RU" sz="3200" b="1" smtClean="0">
                <a:solidFill>
                  <a:srgbClr val="00B050"/>
                </a:solidFill>
              </a:rPr>
              <a:t>-потом – на запад, </a:t>
            </a:r>
            <a:br>
              <a:rPr lang="ru-RU" altLang="ru-RU" sz="3200" b="1" smtClean="0">
                <a:solidFill>
                  <a:srgbClr val="00B050"/>
                </a:solidFill>
              </a:rPr>
            </a:br>
            <a:r>
              <a:rPr lang="ru-RU" altLang="ru-RU" sz="3200" b="1" smtClean="0">
                <a:solidFill>
                  <a:srgbClr val="00B050"/>
                </a:solidFill>
              </a:rPr>
              <a:t>-а потом – на север.</a:t>
            </a:r>
          </a:p>
        </p:txBody>
      </p:sp>
      <p:sp>
        <p:nvSpPr>
          <p:cNvPr id="276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692150"/>
            <a:ext cx="6858000" cy="1655763"/>
          </a:xfrm>
        </p:spPr>
        <p:txBody>
          <a:bodyPr/>
          <a:lstStyle/>
          <a:p>
            <a:r>
              <a:rPr lang="ru-RU" altLang="ru-RU" sz="4400" b="1" smtClean="0">
                <a:solidFill>
                  <a:srgbClr val="0070C0"/>
                </a:solidFill>
              </a:rPr>
              <a:t>Задание для группы</a:t>
            </a:r>
          </a:p>
        </p:txBody>
      </p:sp>
    </p:spTree>
  </p:cSld>
  <p:clrMapOvr>
    <a:masterClrMapping/>
  </p:clrMapOvr>
  <p:transition spd="slow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Grp="1"/>
          </p:cNvSpPr>
          <p:nvPr>
            <p:ph type="ctrTitle"/>
          </p:nvPr>
        </p:nvSpPr>
        <p:spPr>
          <a:xfrm>
            <a:off x="971550" y="2205038"/>
            <a:ext cx="6858000" cy="2387600"/>
          </a:xfrm>
        </p:spPr>
        <p:txBody>
          <a:bodyPr/>
          <a:lstStyle/>
          <a:p>
            <a:pPr>
              <a:defRPr/>
            </a:pPr>
            <a:r>
              <a:rPr lang="ru-RU" alt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Повторение темы </a:t>
            </a:r>
            <a:br>
              <a:rPr lang="ru-RU" alt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altLang="ru-RU" b="1" dirty="0" smtClean="0">
                <a:solidFill>
                  <a:srgbClr val="00CC00"/>
                </a:solidFill>
              </a:rPr>
              <a:t>«Стороны горизонта»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1152525"/>
          </a:xfrm>
        </p:spPr>
        <p:txBody>
          <a:bodyPr anchor="ctr"/>
          <a:lstStyle/>
          <a:p>
            <a:pPr eaLnBrk="1" hangingPunct="1"/>
            <a:r>
              <a:rPr lang="ru-RU" altLang="ru-RU" sz="4400" b="1" smtClean="0">
                <a:solidFill>
                  <a:srgbClr val="FF00FF"/>
                </a:solidFill>
                <a:latin typeface="Century" panose="02040604050505020304" pitchFamily="18" charset="0"/>
              </a:rPr>
              <a:t>Устройство компаса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852738"/>
            <a:ext cx="2303462" cy="719137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корпус</a:t>
            </a:r>
          </a:p>
        </p:txBody>
      </p:sp>
      <p:pic>
        <p:nvPicPr>
          <p:cNvPr id="3" name="Picture 15" descr="11629845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263" y="1989138"/>
            <a:ext cx="4884737" cy="3517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95288" y="4797425"/>
            <a:ext cx="374491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/>
              <a:t>намагниченная стрелка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500563" y="5949950"/>
            <a:ext cx="37449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/>
              <a:t>предохранитель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1557338"/>
            <a:ext cx="244951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/>
              <a:t>шкала</a:t>
            </a:r>
          </a:p>
        </p:txBody>
      </p:sp>
      <p:sp>
        <p:nvSpPr>
          <p:cNvPr id="28680" name="AutoShape 11"/>
          <p:cNvSpPr>
            <a:spLocks noChangeArrowheads="1"/>
          </p:cNvSpPr>
          <p:nvPr/>
        </p:nvSpPr>
        <p:spPr bwMode="auto">
          <a:xfrm rot="653427">
            <a:off x="2047875" y="2155825"/>
            <a:ext cx="5473700" cy="542925"/>
          </a:xfrm>
          <a:prstGeom prst="rightArrow">
            <a:avLst>
              <a:gd name="adj1" fmla="val 50000"/>
              <a:gd name="adj2" fmla="val 2520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8681" name="AutoShape 12"/>
          <p:cNvSpPr>
            <a:spLocks noChangeArrowheads="1"/>
          </p:cNvSpPr>
          <p:nvPr/>
        </p:nvSpPr>
        <p:spPr bwMode="auto">
          <a:xfrm rot="431913">
            <a:off x="2124075" y="3141663"/>
            <a:ext cx="3671888" cy="542925"/>
          </a:xfrm>
          <a:prstGeom prst="rightArrow">
            <a:avLst>
              <a:gd name="adj1" fmla="val 50000"/>
              <a:gd name="adj2" fmla="val 169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8682" name="AutoShape 13"/>
          <p:cNvSpPr>
            <a:spLocks noChangeArrowheads="1"/>
          </p:cNvSpPr>
          <p:nvPr/>
        </p:nvSpPr>
        <p:spPr bwMode="auto">
          <a:xfrm rot="-1491649">
            <a:off x="3851275" y="4221163"/>
            <a:ext cx="3671888" cy="542925"/>
          </a:xfrm>
          <a:prstGeom prst="rightArrow">
            <a:avLst>
              <a:gd name="adj1" fmla="val 50000"/>
              <a:gd name="adj2" fmla="val 169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8683" name="AutoShape 14"/>
          <p:cNvSpPr>
            <a:spLocks noChangeArrowheads="1"/>
          </p:cNvSpPr>
          <p:nvPr/>
        </p:nvSpPr>
        <p:spPr bwMode="auto">
          <a:xfrm rot="-3831724">
            <a:off x="6203157" y="4534694"/>
            <a:ext cx="2465387" cy="542925"/>
          </a:xfrm>
          <a:prstGeom prst="rightArrow">
            <a:avLst>
              <a:gd name="adj1" fmla="val 50000"/>
              <a:gd name="adj2" fmla="val 1135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uild="p"/>
      <p:bldP spid="12296" grpId="0"/>
      <p:bldP spid="12297" grpId="0"/>
      <p:bldP spid="122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att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15888"/>
            <a:ext cx="79930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46100" y="2852738"/>
            <a:ext cx="8064500" cy="1730375"/>
          </a:xfrm>
        </p:spPr>
        <p:txBody>
          <a:bodyPr anchor="ctr"/>
          <a:lstStyle/>
          <a:p>
            <a:pPr algn="l" eaLnBrk="1" hangingPunct="1">
              <a:buFont typeface="Wingdings" panose="05000000000000000000" pitchFamily="2" charset="2"/>
              <a:buChar char="Ш"/>
            </a:pPr>
            <a:r>
              <a:rPr lang="ru-RU" altLang="ru-RU" sz="4000" i="1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пользоваться компасом, если рядом есть железные предметы;</a:t>
            </a:r>
            <a:r>
              <a:rPr lang="ru-RU" altLang="ru-RU" sz="4000" smtClean="0">
                <a:solidFill>
                  <a:schemeClr val="tx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ru-RU" altLang="ru-RU" sz="40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365625"/>
            <a:ext cx="8353425" cy="2592388"/>
          </a:xfrm>
        </p:spPr>
        <p:txBody>
          <a:bodyPr/>
          <a:lstStyle/>
          <a:p>
            <a:pPr algn="l">
              <a:spcBef>
                <a:spcPct val="0"/>
              </a:spcBef>
              <a:buFont typeface="Wingdings" panose="05000000000000000000" pitchFamily="2" charset="2"/>
              <a:buChar char="Ш"/>
            </a:pPr>
            <a:r>
              <a:rPr lang="ru-RU" altLang="ru-RU" sz="4000" i="1" smtClean="0">
                <a:latin typeface="Times New Roman" panose="02020603050405020304" pitchFamily="18" charset="0"/>
              </a:rPr>
              <a:t>пользоваться компасом вблизи линий электропередач и во время грозы.</a:t>
            </a:r>
            <a:endParaRPr lang="ru-RU" altLang="ru-RU" sz="4000" smtClean="0">
              <a:latin typeface="Times New Roman" panose="02020603050405020304" pitchFamily="18" charset="0"/>
            </a:endParaRPr>
          </a:p>
          <a:p>
            <a:pPr eaLnBrk="1" hangingPunct="1"/>
            <a:endParaRPr lang="ru-RU" altLang="ru-RU" sz="40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0070C0"/>
                </a:solidFill>
              </a:rPr>
              <a:t>Задание для группы </a:t>
            </a:r>
          </a:p>
        </p:txBody>
      </p:sp>
      <p:pic>
        <p:nvPicPr>
          <p:cNvPr id="3072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1384300"/>
            <a:ext cx="7131050" cy="5348288"/>
          </a:xfrm>
        </p:spPr>
      </p:pic>
      <p:sp>
        <p:nvSpPr>
          <p:cNvPr id="6" name="Прямоугольник 5"/>
          <p:cNvSpPr/>
          <p:nvPr/>
        </p:nvSpPr>
        <p:spPr>
          <a:xfrm>
            <a:off x="1476375" y="1916113"/>
            <a:ext cx="1150938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787775"/>
            <a:ext cx="2370138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786188"/>
            <a:ext cx="237648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025" y="3786188"/>
            <a:ext cx="24479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92088" y="4738688"/>
            <a:ext cx="6842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ru-RU" altLang="ru-RU" sz="2400" b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3276600" y="3789363"/>
            <a:ext cx="79216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Ю</a:t>
            </a: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8224838" y="4738688"/>
            <a:ext cx="79216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>
                <a:latin typeface="Arial" panose="020B0604020202020204" pitchFamily="34" charset="0"/>
              </a:rPr>
              <a:t>   </a:t>
            </a: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В</a:t>
            </a: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428625" y="1143000"/>
            <a:ext cx="835660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 algn="just">
              <a:spcBef>
                <a:spcPts val="1500"/>
              </a:spcBef>
              <a:buClrTx/>
              <a:buFontTx/>
              <a:buNone/>
            </a:pPr>
            <a:r>
              <a:rPr lang="ru-RU" altLang="ru-RU" sz="2800" b="1">
                <a:solidFill>
                  <a:srgbClr val="00B050"/>
                </a:solidFill>
                <a:latin typeface="Arial" panose="020B0604020202020204" pitchFamily="34" charset="0"/>
              </a:rPr>
              <a:t>Стороны горизонта располагаются в определённом порядке, поэтому, зная одну сторону, можно определить любую другую. </a:t>
            </a:r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i="1">
                <a:latin typeface="Arial" panose="020B0604020202020204" pitchFamily="34" charset="0"/>
              </a:rPr>
              <a:t>Определите направление, указанное стрелкой.</a:t>
            </a:r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H="1">
            <a:off x="1968500" y="3081338"/>
            <a:ext cx="26988" cy="630237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 flipH="1">
            <a:off x="4560888" y="3081338"/>
            <a:ext cx="11112" cy="652462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 flipH="1">
            <a:off x="7135813" y="3081338"/>
            <a:ext cx="6350" cy="600075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0" name="TextBox 12"/>
          <p:cNvSpPr txBox="1">
            <a:spLocks noChangeArrowheads="1"/>
          </p:cNvSpPr>
          <p:nvPr/>
        </p:nvSpPr>
        <p:spPr bwMode="auto">
          <a:xfrm>
            <a:off x="857250" y="500063"/>
            <a:ext cx="4786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ru-RU" altLang="ru-RU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1" name="TextBox 14"/>
          <p:cNvSpPr txBox="1">
            <a:spLocks noChangeArrowheads="1"/>
          </p:cNvSpPr>
          <p:nvPr/>
        </p:nvSpPr>
        <p:spPr bwMode="auto">
          <a:xfrm>
            <a:off x="3125788" y="433388"/>
            <a:ext cx="2517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ru-RU" altLang="ru-RU"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787775"/>
            <a:ext cx="2370138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786188"/>
            <a:ext cx="237648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025" y="3786188"/>
            <a:ext cx="24479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92088" y="4738688"/>
            <a:ext cx="6842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ru-RU" altLang="ru-RU" sz="2400" b="1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3276600" y="3789363"/>
            <a:ext cx="79216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Ю</a:t>
            </a: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8224838" y="4738688"/>
            <a:ext cx="79216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250"/>
              </a:spcBef>
              <a:buClrTx/>
              <a:buFontTx/>
              <a:buNone/>
            </a:pPr>
            <a:r>
              <a:rPr lang="ru-RU" altLang="ru-RU" sz="2000" b="1">
                <a:latin typeface="Arial" panose="020B0604020202020204" pitchFamily="34" charset="0"/>
              </a:rPr>
              <a:t>   </a:t>
            </a: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В</a:t>
            </a:r>
          </a:p>
        </p:txBody>
      </p: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428625" y="1143000"/>
            <a:ext cx="83566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i="1">
                <a:latin typeface="Arial" panose="020B0604020202020204" pitchFamily="34" charset="0"/>
              </a:rPr>
              <a:t>Определите направление, указанное стрелкой</a:t>
            </a:r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i="1">
                <a:latin typeface="Arial" panose="020B0604020202020204" pitchFamily="34" charset="0"/>
              </a:rPr>
              <a:t>1. восток;  2. северо-запад;     3. север;</a:t>
            </a:r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 flipH="1">
            <a:off x="1968500" y="3081338"/>
            <a:ext cx="26988" cy="630237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H="1">
            <a:off x="4560888" y="3081338"/>
            <a:ext cx="11112" cy="652462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H="1">
            <a:off x="7135813" y="3081338"/>
            <a:ext cx="6350" cy="600075"/>
          </a:xfrm>
          <a:prstGeom prst="line">
            <a:avLst/>
          </a:prstGeom>
          <a:noFill/>
          <a:ln w="76320">
            <a:solidFill>
              <a:srgbClr val="6666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TextBox 12"/>
          <p:cNvSpPr txBox="1">
            <a:spLocks noChangeArrowheads="1"/>
          </p:cNvSpPr>
          <p:nvPr/>
        </p:nvSpPr>
        <p:spPr bwMode="auto">
          <a:xfrm>
            <a:off x="857250" y="500063"/>
            <a:ext cx="4786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ru-RU" altLang="ru-RU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9" name="TextBox 14"/>
          <p:cNvSpPr txBox="1">
            <a:spLocks noChangeArrowheads="1"/>
          </p:cNvSpPr>
          <p:nvPr/>
        </p:nvSpPr>
        <p:spPr bwMode="auto">
          <a:xfrm>
            <a:off x="3125788" y="433388"/>
            <a:ext cx="2517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666633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ru-RU" altLang="ru-RU"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Ответы 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229600" cy="27987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помощью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чего мы можем точно  определить стороны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горизонта?</a:t>
            </a:r>
            <a:endParaRPr lang="ru-RU" altLang="ru-RU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ipmir.ru/files/image/foto_1/mg_KA_03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357188"/>
            <a:ext cx="611822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                      </a:t>
            </a:r>
            <a:r>
              <a:rPr lang="ru-RU" alt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Значение слова</a:t>
            </a:r>
          </a:p>
        </p:txBody>
      </p:sp>
      <p:pic>
        <p:nvPicPr>
          <p:cNvPr id="14339" name="Picture 2" descr="http://vignette1.wikia.nocookie.net/powerlisting/images/6/61/Compass.jpg/revision/latest?cb=201508250103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3779837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9225" y="1570038"/>
            <a:ext cx="5184775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КО́МПАС - это </a:t>
            </a:r>
            <a:r>
              <a:rPr lang="ru-RU" altLang="ru-RU" sz="3600" u="sng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рибор для определения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 горизонта.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 </a:t>
            </a:r>
            <a:endParaRPr lang="ru-RU" altLang="ru-RU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 словарь Ожегова С.И. 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211638" y="1125538"/>
            <a:ext cx="4464050" cy="1009650"/>
          </a:xfrm>
        </p:spPr>
        <p:txBody>
          <a:bodyPr/>
          <a:lstStyle/>
          <a:p>
            <a:pPr eaLnBrk="1" hangingPunct="1"/>
            <a:r>
              <a:rPr lang="ru-RU" altLang="ru-RU" smtClean="0"/>
              <a:t>                      </a:t>
            </a:r>
          </a:p>
        </p:txBody>
      </p:sp>
      <p:pic>
        <p:nvPicPr>
          <p:cNvPr id="15363" name="Picture 2" descr="http://vignette1.wikia.nocookie.net/powerlisting/images/6/61/Compass.jpg/revision/latest?cb=201508250103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825" y="1630363"/>
            <a:ext cx="3779838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886700" cy="8096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Значение и назначение компаса</a:t>
            </a:r>
          </a:p>
        </p:txBody>
      </p:sp>
      <p:pic>
        <p:nvPicPr>
          <p:cNvPr id="16387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412875"/>
            <a:ext cx="3436938" cy="4343400"/>
          </a:xfrm>
        </p:spPr>
      </p:pic>
      <p:pic>
        <p:nvPicPr>
          <p:cNvPr id="16388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1373188"/>
            <a:ext cx="3436938" cy="2749550"/>
          </a:xfrm>
        </p:spPr>
      </p:pic>
      <p:pic>
        <p:nvPicPr>
          <p:cNvPr id="16389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221163"/>
            <a:ext cx="3995737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19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SimSun"/>
        <a:cs typeface="SimSun"/>
      </a:majorFont>
      <a:minorFont>
        <a:latin typeface="Tahoma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SimSun"/>
        <a:cs typeface="SimSun"/>
      </a:majorFont>
      <a:minorFont>
        <a:latin typeface="Tahoma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327</Words>
  <Application>Microsoft Office PowerPoint</Application>
  <PresentationFormat>Экран (4:3)</PresentationFormat>
  <Paragraphs>73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Arial</vt:lpstr>
      <vt:lpstr>Calibri</vt:lpstr>
      <vt:lpstr>Tahoma</vt:lpstr>
      <vt:lpstr>SimSun</vt:lpstr>
      <vt:lpstr>Times New Roman</vt:lpstr>
      <vt:lpstr>Arial Unicode MS</vt:lpstr>
      <vt:lpstr>Comic Sans MS</vt:lpstr>
      <vt:lpstr>Century</vt:lpstr>
      <vt:lpstr>Wingdings</vt:lpstr>
      <vt:lpstr>Оформление по умолчанию</vt:lpstr>
      <vt:lpstr>1_Тема Office</vt:lpstr>
      <vt:lpstr>2_Тема Office</vt:lpstr>
      <vt:lpstr>Презентация PowerPoint</vt:lpstr>
      <vt:lpstr>Повторение темы  «Стороны горизонта»</vt:lpstr>
      <vt:lpstr>Презентация PowerPoint</vt:lpstr>
      <vt:lpstr>Презентация PowerPoint</vt:lpstr>
      <vt:lpstr>С  помощью чего мы можем точно  определить стороны горизонта?</vt:lpstr>
      <vt:lpstr>Презентация PowerPoint</vt:lpstr>
      <vt:lpstr>                      Значение слова</vt:lpstr>
      <vt:lpstr>                      </vt:lpstr>
      <vt:lpstr>Значение и назначение компаса</vt:lpstr>
      <vt:lpstr>Цели урока</vt:lpstr>
      <vt:lpstr>  Мультфильм «Компас»   </vt:lpstr>
      <vt:lpstr>Работа с заданиями</vt:lpstr>
      <vt:lpstr>Задание группам</vt:lpstr>
      <vt:lpstr>Презентация PowerPoint</vt:lpstr>
      <vt:lpstr>Задание группам</vt:lpstr>
      <vt:lpstr>Домашнее задание</vt:lpstr>
      <vt:lpstr>Презентация PowerPoint</vt:lpstr>
      <vt:lpstr>Правила пользования компасом:</vt:lpstr>
      <vt:lpstr>Укажите, в каком направлении вы будете возвращаться домой, если известно, что в поход вы сначала пошли  -на северо-запад,  -потом – на запад,  -а потом – на север.</vt:lpstr>
      <vt:lpstr>Устройство компаса</vt:lpstr>
      <vt:lpstr>пользоваться компасом, если рядом есть железные предметы; </vt:lpstr>
      <vt:lpstr>Задание для группы 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Е.П.Вознесенская</dc:creator>
  <cp:lastModifiedBy>Вознесенские</cp:lastModifiedBy>
  <cp:revision>67</cp:revision>
  <dcterms:created xsi:type="dcterms:W3CDTF">2009-10-14T16:57:11Z</dcterms:created>
  <dcterms:modified xsi:type="dcterms:W3CDTF">2022-02-09T18:00:15Z</dcterms:modified>
</cp:coreProperties>
</file>