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Default ContentType="application/vnd.openxmlformats-officedocument.spreadsheetml.sheet" Extension="xlsx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drawingml.chart+xml" PartName="/ppt/charts/chart1.xml"/>
  <Override ContentType="application/vnd.openxmlformats-officedocument.drawingml.chart+xml" PartName="/ppt/charts/chart2.xml"/>
  <Override ContentType="application/vnd.openxmlformats-officedocument.presentationml.notesSlide+xml" PartName="/ppt/notesSlides/notesSlide1.xml"/>
  <Override ContentType="application/vnd.openxmlformats-officedocument.drawingml.chart+xml" PartName="/ppt/charts/chart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5"/>
  </p:notesMasterIdLst>
  <p:sldIdLst>
    <p:sldId id="276" r:id="rId2"/>
    <p:sldId id="256" r:id="rId3"/>
    <p:sldId id="258" r:id="rId4"/>
    <p:sldId id="260" r:id="rId5"/>
    <p:sldId id="272" r:id="rId6"/>
    <p:sldId id="267" r:id="rId7"/>
    <p:sldId id="274" r:id="rId8"/>
    <p:sldId id="261" r:id="rId9"/>
    <p:sldId id="275" r:id="rId10"/>
    <p:sldId id="262" r:id="rId11"/>
    <p:sldId id="280" r:id="rId12"/>
    <p:sldId id="281" r:id="rId13"/>
    <p:sldId id="282" r:id="rId14"/>
    <p:sldId id="283" r:id="rId15"/>
    <p:sldId id="264" r:id="rId16"/>
    <p:sldId id="265" r:id="rId17"/>
    <p:sldId id="263" r:id="rId18"/>
    <p:sldId id="268" r:id="rId19"/>
    <p:sldId id="266" r:id="rId20"/>
    <p:sldId id="270" r:id="rId21"/>
    <p:sldId id="271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FF99"/>
    <a:srgbClr val="FF3399"/>
    <a:srgbClr val="DE52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 ?><Relationships xmlns="http://schemas.openxmlformats.org/package/2006/relationships"><Relationship Id="rId1" Target="NULL" TargetMode="External" Type="http://schemas.openxmlformats.org/officeDocument/2006/relationships/oleObject"/></Relationships>
</file>

<file path=ppt/charts/_rels/chart2.xml.rels><?xml version="1.0" encoding="UTF-8" standalone="yes" ?><Relationships xmlns="http://schemas.openxmlformats.org/package/2006/relationships"><Relationship Id="rId1" Target="NULL" TargetMode="External" Type="http://schemas.openxmlformats.org/officeDocument/2006/relationships/oleObject"/></Relationships>
</file>

<file path=ppt/charts/_rels/chart3.xml.rels><?xml version="1.0" encoding="UTF-8" standalone="yes" ?><Relationships xmlns="http://schemas.openxmlformats.org/package/2006/relationships"><Relationship Id="rId1" Target="NULL" TargetMode="External" Type="http://schemas.openxmlformats.org/officeDocument/2006/relationships/oleObject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757692721402883"/>
          <c:y val="9.2096646383398831E-2"/>
          <c:w val="0.49145468061373798"/>
          <c:h val="0.429928389799046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 представления не сформированы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начало года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83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первичные представления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начало года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17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представления сформированы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начало года</c:v>
                </c:pt>
                <c:pt idx="1">
                  <c:v> 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5621904"/>
        <c:axId val="215045680"/>
      </c:barChart>
      <c:catAx>
        <c:axId val="2156219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15045680"/>
        <c:crosses val="autoZero"/>
        <c:auto val="1"/>
        <c:lblAlgn val="ctr"/>
        <c:lblOffset val="100"/>
        <c:noMultiLvlLbl val="0"/>
      </c:catAx>
      <c:valAx>
        <c:axId val="2150456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56219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612176034868686"/>
          <c:y val="0.23542690415821194"/>
          <c:w val="0.33919990982242992"/>
          <c:h val="0.55233460453713867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Анкеты</a:t>
            </a:r>
            <a:endParaRPr lang="ru-RU" dirty="0"/>
          </a:p>
        </c:rich>
      </c:tx>
      <c:overlay val="0"/>
      <c:spPr>
        <a:gradFill rotWithShape="1">
          <a:gsLst>
            <a:gs pos="0">
              <a:schemeClr val="accent1">
                <a:tint val="62000"/>
                <a:satMod val="180000"/>
              </a:schemeClr>
            </a:gs>
            <a:gs pos="65000">
              <a:schemeClr val="accent1">
                <a:tint val="32000"/>
                <a:satMod val="250000"/>
              </a:schemeClr>
            </a:gs>
            <a:gs pos="100000">
              <a:schemeClr val="accent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Лист1!$A$2:$A$3</c:f>
              <c:strCache>
                <c:ptCount val="2"/>
                <c:pt idx="0">
                  <c:v>соглсны</c:v>
                </c:pt>
                <c:pt idx="1">
                  <c:v>не согласны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97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4500232987782193E-2"/>
          <c:y val="6.3953640792607E-2"/>
          <c:w val="0.59987150551952395"/>
          <c:h val="0.689152630007500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представления не сформированы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83</c:v>
                </c:pt>
                <c:pt idx="1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первичные представления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17</c:v>
                </c:pt>
                <c:pt idx="1">
                  <c:v>44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представления сформированы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0</c:v>
                </c:pt>
                <c:pt idx="1">
                  <c:v>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6336504"/>
        <c:axId val="148205120"/>
      </c:barChart>
      <c:catAx>
        <c:axId val="2163365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48205120"/>
        <c:crosses val="autoZero"/>
        <c:auto val="1"/>
        <c:lblAlgn val="ctr"/>
        <c:lblOffset val="100"/>
        <c:noMultiLvlLbl val="0"/>
      </c:catAx>
      <c:valAx>
        <c:axId val="1482051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6336504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363FD2-A642-439D-B645-8156B3DA4F35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251AEE-0044-4017-871A-800A86F513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017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51AEE-0044-4017-871A-800A86F5139C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980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hdphoto1.wdp" Type="http://schemas.microsoft.com/office/2007/relationships/hdphoto"/><Relationship Id="rId2" Target="../media/image4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4.png" Type="http://schemas.openxmlformats.org/officeDocument/2006/relationships/image"/><Relationship Id="rId5" Target="../media/image13.jpeg" Type="http://schemas.openxmlformats.org/officeDocument/2006/relationships/image"/><Relationship Id="rId4" Target="../media/image12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76056" y="404664"/>
            <a:ext cx="372616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казённое дошкольное образовательное учреждение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Воскресенский детский сад №4 </a:t>
            </a: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Рябинка»  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р.п. Воскресенское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Нижегородская области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Мокичева Надежда Николаевна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Должность: воспитатель.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Стаж: 7 лет.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Категория: первая.</a:t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Курсы повышения квалификации: «Создание специальных образовательных условий для детей ОВЗ в рамках ФГОС ДО»  июль 2019г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46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1196752"/>
            <a:ext cx="3453158" cy="410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8128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3214678" y="1285860"/>
            <a:ext cx="2571768" cy="2729463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Users\Татьяна Секретарёва\Desktop\фото для презентации\DSCN44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785926"/>
            <a:ext cx="3024336" cy="220846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1028" name="Picture 4" descr="C:\Users\Татьяна Секретарёва\Desktop\фото для презентации\DSCN449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1714488"/>
            <a:ext cx="3102269" cy="2139843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1029" name="Picture 5" descr="C:\Users\Татьяна Секретарёва\Desktop\фото для презентации\DSCN45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4071942"/>
            <a:ext cx="3240360" cy="222559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3" name="Скругленный прямоугольник 2"/>
          <p:cNvSpPr/>
          <p:nvPr/>
        </p:nvSpPr>
        <p:spPr>
          <a:xfrm>
            <a:off x="2915816" y="500042"/>
            <a:ext cx="3464934" cy="78581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Право на жилье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86116" y="1714488"/>
            <a:ext cx="2428892" cy="1705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С правом на неприкосновенность жилища </a:t>
            </a:r>
            <a:r>
              <a:rPr lang="ru-RU" sz="140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дети познакомились </a:t>
            </a:r>
            <a:r>
              <a:rPr lang="ru-RU" sz="1400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через инсценировку сказки «Три поросенка», </a:t>
            </a:r>
            <a:r>
              <a:rPr lang="ru-RU" sz="140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игру </a:t>
            </a:r>
            <a:r>
              <a:rPr lang="ru-RU" sz="1400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«Где чей домик?», драматизацию сказки «Лиса и заяц». </a:t>
            </a:r>
            <a:endParaRPr lang="ru-RU" sz="1400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duotone>
              <a:prstClr val="black"/>
              <a:srgbClr val="FF3399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96" y="635619"/>
            <a:ext cx="896190" cy="9876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925960" y="1617582"/>
            <a:ext cx="5166320" cy="13073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15816" y="582848"/>
            <a:ext cx="3464934" cy="7579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Право на медицинский уход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080536"/>
            <a:ext cx="3672408" cy="316667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83" y="3169295"/>
            <a:ext cx="4032449" cy="309466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4" name="Прямоугольник 3"/>
          <p:cNvSpPr/>
          <p:nvPr/>
        </p:nvSpPr>
        <p:spPr>
          <a:xfrm>
            <a:off x="2223120" y="1606774"/>
            <a:ext cx="4572000" cy="12448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правом на медицинский уход дети познакомились через устную анкету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«Кто и как заботиться о твоем здоровье?», игры: «Что надо делать, чтобы быть здоровым?», «Как люди разных профессий заботятся о здоровье детей?» 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873" y="629944"/>
            <a:ext cx="896190" cy="98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28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424572" y="1705511"/>
            <a:ext cx="4480458" cy="122413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915816" y="582848"/>
            <a:ext cx="3464934" cy="7579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Право на семью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3214686"/>
            <a:ext cx="4305272" cy="3096344"/>
          </a:xfrm>
          <a:prstGeom prst="rect">
            <a:avLst/>
          </a:prstGeom>
          <a:ln/>
        </p:spPr>
        <p:style>
          <a:lnRef idx="1">
            <a:schemeClr val="accent1"/>
          </a:lnRef>
          <a:fillRef idx="1001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4412022" y="1696104"/>
            <a:ext cx="4573333" cy="12335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правом жить и воспитываться в семье дети познакомились через беседу, игры «Продолжи предложение», «Назови ласково», «Радость и печаль», была использована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презентация «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Изучение прав ребенка по сказкам».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2285992"/>
            <a:ext cx="4242114" cy="3182388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683540"/>
            <a:ext cx="896190" cy="98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5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025812" y="1627565"/>
            <a:ext cx="4850505" cy="129737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915816" y="582848"/>
            <a:ext cx="3464934" cy="7579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Право на свое мнение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1785926"/>
            <a:ext cx="3850867" cy="3270599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5" name="Прямоугольник 4"/>
          <p:cNvSpPr/>
          <p:nvPr/>
        </p:nvSpPr>
        <p:spPr>
          <a:xfrm>
            <a:off x="4304318" y="1892909"/>
            <a:ext cx="4444146" cy="783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правом на свое мнение дети знакомились через игры: «Оцени поступок», «Подбери словечко», «Слепой и поводырь», «Я хочу с тобой подружиться».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2204" y="3211740"/>
            <a:ext cx="4808374" cy="3025571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duotone>
              <a:prstClr val="black"/>
              <a:srgbClr val="00FF99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563551"/>
            <a:ext cx="896190" cy="98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72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139952" y="1772816"/>
            <a:ext cx="4526798" cy="10081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915816" y="582848"/>
            <a:ext cx="3464934" cy="7579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Право на жизнь без насилия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1571612"/>
            <a:ext cx="3888432" cy="316835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140968"/>
            <a:ext cx="4248472" cy="324036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7" name="Прямоугольник 6"/>
          <p:cNvSpPr/>
          <p:nvPr/>
        </p:nvSpPr>
        <p:spPr>
          <a:xfrm>
            <a:off x="4094750" y="1772816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 знакомства с правом на жизнь без насилия использовались такие методы, как обсуждение поступков сказочных героев,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игра «Безопасно - Опасно», дети формулировали правила безопасного поведения.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9552" y="467989"/>
            <a:ext cx="896190" cy="9876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383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57554" y="1857364"/>
            <a:ext cx="1714512" cy="408393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Татьяна Секретарёва\Desktop\фото для презентации\DSCN58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532587"/>
            <a:ext cx="3096344" cy="22410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3075" name="Picture 3" descr="C:\Users\Татьяна Секретарёва\Desktop\фото для презентации\DSCN582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3929066"/>
            <a:ext cx="3240360" cy="241225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3077" name="Picture 5" descr="C:\Users\Татьяна Секретарёва\Desktop\аттест мокичева\права фото\фото все права\DSCN626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990186"/>
            <a:ext cx="3629000" cy="235825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6" name="Picture 4" descr="C:\Users\Татьяна Секретарёва\Desktop\фото для презентации\DSCN562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543984"/>
            <a:ext cx="3528392" cy="22950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2" name="Скругленный прямоугольник 1"/>
          <p:cNvSpPr/>
          <p:nvPr/>
        </p:nvSpPr>
        <p:spPr>
          <a:xfrm>
            <a:off x="971600" y="445497"/>
            <a:ext cx="6984776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Ура! Все лепестки Чудесного цветка для жителей страны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Правознайкино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собраны!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00430" y="2257076"/>
            <a:ext cx="1503617" cy="292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В конце 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каждого занятия ребята находили очередной лепесток.</a:t>
            </a:r>
            <a:endParaRPr lang="ru-RU" sz="1400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Наконец лепестки были собраны, и Чудесный цветок оказался у жителей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страны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Правознайкино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. </a:t>
            </a:r>
            <a:endParaRPr lang="ru-RU" sz="1400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24504" y="1700808"/>
            <a:ext cx="2127968" cy="37169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C:\Users\Татьяна Секретарёва\Desktop\аттест мокичева\права фото\фото квест\DSCN606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399741"/>
            <a:ext cx="3348000" cy="25110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4099" name="Picture 3" descr="C:\Users\Татьяна Секретарёва\Desktop\аттест мокичева\права фото\фото квест\DSCN607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472" y="1463336"/>
            <a:ext cx="3168000" cy="23760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4100" name="Picture 4" descr="C:\Users\Татьяна Секретарёва\Desktop\аттест мокичева\права фото\фото квест\DSCN607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504" y="3908662"/>
            <a:ext cx="3218326" cy="23040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4102" name="Picture 6" descr="C:\Users\Татьяна Секретарёва\Desktop\аттест мокичева\права фото\фото квест\DSCN610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1305" y="3839336"/>
            <a:ext cx="3273183" cy="25110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2" name="Скругленный прямоугольник 1"/>
          <p:cNvSpPr/>
          <p:nvPr/>
        </p:nvSpPr>
        <p:spPr>
          <a:xfrm>
            <a:off x="251520" y="404664"/>
            <a:ext cx="8568952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Итоговый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«Сюрприз для детей от жителей страны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Правознайкино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13859" y="1916832"/>
            <a:ext cx="2019584" cy="2661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В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конце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игрового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цикла 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детей ждал интересный </a:t>
            </a:r>
            <a:r>
              <a:rPr lang="ru-RU" sz="1200" dirty="0" err="1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квест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с участием бабы Яги.</a:t>
            </a:r>
            <a:endParaRPr lang="ru-RU" sz="1200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Жители страны </a:t>
            </a:r>
            <a:r>
              <a:rPr lang="ru-RU" sz="1200" dirty="0" err="1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Правознайкино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подготовили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сюрпризы – задания 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для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детей . 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Дети рассказывали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бабе Яге о том, как помогали искать лепестки Чудесного цветка. Выполняя задание, ребята вспоминали о каком праве идет речь.</a:t>
            </a:r>
            <a:endParaRPr lang="ru-RU" sz="1200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39952" y="1381251"/>
            <a:ext cx="1224136" cy="481855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Татьяна Секретарёва\Desktop\фото для презентации\20201224_0809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1406014"/>
            <a:ext cx="3816424" cy="2239009"/>
          </a:xfrm>
          <a:prstGeom prst="roundRect">
            <a:avLst>
              <a:gd name="adj" fmla="val 8594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2" name="Скругленный прямоугольник 1"/>
          <p:cNvSpPr/>
          <p:nvPr/>
        </p:nvSpPr>
        <p:spPr>
          <a:xfrm>
            <a:off x="2123728" y="460863"/>
            <a:ext cx="4680520" cy="93257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Самостоятельная деятельность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C:\Users\Татьяна Секретарёва\Desktop\фото для презентации\DSCN56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346745"/>
            <a:ext cx="3456384" cy="2486249"/>
          </a:xfrm>
          <a:prstGeom prst="roundRect">
            <a:avLst>
              <a:gd name="adj" fmla="val 8594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8" name="Picture 5" descr="C:\Users\Татьяна Секретарёва\Desktop\аттест мокичева\права фото\фото квест\DSCN607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752491"/>
            <a:ext cx="3744416" cy="2536546"/>
          </a:xfrm>
          <a:prstGeom prst="roundRect">
            <a:avLst>
              <a:gd name="adj" fmla="val 8594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10" name="Picture 4" descr="C:\Users\Татьяна Секретарёва\Desktop\фото для презентации\DSCN580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3929066"/>
            <a:ext cx="3456384" cy="2427462"/>
          </a:xfrm>
          <a:prstGeom prst="roundRect">
            <a:avLst>
              <a:gd name="adj" fmla="val 8594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3" name="TextBox 2"/>
          <p:cNvSpPr txBox="1"/>
          <p:nvPr/>
        </p:nvSpPr>
        <p:spPr>
          <a:xfrm>
            <a:off x="4139952" y="1424947"/>
            <a:ext cx="1224136" cy="4229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самостоятельной деятельности дети рисовали эмблемы прав в альбоме </a:t>
            </a:r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ребенок, я имею право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выполняли предложенные задания,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играли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Решая проблемные ситуации дети учились находить правильные решения и обосновывать их.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Татьяна Секретарёва\Desktop\аттест мокичева\права фото\фото все права\DSCN62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712" y="1470752"/>
            <a:ext cx="3024000" cy="22680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7172" name="Picture 4" descr="C:\Users\Татьяна Секретарёва\Desktop\аттест мокичева\права фото\фото все права\DSCN627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688" y="4027556"/>
            <a:ext cx="2826152" cy="211961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7173" name="Picture 5" descr="C:\Users\Татьяна Секретарёва\Desktop\аттест мокичева\права фото\фото все права\DSCN627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2960" y="4121210"/>
            <a:ext cx="2736304" cy="205222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7174" name="Picture 6" descr="C:\Users\Татьяна Секретарёва\Desktop\аттест мокичева\права фото\фото все права\DSCN627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556792"/>
            <a:ext cx="2916000" cy="21870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7" name="Picture 3" descr="C:\Users\Татьяна Секретарёва\Desktop\аттест мокичева\права фото\фото все права\DSCN627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600954" y="1471484"/>
            <a:ext cx="2628000" cy="19710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2" name="Скругленный прямоугольник 1"/>
          <p:cNvSpPr/>
          <p:nvPr/>
        </p:nvSpPr>
        <p:spPr>
          <a:xfrm>
            <a:off x="2339752" y="414470"/>
            <a:ext cx="4212144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Рисование в альбоме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«Я ребенок, я имею право»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 descr="C:\Users\Татьяна Секретарёва\Desktop\аттест мокичева\права фото\фото все права\DSCN628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285131" y="4215803"/>
            <a:ext cx="2682246" cy="196589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атьяна Секретарёва\Desktop\аттест мокичева\права фото\права фото\DSCN476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17464" y="2789872"/>
            <a:ext cx="3888000" cy="329404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6147" name="Picture 3" descr="C:\Users\Татьяна Секретарёва\Desktop\аттест мокичева\права фото\права фото\DSCN429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2428868"/>
            <a:ext cx="3778234" cy="3589759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2" name="Скругленный прямоугольник 1"/>
          <p:cNvSpPr/>
          <p:nvPr/>
        </p:nvSpPr>
        <p:spPr>
          <a:xfrm>
            <a:off x="2411760" y="548680"/>
            <a:ext cx="4154760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84708" y="1785926"/>
            <a:ext cx="1763624" cy="36933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Фотовыставка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1844824"/>
            <a:ext cx="2353529" cy="36933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Выставка рисунков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571868" y="1857364"/>
            <a:ext cx="1512168" cy="28584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Совместно с родителями были организованы фотовыставки, выставки рисункам по темам. Родители оказывали помощь в подготовке игр –драматизаций.</a:t>
            </a:r>
            <a:endParaRPr lang="ru-RU" sz="1400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Тема: Формирование правового сознания детей старшего дошкольного возраста через цикл игровых занятий «В поисках лепестков Чудесного цветка для жителей страны «</a:t>
            </a:r>
            <a:r>
              <a:rPr lang="ru-RU" sz="20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Правознайкино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417638"/>
            <a:ext cx="8003232" cy="50356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 Секретарёва\Desktop\аттест мокичева\права фото\фото все права\DSCN62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696" y="1712738"/>
            <a:ext cx="2736000" cy="211677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1027" name="Picture 3" descr="C:\Users\Татьяна Секретарёва\Desktop\аттест мокичева\права фото\фото все права\DSCN627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4389" y="1698481"/>
            <a:ext cx="2736000" cy="19710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1028" name="Picture 4" descr="C:\Users\Татьяна Секретарёва\Desktop\аттест мокичева\права фото\фото все права\DSCN628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855" y="4296537"/>
            <a:ext cx="2749253" cy="1924193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1029" name="Picture 5" descr="C:\Users\Татьяна Секретарёва\Desktop\аттест мокичева\права фото\фото все права\DSCN628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3601" y="4303914"/>
            <a:ext cx="2844012" cy="20520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1030" name="Picture 6" descr="C:\Users\Татьяна Секретарёва\Desktop\аттест мокичева\права фото\фото все права\DSCN628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4143380"/>
            <a:ext cx="2736000" cy="206386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2" name="Скругленный прямоугольник 1"/>
          <p:cNvSpPr/>
          <p:nvPr/>
        </p:nvSpPr>
        <p:spPr>
          <a:xfrm>
            <a:off x="2265347" y="473620"/>
            <a:ext cx="4680520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Развивающая предметно – пространственная среда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71802" y="2143116"/>
            <a:ext cx="3114572" cy="165288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059832" y="2357431"/>
            <a:ext cx="31683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Эффективным условием реализации поставленных задач был  подбор дидактического и иллюстративного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материала.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9512" y="548680"/>
            <a:ext cx="885698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этап: Заключительный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Диагностика (после изучения темы)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выявление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основ социально – правового сознания.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Использовались метод вопросов, наблюдения и методика «Решение правовых ситуаций» (Т.В.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Есикова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4581128"/>
            <a:ext cx="806489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Выводы: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результате проведенной диагностики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конец года было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выявлено, что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 большинства детей 54 (%)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сформированы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основы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социально – правового сознания.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44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%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детей имеют первичные представления.  Представления не сформированы у 2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% от всех участников исследования.</a:t>
            </a: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643042" y="2214554"/>
          <a:ext cx="6286544" cy="2389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620688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РЕЗУЛЬТАТИВНОСТЬ ПРОФЕССИОНАЛЬНОЙ ПЕДАГОГИЧЕСКОЙ ДЕЯТЕЛЬНОСТИ И ДОСТИГНУТЫЕ ЭФФЕКТЫ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1916832"/>
            <a:ext cx="8352928" cy="3989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9855" fontAlgn="t">
              <a:spcBef>
                <a:spcPts val="400"/>
              </a:spcBef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результате проделанной работы: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t">
              <a:spcAft>
                <a:spcPts val="0"/>
              </a:spcAft>
              <a:buFont typeface="Wingdings 3" panose="05040102010807070707" pitchFamily="18" charset="2"/>
              <a:buChar char="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 детей появилось представление о «Конвенции ООН о правах ребенка», как о документе,  защищающем их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t">
              <a:spcAft>
                <a:spcPts val="0"/>
              </a:spcAft>
              <a:buFont typeface="Wingdings 3" panose="05040102010807070707" pitchFamily="18" charset="2"/>
              <a:buChar char="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Формируются  доступные системные знания о себе, своих правах и обязанностях.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t">
              <a:spcAft>
                <a:spcPts val="0"/>
              </a:spcAft>
              <a:buFont typeface="Wingdings 3" panose="05040102010807070707" pitchFamily="18" charset="2"/>
              <a:buChar char="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Дошкольники могут оценить социальные явления, события, поступки других людей, оценить поведение как положительное или отрицательное (правильное или неправильное, хорошее или плохое), оценку мотивируют.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t">
              <a:spcAft>
                <a:spcPts val="0"/>
              </a:spcAft>
              <a:buFont typeface="Wingdings 3" panose="05040102010807070707" pitchFamily="18" charset="2"/>
              <a:buChar char="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Применяют полученные знания в разнообразных формах собственной деятельности.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t">
              <a:spcAft>
                <a:spcPts val="0"/>
              </a:spcAft>
              <a:buFont typeface="Wingdings 3" panose="05040102010807070707" pitchFamily="18" charset="2"/>
              <a:buChar char="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 детей формируется правовое сознание, такие качества личности как любовь к родным и близким, дружелюбие к окружающим людям и умение к сопереживанию.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94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91680" y="2636912"/>
            <a:ext cx="6088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Спасибо за внимание!</a:t>
            </a:r>
            <a:endParaRPr lang="ru-RU" sz="36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62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5368363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Правовое воспитание, как направление социально - коммуникативного развития детей дошкольного возраста, является актуальной и насущной проблемой.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Актуальность правового воспитания подчеркивается нормативными документами, педагогическими исследованиями и тенденциями развития общества.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изменениях в Федеральном законе от 29 декабря 2012 г. №273 – ФЗ «Об образовании в Российской Федерации» принятых 24 июля 2020г. говорится о создании условий для социализации на  основе принятых в российском обществе правил и норм поведения, формирование чувства гражданственности.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Фгос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дошкольного образования прописана важнейшая цель реализации образовательной программы дошкольного образования: позитивная социализация и индивидуализация ребенка-дошкольника.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Именно в дошкольный период приобретаются самые первоначальные представления о социальных нормах поведения людей, о потребности положенного порядка в отношениях друг с другом 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Авторы С.А.Козлова, О.Л.Князева,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Л.К.Мячина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отмечают, что у дошкольников необходимо формировать представление о самом себе, о правах и обязанностях, формировать оценочное отношение к социальным явлениям.</a:t>
            </a: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51520" y="1916831"/>
            <a:ext cx="8640960" cy="4090459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560" y="1124744"/>
            <a:ext cx="7632848" cy="72008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86430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Формирование у детей старшего дошкольного возраста 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 социально – правового сознания.					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Дать детям представление о «Конвенции ООН о правах ребенка», как о документе,  защищающем их.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Сформировать устойчивые понятия о том, что каждый ребенок имеет права; познакомить с правами детей.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Способствовать формированию чувства собственного достоинства; осознание своих прав и обязанностей; чувства ответственности за начатое дело, за данное слово.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Воспитывать активную </a:t>
            </a:r>
            <a:r>
              <a:rPr lang="ru-RU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деятельностную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позицию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к окружающему миру, такие качества личности как любовь к родным и близким, дружелюбие к окружающим людям и умение к сопереживанию.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ПЕДАГОГИЧЕСКОЙ ДЕЯТЕЛЬНОСТИ: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86977" y="394793"/>
            <a:ext cx="2746648" cy="488404"/>
          </a:xfr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ru-RU" sz="24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Система работы</a:t>
            </a:r>
            <a:endParaRPr lang="ru-RU" sz="240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57686" y="3214686"/>
            <a:ext cx="2016224" cy="738664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 smtClean="0"/>
              <a:t>Решение проблемных ситуаций</a:t>
            </a:r>
            <a:endParaRPr lang="ru-RU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348165" y="2309304"/>
            <a:ext cx="1826243" cy="52322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 smtClean="0"/>
              <a:t>Дидактические настольные игры</a:t>
            </a:r>
            <a:endParaRPr lang="ru-RU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402574" y="5352161"/>
            <a:ext cx="1512927" cy="738664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 smtClean="0"/>
              <a:t>Продуктивные виды деятельности</a:t>
            </a:r>
            <a:endParaRPr lang="ru-RU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429183" y="4125738"/>
            <a:ext cx="1645714" cy="954107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 smtClean="0"/>
              <a:t>Рассматривание иллюстраций, картинок по правам детей</a:t>
            </a:r>
            <a:endParaRPr lang="ru-RU" sz="1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321660" y="2490867"/>
            <a:ext cx="2688557" cy="36933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/>
              <a:t>Совместные выставки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001200" y="4086991"/>
            <a:ext cx="1109599" cy="36933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/>
              <a:t>Буклеты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656280" y="4844198"/>
            <a:ext cx="1869583" cy="92333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Информация в папках передвижках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580413" y="3288929"/>
            <a:ext cx="1951175" cy="36933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/>
              <a:t>Анкетирование</a:t>
            </a:r>
          </a:p>
        </p:txBody>
      </p:sp>
      <p:sp>
        <p:nvSpPr>
          <p:cNvPr id="6" name="Овал 5"/>
          <p:cNvSpPr/>
          <p:nvPr/>
        </p:nvSpPr>
        <p:spPr>
          <a:xfrm>
            <a:off x="410988" y="1132094"/>
            <a:ext cx="2842964" cy="827835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Организованная деятельность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39223" y="3261449"/>
            <a:ext cx="1800200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/>
              <a:t>Дидактические игры, словесные. Игры-драматизации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454955" y="2628288"/>
            <a:ext cx="1476802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/>
              <a:t>Продуктивная деятельность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434456" y="2216221"/>
            <a:ext cx="829073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400" b="1" dirty="0"/>
              <a:t>Беседы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285984" y="4357694"/>
            <a:ext cx="1518308" cy="138499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/>
              <a:t>Просмотр мультфильмов и </a:t>
            </a:r>
            <a:r>
              <a:rPr lang="ru-RU" sz="1400" b="1" dirty="0" smtClean="0"/>
              <a:t>чтение, </a:t>
            </a:r>
            <a:r>
              <a:rPr lang="ru-RU" sz="1400" b="1" dirty="0"/>
              <a:t>игры на развитие коммуникативных навыков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85055" y="5794898"/>
            <a:ext cx="1547415" cy="7386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/>
              <a:t>Проблемно поисковая деятельность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745203" y="5867306"/>
            <a:ext cx="2124299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400" b="1" dirty="0"/>
              <a:t>Отгадывание </a:t>
            </a:r>
            <a:r>
              <a:rPr lang="ru-RU" sz="1400" b="1" dirty="0" smtClean="0"/>
              <a:t>загадок</a:t>
            </a:r>
            <a:endParaRPr lang="ru-RU" sz="1400" b="1" dirty="0"/>
          </a:p>
        </p:txBody>
      </p:sp>
      <p:sp>
        <p:nvSpPr>
          <p:cNvPr id="32" name="Овал 31"/>
          <p:cNvSpPr/>
          <p:nvPr/>
        </p:nvSpPr>
        <p:spPr>
          <a:xfrm>
            <a:off x="222841" y="2366944"/>
            <a:ext cx="1957846" cy="3221581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/>
              <a:t>Цикл игровых занятий « В поисках лепестков </a:t>
            </a:r>
            <a:r>
              <a:rPr lang="ru-RU" sz="1600" b="1" dirty="0" smtClean="0"/>
              <a:t>Чудесного цветка, </a:t>
            </a:r>
            <a:r>
              <a:rPr lang="ru-RU" sz="1600" b="1" dirty="0"/>
              <a:t>для жителей страны «</a:t>
            </a:r>
            <a:r>
              <a:rPr lang="ru-RU" sz="1600" b="1" dirty="0" err="1"/>
              <a:t>Правознайкино</a:t>
            </a:r>
            <a:r>
              <a:rPr lang="ru-RU" sz="1600" b="1" dirty="0"/>
              <a:t>»</a:t>
            </a:r>
          </a:p>
        </p:txBody>
      </p:sp>
      <p:sp>
        <p:nvSpPr>
          <p:cNvPr id="34" name="Стрелка вправо 33"/>
          <p:cNvSpPr/>
          <p:nvPr/>
        </p:nvSpPr>
        <p:spPr>
          <a:xfrm rot="19682010">
            <a:off x="1863282" y="2617742"/>
            <a:ext cx="614195" cy="45719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 rot="187118">
            <a:off x="1308581" y="2001003"/>
            <a:ext cx="334147" cy="365941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 rot="20607175">
            <a:off x="2076955" y="3045791"/>
            <a:ext cx="379579" cy="45719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право 38"/>
          <p:cNvSpPr/>
          <p:nvPr/>
        </p:nvSpPr>
        <p:spPr>
          <a:xfrm flipV="1">
            <a:off x="2180687" y="3770425"/>
            <a:ext cx="230268" cy="45719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 rot="1049508">
            <a:off x="2064054" y="4821339"/>
            <a:ext cx="239832" cy="45719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 вправо 43"/>
          <p:cNvSpPr/>
          <p:nvPr/>
        </p:nvSpPr>
        <p:spPr>
          <a:xfrm rot="1455224">
            <a:off x="1596962" y="5500565"/>
            <a:ext cx="377911" cy="143150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 вправо 44"/>
          <p:cNvSpPr/>
          <p:nvPr/>
        </p:nvSpPr>
        <p:spPr>
          <a:xfrm rot="5787664" flipV="1">
            <a:off x="724237" y="5632074"/>
            <a:ext cx="216494" cy="45719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3428992" y="1071546"/>
            <a:ext cx="3124490" cy="887744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Самостоятельная деятельность</a:t>
            </a:r>
          </a:p>
        </p:txBody>
      </p:sp>
      <p:sp>
        <p:nvSpPr>
          <p:cNvPr id="49" name="Овал 48"/>
          <p:cNvSpPr/>
          <p:nvPr/>
        </p:nvSpPr>
        <p:spPr>
          <a:xfrm>
            <a:off x="6572264" y="1142984"/>
            <a:ext cx="2282552" cy="9144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</a:p>
        </p:txBody>
      </p:sp>
      <p:sp>
        <p:nvSpPr>
          <p:cNvPr id="60" name="Стрелка вниз 59"/>
          <p:cNvSpPr/>
          <p:nvPr/>
        </p:nvSpPr>
        <p:spPr>
          <a:xfrm>
            <a:off x="5173078" y="2083988"/>
            <a:ext cx="45719" cy="225316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Стрелка вниз 60"/>
          <p:cNvSpPr/>
          <p:nvPr/>
        </p:nvSpPr>
        <p:spPr>
          <a:xfrm>
            <a:off x="5143353" y="2856083"/>
            <a:ext cx="75443" cy="213967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Стрелка вниз 63"/>
          <p:cNvSpPr/>
          <p:nvPr/>
        </p:nvSpPr>
        <p:spPr>
          <a:xfrm flipH="1">
            <a:off x="5206321" y="3886949"/>
            <a:ext cx="45719" cy="206561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Стрелка вниз 65"/>
          <p:cNvSpPr/>
          <p:nvPr/>
        </p:nvSpPr>
        <p:spPr>
          <a:xfrm>
            <a:off x="5132747" y="5112613"/>
            <a:ext cx="52583" cy="191883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Стрелка вниз 68"/>
          <p:cNvSpPr/>
          <p:nvPr/>
        </p:nvSpPr>
        <p:spPr>
          <a:xfrm flipH="1">
            <a:off x="7638011" y="2215793"/>
            <a:ext cx="55857" cy="232799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Стрелка вниз 69"/>
          <p:cNvSpPr/>
          <p:nvPr/>
        </p:nvSpPr>
        <p:spPr>
          <a:xfrm>
            <a:off x="7646874" y="2997566"/>
            <a:ext cx="46995" cy="213424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Стрелка вниз 71"/>
          <p:cNvSpPr/>
          <p:nvPr/>
        </p:nvSpPr>
        <p:spPr>
          <a:xfrm>
            <a:off x="7638011" y="3727187"/>
            <a:ext cx="45719" cy="266690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Стрелка вниз 72"/>
          <p:cNvSpPr/>
          <p:nvPr/>
        </p:nvSpPr>
        <p:spPr>
          <a:xfrm flipH="1">
            <a:off x="7635577" y="4557100"/>
            <a:ext cx="45719" cy="186320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90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15516" y="2398160"/>
            <a:ext cx="8568952" cy="1192026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282" y="857232"/>
            <a:ext cx="8501122" cy="1451568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7504" y="1000108"/>
            <a:ext cx="8784976" cy="410928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Диагностика (на начало изучения темы) по результатам опроса детей на тему «Права ребенка»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49006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1 Этап: Аналитико- проектировочный</a:t>
            </a:r>
            <a:endParaRPr lang="ru-RU" sz="240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0384" y="1500396"/>
            <a:ext cx="7859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выявление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основ социально – правового сознания у детей старшего дошкольного возраста.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5122" y="2417781"/>
            <a:ext cx="84488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Выводы: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результате проведения исследования было выявлено, что у большинства дошкольников 83% 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сформированы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социально – правового сознания.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17 % детей имеют первичные представления.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1643042" y="3786190"/>
          <a:ext cx="5500726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980729"/>
            <a:ext cx="8212711" cy="720079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выявить отношение родителей к правовому воспитанию детей старшего дошкольного возраста в детском саду.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18556" y="338328"/>
            <a:ext cx="4906888" cy="73321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Анкетирование родителей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1642" y="2214554"/>
            <a:ext cx="7787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Выводы:  97% родителей считает что детей необходимо приобщать к правовой культуре с дошкольного возраста.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1490201693"/>
              </p:ext>
            </p:extLst>
          </p:nvPr>
        </p:nvGraphicFramePr>
        <p:xfrm>
          <a:off x="2087950" y="3360447"/>
          <a:ext cx="4697098" cy="3040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2016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121571" y="4698413"/>
            <a:ext cx="2523671" cy="12961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42852"/>
            <a:ext cx="9252520" cy="127478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2 этап. Основной</a:t>
            </a:r>
            <a:br>
              <a:rPr lang="ru-RU" sz="24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Организованная деятельность</a:t>
            </a:r>
            <a:endParaRPr lang="ru-RU" sz="240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Татьяна Секретарёва\Desktop\аттест мокичева\права фото\на сайт права\DSCN27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327" y="1895760"/>
            <a:ext cx="2981129" cy="2215853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1027" name="Picture 3" descr="C:\Users\Татьяна Секретарёва\Desktop\фото для презентации\DSCN318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14818"/>
            <a:ext cx="2979824" cy="223486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4" name="Скругленный прямоугольник 3"/>
          <p:cNvSpPr/>
          <p:nvPr/>
        </p:nvSpPr>
        <p:spPr>
          <a:xfrm>
            <a:off x="3347864" y="1935720"/>
            <a:ext cx="2232248" cy="178131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Развлечение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 правах играя»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в игровой форме знакомились с документом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 Декларация прав ребенка»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35696" y="1135770"/>
            <a:ext cx="5400600" cy="689547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Цикл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игровых занятий «В поисках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лепестков  Чудесного цветка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жителей страны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Правознайкино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0371" y="1943931"/>
            <a:ext cx="3150512" cy="216768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715008" y="4214818"/>
            <a:ext cx="3222360" cy="222428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7" name="TextBox 6"/>
          <p:cNvSpPr txBox="1"/>
          <p:nvPr/>
        </p:nvSpPr>
        <p:spPr>
          <a:xfrm>
            <a:off x="3210502" y="4943851"/>
            <a:ext cx="24927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Сюрпризный момент – письмо от жителей страны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«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Правознайкино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Капля 9"/>
          <p:cNvSpPr/>
          <p:nvPr/>
        </p:nvSpPr>
        <p:spPr>
          <a:xfrm>
            <a:off x="323528" y="747850"/>
            <a:ext cx="792088" cy="880950"/>
          </a:xfrm>
          <a:prstGeom prst="teardrop">
            <a:avLst>
              <a:gd name="adj" fmla="val 111980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361" y="1315134"/>
            <a:ext cx="3528392" cy="264629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6252" y="1109564"/>
            <a:ext cx="3400244" cy="2621089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7" name="Скругленный прямоугольник 6"/>
          <p:cNvSpPr/>
          <p:nvPr/>
        </p:nvSpPr>
        <p:spPr>
          <a:xfrm>
            <a:off x="2601825" y="404664"/>
            <a:ext cx="4032448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Право на отдых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997358"/>
            <a:ext cx="3888432" cy="2527985"/>
          </a:xfrm>
          <a:prstGeom prst="roundRect">
            <a:avLst>
              <a:gd name="adj" fmla="val 8594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0694" y="3929066"/>
            <a:ext cx="3372183" cy="2527985"/>
          </a:xfrm>
          <a:prstGeom prst="roundRect">
            <a:avLst>
              <a:gd name="adj" fmla="val 8594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24" name="Прямоугольник 23"/>
          <p:cNvSpPr/>
          <p:nvPr/>
        </p:nvSpPr>
        <p:spPr>
          <a:xfrm>
            <a:off x="3824071" y="1344875"/>
            <a:ext cx="1690863" cy="215046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771004" y="1491230"/>
            <a:ext cx="1800200" cy="1936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знакомства с правом на отдых использовались рассказы детей о совместном отдыхе с родителями, инсценировка сказки «Золушка»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6" cstate="email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125" y="404663"/>
            <a:ext cx="896190" cy="940211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7000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1392</TotalTime>
  <Words>966</Words>
  <Application>Microsoft Office PowerPoint</Application>
  <PresentationFormat>Экран (4:3)</PresentationFormat>
  <Paragraphs>109</Paragraphs>
  <Slides>23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1" baseType="lpstr">
      <vt:lpstr>Arial Black</vt:lpstr>
      <vt:lpstr>Calibri</vt:lpstr>
      <vt:lpstr>Lucida Sans Unicode</vt:lpstr>
      <vt:lpstr>Times New Roman</vt:lpstr>
      <vt:lpstr>Verdana</vt:lpstr>
      <vt:lpstr>Wingdings 2</vt:lpstr>
      <vt:lpstr>Wingdings 3</vt:lpstr>
      <vt:lpstr>Открытая</vt:lpstr>
      <vt:lpstr>Презентация PowerPoint</vt:lpstr>
      <vt:lpstr>Тема: Формирование правового сознания детей старшего дошкольного возраста через цикл игровых занятий «В поисках лепестков Чудесного цветка для жителей страны «Правознайкино»</vt:lpstr>
      <vt:lpstr>Актуальность</vt:lpstr>
      <vt:lpstr>ЦЕЛИ И ЗАДАЧИ ПЕДАГОГИЧЕСКОЙ ДЕЯТЕЛЬНОСТИ:</vt:lpstr>
      <vt:lpstr>Система работы</vt:lpstr>
      <vt:lpstr>1 Этап: Аналитико- проектировочный</vt:lpstr>
      <vt:lpstr>Анкетирование родителей</vt:lpstr>
      <vt:lpstr>2 этап. Основной Организованная деятельность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у детей старшего дошкольного возраста представлений о собственных правах и обязанностях через использование игровых компонентов.</dc:title>
  <dc:creator>Татьяна Секретарёва</dc:creator>
  <cp:lastModifiedBy>Сергей</cp:lastModifiedBy>
  <cp:revision>181</cp:revision>
  <dcterms:created xsi:type="dcterms:W3CDTF">2022-01-26T13:30:42Z</dcterms:created>
  <dcterms:modified xsi:type="dcterms:W3CDTF">2022-02-09T15:20:02Z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1111766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