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vnd.ms-photo" Extension="wdp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commentAuthors+xml" PartName="/ppt/commentAuthors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app.xml" Type="http://schemas.openxmlformats.org/officeDocument/2006/relationships/extended-properties"/><Relationship Id="rId2" Target="docProps/core.xml" Type="http://schemas.openxmlformats.org/package/2006/relationships/metadata/core-properties"/><Relationship Id="rId1" Target="ppt/presentation.xml" Type="http://schemas.openxmlformats.org/officeDocument/2006/relationships/officeDocument"/><Relationship Id="rId4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74" r:id="rId3"/>
    <p:sldId id="276" r:id="rId4"/>
    <p:sldId id="288" r:id="rId5"/>
    <p:sldId id="277" r:id="rId6"/>
    <p:sldId id="284" r:id="rId7"/>
    <p:sldId id="272" r:id="rId8"/>
    <p:sldId id="275" r:id="rId9"/>
    <p:sldId id="278" r:id="rId10"/>
    <p:sldId id="281" r:id="rId11"/>
    <p:sldId id="279" r:id="rId12"/>
    <p:sldId id="282" r:id="rId13"/>
    <p:sldId id="286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Ольга Копосова" initials="ОК" lastIdx="3" clrIdx="0">
    <p:extLst>
      <p:ext uri="{19B8F6BF-5375-455C-9EA6-DF929625EA0E}">
        <p15:presenceInfo xmlns:p15="http://schemas.microsoft.com/office/powerpoint/2012/main" userId="7ea6c1b3c59f31ed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37" autoAdjust="0"/>
    <p:restoredTop sz="94660"/>
  </p:normalViewPr>
  <p:slideViewPr>
    <p:cSldViewPr snapToGrid="0">
      <p:cViewPr varScale="1">
        <p:scale>
          <a:sx n="79" d="100"/>
          <a:sy n="79" d="100"/>
        </p:scale>
        <p:origin x="120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82D4AE-1229-49BF-BE6A-F17649B194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049FECD-FA06-4F32-9129-D83D823D39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A6C7B23-FD30-44BA-9E09-A77F4C8B37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7CEFB-DF4A-44DD-BC92-EC50A1CEB250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957A6C1-729E-4D29-9FCF-D2E2381B22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3BB7D4D-D208-4D90-A9AF-37897DD407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789EB-2DC2-4C1D-BA51-EF84015496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9983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E17EC5-25F2-4881-A27F-4A94401AA8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C32E367-C434-47FF-A705-D07B5FC6A2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02679C0-5265-4EEC-A77A-B4A0605182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7CEFB-DF4A-44DD-BC92-EC50A1CEB250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94D2D32-53B0-4BC2-A3AA-8D461AC095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238029F-5D38-493C-833A-AA0188797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789EB-2DC2-4C1D-BA51-EF84015496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4475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D50FD2EB-9A3F-4305-8334-2D491088B70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47C936A-02FD-438B-BD83-B3CCFB9BB3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70BA52A-DCC9-474D-A75E-F027455B4B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7CEFB-DF4A-44DD-BC92-EC50A1CEB250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ECEBBE7-83B3-4DDB-AD6C-3C9BFF0A2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46963D3-A080-4488-B0BB-FBA8D29ED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789EB-2DC2-4C1D-BA51-EF84015496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96317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150E64-8FA7-4984-A28A-7B7CF67A73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A73037E-4107-4051-99DF-9AEBDEA7BA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EF76AC9-E068-4B72-A7A2-6A0F41F29C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7CEFB-DF4A-44DD-BC92-EC50A1CEB250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6FB1539-FEC8-4860-A798-3585B31DCB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8CE4C81-8C1D-44FA-B4EA-2F05E0BE99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789EB-2DC2-4C1D-BA51-EF84015496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1248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D88024-3C5C-4EFC-A123-5DACB92476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F1F7C76-81C3-44B0-975C-2AE888721D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FE85762-23F3-417B-9E37-5A11428D4C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7CEFB-DF4A-44DD-BC92-EC50A1CEB250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697BBDF-A651-45D8-B5AF-C82793E32A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C217C75-D96A-4BB6-B271-B72C8F730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789EB-2DC2-4C1D-BA51-EF84015496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21008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A896583-53FA-4A3C-A6D5-D6FCE700A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915D3C9-5618-4084-93D5-B20C694494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D94C8F1-46BB-4FE2-A49F-36A16DFE97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EE06A48-0268-43BD-A03E-885B9B53E4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7CEFB-DF4A-44DD-BC92-EC50A1CEB250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9C16282-12AD-4534-98BB-11D5F60D4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E6BE4D6-7C2F-418C-AACA-31B225C0ED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789EB-2DC2-4C1D-BA51-EF84015496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02275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18EFB9D-5956-4E02-BF02-23A97BBDB5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425C82B-EC97-4B28-9DF2-FF833B0F85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2ADBCA4-0F33-447B-AD2D-63125EDEBD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5421DAB5-C7E9-40B4-A8E2-B3B6C341C2E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9FC94ECE-BB58-4FC0-B7A9-CA7EB0CD91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6F5FA5DA-A56B-4541-969E-6A2943F6E5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7CEFB-DF4A-44DD-BC92-EC50A1CEB250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F84224A-4E7C-4A80-8E0B-46841A1D45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FF4816D4-538D-471E-B64F-C7C0570D0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789EB-2DC2-4C1D-BA51-EF84015496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00374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4A0A40-9E91-42F0-B9F8-EA9B3033A9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285DD03C-C83B-4FF4-B9D3-C27C25E73D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7CEFB-DF4A-44DD-BC92-EC50A1CEB250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28CC9D14-34D0-4F8A-A569-80B0C6D9B2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7CB0C5AB-DB15-4A43-A7D1-AC85BF685C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789EB-2DC2-4C1D-BA51-EF84015496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84958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B8E9D1DC-1795-4E6E-A5B1-5A4921D027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7CEFB-DF4A-44DD-BC92-EC50A1CEB250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39B4E0DD-EE5A-420F-8C30-0690F3E2A0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6131A6D-EF82-4F43-87A2-B8EEB4821B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789EB-2DC2-4C1D-BA51-EF84015496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0675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9DA150-CF3A-4A4A-9F55-A37F484BC5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A680488-F78F-4C54-93EE-471E9B902E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AD70D69-DD35-457A-A429-5858544B79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4594E7F-B56E-403B-A81E-DE714B822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7CEFB-DF4A-44DD-BC92-EC50A1CEB250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A20FFBB-E959-4D8A-95E3-449C35761D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32E7BD4-8ABE-41C7-AAF8-E529B98D57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789EB-2DC2-4C1D-BA51-EF84015496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29844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67E748-9E00-41DE-B112-91D4667492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2D9A0423-C21D-4C7C-B24C-42807D33A10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25226E0-25A9-403C-842B-7F9F1BE9DD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311EDF0-F041-44F7-91FB-7DBB50ADB8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7CEFB-DF4A-44DD-BC92-EC50A1CEB250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C2A0BDF-CC6D-4F16-AB7E-C908B13E11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319A4F0-8590-44CC-9924-5BBEE7C87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789EB-2DC2-4C1D-BA51-EF84015496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8220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98361B-7230-417D-B436-D8C5BB7393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3854EB2-CBEB-4EB8-8FFA-D8E32FAD6A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D43CBF2-DE43-414E-B2BC-66029F01879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17CEFB-DF4A-44DD-BC92-EC50A1CEB250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A07889E-D5F4-428F-9159-15D9B199C5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D6DBAD5-2D79-48E4-9691-682BADF2DC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9789EB-2DC2-4C1D-BA51-EF84015496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14863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 ?><Relationships xmlns="http://schemas.openxmlformats.org/package/2006/relationships"><Relationship Id="rId2" Target="../media/image17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jp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 ?><Relationships xmlns="http://schemas.openxmlformats.org/package/2006/relationships"><Relationship Id="rId8" Target="../media/image13.png" Type="http://schemas.openxmlformats.org/officeDocument/2006/relationships/image"/><Relationship Id="rId3" Target="../media/image9.png" Type="http://schemas.openxmlformats.org/officeDocument/2006/relationships/image"/><Relationship Id="rId7" Target="../media/image12.png" Type="http://schemas.openxmlformats.org/officeDocument/2006/relationships/image"/><Relationship Id="rId2" Target="../media/image8.jp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11.jpeg" Type="http://schemas.openxmlformats.org/officeDocument/2006/relationships/image"/><Relationship Id="rId5" Target="../media/image10.png" Type="http://schemas.openxmlformats.org/officeDocument/2006/relationships/image"/><Relationship Id="rId4" Target="../media/hdphoto1.wdp" Type="http://schemas.microsoft.com/office/2007/relationships/hdphoto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C41A68F-7919-4850-8A70-C739C2650BEA}"/>
              </a:ext>
            </a:extLst>
          </p:cNvPr>
          <p:cNvSpPr txBox="1"/>
          <p:nvPr/>
        </p:nvSpPr>
        <p:spPr>
          <a:xfrm>
            <a:off x="3593461" y="1892377"/>
            <a:ext cx="820057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«Огонь – друг или враг?»</a:t>
            </a:r>
            <a:endParaRPr lang="ru-RU" sz="5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418" y="3919503"/>
            <a:ext cx="7184742" cy="2938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354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949AB16A-BEC0-4860-815D-A087E36B2B8C}"/>
              </a:ext>
            </a:extLst>
          </p:cNvPr>
          <p:cNvSpPr/>
          <p:nvPr/>
        </p:nvSpPr>
        <p:spPr>
          <a:xfrm>
            <a:off x="106533" y="858439"/>
            <a:ext cx="11869444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«Выбери нужное</a:t>
            </a:r>
            <a:r>
              <a:rPr lang="ru-RU" sz="3200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ctr"/>
            <a:endParaRPr lang="ru-RU" sz="3200" b="1" i="0" u="sng" dirty="0">
              <a:solidFill>
                <a:srgbClr val="C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i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формировать представления детей о предметах, необходимых при тушении пожара, правилах их использования.</a:t>
            </a:r>
          </a:p>
          <a:p>
            <a:r>
              <a:rPr lang="ru-RU" sz="2800" b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игры: </a:t>
            </a: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Ребёнку, предлагается набор предметных картинок - огнетушитель, ведро с водой, телевизор, телефон, ящик с песком, пожарный шланг, керосиновая лампа, шлем пожарного, зажигалка, газовая плита, противогаз, из которых он должен выбрать картинки с изображением предметов,  используемые при тушении пожаров и объяснить, как предмет используют при тушении пожара. Если в игре участвует несколько членов семьи, то можно устроить соревнование. Правильно ответивший, получает фишку. Выигрывает игрок, получивший большее количество фишек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b="1" i="0" dirty="0">
              <a:solidFill>
                <a:srgbClr val="7030A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3076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6">
            <a:extLst>
              <a:ext uri="{FF2B5EF4-FFF2-40B4-BE49-F238E27FC236}">
                <a16:creationId xmlns:a16="http://schemas.microsoft.com/office/drawing/2014/main" id="{2562B5F0-CBBF-40DD-A87A-D9089CEB34AB}"/>
              </a:ext>
            </a:extLst>
          </p:cNvPr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911" l="73080" r="103" t="33225"/>
          <a:stretch/>
        </p:blipFill>
        <p:spPr bwMode="auto">
          <a:xfrm>
            <a:off x="484350" y="198898"/>
            <a:ext cx="2305236" cy="1824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34">
            <a:extLst>
              <a:ext uri="{FF2B5EF4-FFF2-40B4-BE49-F238E27FC236}">
                <a16:creationId xmlns:a16="http://schemas.microsoft.com/office/drawing/2014/main" id="{D9CC0F8F-DAB1-45DE-872D-60B2BF6DD23E}"/>
              </a:ext>
            </a:extLst>
          </p:cNvPr>
          <p:cNvPicPr>
            <a:picLocks noChangeArrowheads="1"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158" r="112"/>
          <a:stretch/>
        </p:blipFill>
        <p:spPr bwMode="auto">
          <a:xfrm>
            <a:off x="7132144" y="299499"/>
            <a:ext cx="2097355" cy="1920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16">
            <a:extLst>
              <a:ext uri="{FF2B5EF4-FFF2-40B4-BE49-F238E27FC236}">
                <a16:creationId xmlns:a16="http://schemas.microsoft.com/office/drawing/2014/main" id="{1433681B-C883-4CCC-AFBA-8A8870B15910}"/>
              </a:ext>
            </a:extLst>
          </p:cNvPr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051" l="46886" r="26298" t="33085"/>
          <a:stretch/>
        </p:blipFill>
        <p:spPr bwMode="auto">
          <a:xfrm>
            <a:off x="9661723" y="1142985"/>
            <a:ext cx="2305236" cy="1824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16">
            <a:extLst>
              <a:ext uri="{FF2B5EF4-FFF2-40B4-BE49-F238E27FC236}">
                <a16:creationId xmlns:a16="http://schemas.microsoft.com/office/drawing/2014/main" id="{914E9172-ED1B-43D3-9999-0C5624C0E4AC}"/>
              </a:ext>
            </a:extLst>
          </p:cNvPr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6093" l="72859" t="43"/>
          <a:stretch/>
        </p:blipFill>
        <p:spPr bwMode="auto">
          <a:xfrm>
            <a:off x="624442" y="4782184"/>
            <a:ext cx="2333130" cy="1824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16">
            <a:extLst>
              <a:ext uri="{FF2B5EF4-FFF2-40B4-BE49-F238E27FC236}">
                <a16:creationId xmlns:a16="http://schemas.microsoft.com/office/drawing/2014/main" id="{1AA91BB8-36FD-47BC-A832-FC172B7598C7}"/>
              </a:ext>
            </a:extLst>
          </p:cNvPr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5933" l="46886" r="26229" t="43"/>
          <a:stretch/>
        </p:blipFill>
        <p:spPr bwMode="auto">
          <a:xfrm>
            <a:off x="4686878" y="4489310"/>
            <a:ext cx="2311154" cy="1832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16">
            <a:extLst>
              <a:ext uri="{FF2B5EF4-FFF2-40B4-BE49-F238E27FC236}">
                <a16:creationId xmlns:a16="http://schemas.microsoft.com/office/drawing/2014/main" id="{0E0BA7E3-71B5-45E7-9A30-68671C4D7AFF}"/>
              </a:ext>
            </a:extLst>
          </p:cNvPr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34" l="46644" r="26195" t="65677"/>
          <a:stretch/>
        </p:blipFill>
        <p:spPr bwMode="auto">
          <a:xfrm>
            <a:off x="3793451" y="476266"/>
            <a:ext cx="2334827" cy="1850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16">
            <a:extLst>
              <a:ext uri="{FF2B5EF4-FFF2-40B4-BE49-F238E27FC236}">
                <a16:creationId xmlns:a16="http://schemas.microsoft.com/office/drawing/2014/main" id="{E4DE1653-01AB-4EB7-89E1-666EBBF20FE2}"/>
              </a:ext>
            </a:extLst>
          </p:cNvPr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5977" l="-573" r="76796"/>
          <a:stretch/>
        </p:blipFill>
        <p:spPr bwMode="auto">
          <a:xfrm>
            <a:off x="2771464" y="2486265"/>
            <a:ext cx="2043974" cy="1832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16">
            <a:extLst>
              <a:ext uri="{FF2B5EF4-FFF2-40B4-BE49-F238E27FC236}">
                <a16:creationId xmlns:a16="http://schemas.microsoft.com/office/drawing/2014/main" id="{870603CB-BFD3-4652-98FB-6836D1EABC97}"/>
              </a:ext>
            </a:extLst>
          </p:cNvPr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001" r="76223" t="33135"/>
          <a:stretch/>
        </p:blipFill>
        <p:spPr bwMode="auto">
          <a:xfrm>
            <a:off x="7301919" y="3255588"/>
            <a:ext cx="2043974" cy="1824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16">
            <a:extLst>
              <a:ext uri="{FF2B5EF4-FFF2-40B4-BE49-F238E27FC236}">
                <a16:creationId xmlns:a16="http://schemas.microsoft.com/office/drawing/2014/main" id="{9C81D339-5D2D-43A1-A7DC-162867844E4D}"/>
              </a:ext>
            </a:extLst>
          </p:cNvPr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1009" l="-1217" r="76931" t="65359"/>
          <a:stretch/>
        </p:blipFill>
        <p:spPr bwMode="auto">
          <a:xfrm>
            <a:off x="9649780" y="4319178"/>
            <a:ext cx="2305236" cy="2120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0009377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mph" presetID="32" presetSubtype="0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dur="100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dur="200" fill="hold" id="7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dur="200" fill="hold" id="8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dur="200" fill="hold" id="9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dur="200" fill="hold" id="10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1">
                      <p:stCondLst>
                        <p:cond delay="indefinite"/>
                      </p:stCondLst>
                      <p:childTnLst>
                        <p:par>
                          <p:cTn fill="hold" id="12">
                            <p:stCondLst>
                              <p:cond delay="0"/>
                            </p:stCondLst>
                            <p:childTnLst>
                              <p:par>
                                <p:cTn fill="hold" id="13" nodeType="clickEffect" presetClass="emph" presetID="32" presetSubtype="0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dur="100" fill="hold" id="1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dur="200" fill="hold" id="15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dur="200" fill="hold" id="16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dur="200" fill="hold" id="17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dur="200" fill="hold" id="18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9">
                      <p:stCondLst>
                        <p:cond delay="indefinite"/>
                      </p:stCondLst>
                      <p:childTnLst>
                        <p:par>
                          <p:cTn fill="hold" id="20">
                            <p:stCondLst>
                              <p:cond delay="0"/>
                            </p:stCondLst>
                            <p:childTnLst>
                              <p:par>
                                <p:cTn fill="hold" id="21" nodeType="clickEffect" presetClass="emph" presetID="32" presetSubtype="0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dur="100" fill="hold" id="2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dur="200" fill="hold" id="23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dur="200" fill="hold" id="24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dur="200" fill="hold" id="25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dur="200" fill="hold" id="26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7">
                      <p:stCondLst>
                        <p:cond delay="indefinite"/>
                      </p:stCondLst>
                      <p:childTnLst>
                        <p:par>
                          <p:cTn fill="hold" id="28">
                            <p:stCondLst>
                              <p:cond delay="0"/>
                            </p:stCondLst>
                            <p:childTnLst>
                              <p:par>
                                <p:cTn fill="hold" id="29" nodeType="clickEffect" presetClass="emph" presetID="32" presetSubtype="0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dur="100" fill="hold" id="3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dur="200" fill="hold" id="31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dur="200" fill="hold" id="32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dur="200" fill="hold" id="33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dur="200" fill="hold" id="34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5">
                      <p:stCondLst>
                        <p:cond delay="indefinite"/>
                      </p:stCondLst>
                      <p:childTnLst>
                        <p:par>
                          <p:cTn fill="hold" id="36">
                            <p:stCondLst>
                              <p:cond delay="0"/>
                            </p:stCondLst>
                            <p:childTnLst>
                              <p:par>
                                <p:cTn fill="hold" id="37" nodeType="clickEffect" presetClass="emph" presetID="32" presetSubtype="0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dur="100" fill="hold" id="3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dur="200" fill="hold" id="39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dur="200" fill="hold" id="40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dur="200" fill="hold" id="41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dur="200" fill="hold" id="42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  <p:seq concurrent="1" nextAc="seek">
              <p:cTn evtFilter="cancelBubble" fill="hold" id="43" nodeType="interactiveSeq" restart="whenNotActive">
                <p:stCondLst>
                  <p:cond delay="0" evt="onClick">
                    <p:tgtEl>
                      <p:spTgt spid="41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fill="hold" id="44">
                      <p:stCondLst>
                        <p:cond delay="0"/>
                      </p:stCondLst>
                      <p:childTnLst>
                        <p:par>
                          <p:cTn fill="hold" id="45">
                            <p:stCondLst>
                              <p:cond delay="0"/>
                            </p:stCondLst>
                            <p:childTnLst>
                              <p:par>
                                <p:cTn fill="hold" id="46" nodeType="clickEffect" presetClass="exit" presetID="21" presetSubtype="1">
                                  <p:stCondLst>
                                    <p:cond delay="0"/>
                                  </p:stCondLst>
                                  <p:childTnLst>
                                    <p:animEffect filter="wheel(1)" transition="out">
                                      <p:cBhvr>
                                        <p:cTn dur="2000" id="47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48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41"/>
                  </p:tgtEl>
                </p:cond>
              </p:nextCondLst>
            </p:seq>
            <p:seq concurrent="1" nextAc="seek">
              <p:cTn evtFilter="cancelBubble" fill="hold" id="49" nodeType="interactiveSeq" restart="whenNotActive">
                <p:stCondLst>
                  <p:cond delay="0" evt="onClick">
                    <p:tgtEl>
                      <p:spTgt spid="47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fill="hold" id="50">
                      <p:stCondLst>
                        <p:cond delay="0"/>
                      </p:stCondLst>
                      <p:childTnLst>
                        <p:par>
                          <p:cTn fill="hold" id="51">
                            <p:stCondLst>
                              <p:cond delay="0"/>
                            </p:stCondLst>
                            <p:childTnLst>
                              <p:par>
                                <p:cTn fill="hold" id="52" nodeType="clickEffect" presetClass="exit" presetID="21" presetSubtype="1">
                                  <p:stCondLst>
                                    <p:cond delay="0"/>
                                  </p:stCondLst>
                                  <p:childTnLst>
                                    <p:animEffect filter="wheel(1)" transition="out">
                                      <p:cBhvr>
                                        <p:cTn dur="2000" id="53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54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47"/>
                  </p:tgtEl>
                </p:cond>
              </p:nextCondLst>
            </p:seq>
            <p:seq concurrent="1" nextAc="seek">
              <p:cTn evtFilter="cancelBubble" fill="hold" id="55" nodeType="interactiveSeq" restart="whenNotActive">
                <p:stCondLst>
                  <p:cond delay="0" evt="onClick">
                    <p:tgtEl>
                      <p:spTgt spid="49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fill="hold" id="56">
                      <p:stCondLst>
                        <p:cond delay="0"/>
                      </p:stCondLst>
                      <p:childTnLst>
                        <p:par>
                          <p:cTn fill="hold" id="57">
                            <p:stCondLst>
                              <p:cond delay="0"/>
                            </p:stCondLst>
                            <p:childTnLst>
                              <p:par>
                                <p:cTn fill="hold" id="58" nodeType="clickEffect" presetClass="exit" presetID="21" presetSubtype="1">
                                  <p:stCondLst>
                                    <p:cond delay="0"/>
                                  </p:stCondLst>
                                  <p:childTnLst>
                                    <p:animEffect filter="wheel(1)" transition="out">
                                      <p:cBhvr>
                                        <p:cTn dur="2000" id="59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60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49"/>
                  </p:tgtEl>
                </p:cond>
              </p:nextCondLst>
            </p:seq>
            <p:seq concurrent="1" nextAc="seek">
              <p:cTn evtFilter="cancelBubble" fill="hold" id="61" nodeType="interactiveSeq" restart="whenNotActive">
                <p:stCondLst>
                  <p:cond delay="0" evt="onClick">
                    <p:tgtEl>
                      <p:spTgt spid="50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fill="hold" id="62">
                      <p:stCondLst>
                        <p:cond delay="0"/>
                      </p:stCondLst>
                      <p:childTnLst>
                        <p:par>
                          <p:cTn fill="hold" id="63">
                            <p:stCondLst>
                              <p:cond delay="0"/>
                            </p:stCondLst>
                            <p:childTnLst>
                              <p:par>
                                <p:cTn fill="hold" id="64" nodeType="clickEffect" presetClass="exit" presetID="21" presetSubtype="1">
                                  <p:stCondLst>
                                    <p:cond delay="0"/>
                                  </p:stCondLst>
                                  <p:childTnLst>
                                    <p:animEffect filter="wheel(1)" transition="out">
                                      <p:cBhvr>
                                        <p:cTn dur="2000" id="65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66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50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7256FAB9-A260-400E-A444-CBEBE6FE2DF4}"/>
              </a:ext>
            </a:extLst>
          </p:cNvPr>
          <p:cNvSpPr/>
          <p:nvPr/>
        </p:nvSpPr>
        <p:spPr>
          <a:xfrm>
            <a:off x="124288" y="395573"/>
            <a:ext cx="1197597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b="1" dirty="0" lang="ru-RU" sz="3200" u="sng">
                <a:solidFill>
                  <a:srgbClr val="C0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«Карточная викторина»</a:t>
            </a:r>
            <a:endParaRPr b="0" dirty="0" i="0" lang="ru-RU" sz="3200" u="sng">
              <a:solidFill>
                <a:srgbClr val="C00000"/>
              </a:solidFill>
              <a:effectLst/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r>
              <a:rPr b="1" dirty="0" i="1" lang="ru-RU" sz="2800" u="sng">
                <a:solidFill>
                  <a:srgbClr val="7030A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Цель:</a:t>
            </a:r>
            <a:r>
              <a:rPr b="1" dirty="0" lang="ru-RU" sz="2800" u="sng">
                <a:solidFill>
                  <a:srgbClr val="7030A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 </a:t>
            </a:r>
            <a:r>
              <a:rPr b="1" dirty="0" lang="ru-RU" sz="2800">
                <a:solidFill>
                  <a:srgbClr val="7030A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закрепить знания детей о правилах пожарной безопасности. </a:t>
            </a:r>
          </a:p>
          <a:p>
            <a:r>
              <a:rPr b="1" dirty="0" i="1" lang="ru-RU" sz="2800" u="sng">
                <a:solidFill>
                  <a:srgbClr val="7030A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Правила игры: </a:t>
            </a:r>
            <a:r>
              <a:rPr b="1" dirty="0" lang="ru-RU" sz="2800">
                <a:solidFill>
                  <a:srgbClr val="7030A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взрослый раскладывает на столе, или кладёт в красиво оформленную коробочку корточки с вопросами на тему правил поведении во время пожара. Ребёнок, правильно ответивший на вопрос, получает фишку. Выигрывает тот, у кого по окончанию игры окажется больше фишек.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DB4FCD2E-A4EC-45D0-A521-15A495CDC762}"/>
              </a:ext>
            </a:extLst>
          </p:cNvPr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1"/>
          <a:stretch/>
        </p:blipFill>
        <p:spPr bwMode="auto">
          <a:xfrm>
            <a:off x="3107942" y="3449981"/>
            <a:ext cx="5555081" cy="2722364"/>
          </a:xfrm>
          <a:prstGeom prst="roundRect">
            <a:avLst>
              <a:gd fmla="val 16667" name="adj"/>
            </a:avLst>
          </a:prstGeom>
          <a:ln>
            <a:noFill/>
          </a:ln>
          <a:effectLst>
            <a:outerShdw algn="tl" blurRad="152400" dir="900000" dist="12000" kx="110000" ky="200000" rotWithShape="0" sy="9800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dir="t" rig="threePt"/>
          </a:scene3d>
          <a:sp3d contourW="6350" prstMaterial="matte">
            <a:bevelT h="101600" w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070145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90500"/>
            <a:ext cx="11372850" cy="22860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F34FEEA-4C86-4B1F-AEEA-62949B50B720}"/>
              </a:ext>
            </a:extLst>
          </p:cNvPr>
          <p:cNvSpPr txBox="1"/>
          <p:nvPr/>
        </p:nvSpPr>
        <p:spPr>
          <a:xfrm>
            <a:off x="228600" y="0"/>
            <a:ext cx="11830050" cy="64940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Варианты 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вопросов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ru-RU" sz="2800" b="1" i="0" dirty="0"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Назови 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возможную причину 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пожара.</a:t>
            </a:r>
            <a:endParaRPr lang="ru-RU" sz="2400" b="1" i="0" dirty="0">
              <a:solidFill>
                <a:srgbClr val="7030A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 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 вызвать 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пожарных?</a:t>
            </a:r>
            <a:endParaRPr lang="ru-RU" sz="2400" b="1" i="0" dirty="0">
              <a:solidFill>
                <a:srgbClr val="7030A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делать, если во время пожара нет возможности вызвать пожарных, и пути из дома отрезаны 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пожаром?</a:t>
            </a:r>
            <a:endParaRPr lang="ru-RU" sz="2400" b="1" i="0" dirty="0">
              <a:solidFill>
                <a:srgbClr val="7030A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ожно 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 заниматься тушением огня, не вызвав предварительно 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пожарных?</a:t>
            </a:r>
            <a:endParaRPr lang="ru-RU" sz="2400" b="1" i="0" dirty="0">
              <a:solidFill>
                <a:srgbClr val="7030A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нужно делать, если в доме запахло 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газом?</a:t>
            </a:r>
            <a:endParaRPr lang="ru-RU" sz="2400" b="1" i="0" dirty="0">
              <a:solidFill>
                <a:srgbClr val="7030A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ожно 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 прятаться в шкафу или под столом во время 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пожара?</a:t>
            </a:r>
            <a:endParaRPr lang="ru-RU" sz="2400" b="1" i="0" dirty="0">
              <a:solidFill>
                <a:srgbClr val="7030A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ожно 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 поджигать тополиный 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пух?</a:t>
            </a:r>
            <a:endParaRPr lang="ru-RU" sz="2400" b="1" i="0" dirty="0">
              <a:solidFill>
                <a:srgbClr val="7030A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ожно 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 во время пожара устраивать сквозняк, открывая одновременно все окна и 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двери?</a:t>
            </a:r>
            <a:endParaRPr lang="ru-RU" sz="2400" b="1" i="0" dirty="0">
              <a:solidFill>
                <a:srgbClr val="7030A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ожно 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 использовать лифт во время пожара в 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доме?</a:t>
            </a:r>
            <a:endParaRPr lang="ru-RU" sz="2400" b="1" i="0" dirty="0">
              <a:solidFill>
                <a:srgbClr val="7030A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нужно спасать во время пожара в первую очередь: деньги, документы или 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себя?</a:t>
            </a:r>
            <a:endParaRPr lang="ru-RU" sz="2400" b="1" i="0" dirty="0">
              <a:solidFill>
                <a:srgbClr val="7030A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 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 покинуть задымлённое 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помещение?</a:t>
            </a:r>
            <a:endParaRPr lang="ru-RU" sz="2400" b="1" i="0" dirty="0">
              <a:solidFill>
                <a:srgbClr val="7030A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ожно 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 играть спичками и зажигалками и 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почему?</a:t>
            </a:r>
            <a:endParaRPr lang="ru-RU" sz="2400" b="1" i="0" dirty="0">
              <a:solidFill>
                <a:srgbClr val="7030A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0141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39E8EDA7-DA95-45E9-916E-5CB82622C52D}"/>
              </a:ext>
            </a:extLst>
          </p:cNvPr>
          <p:cNvSpPr/>
          <p:nvPr/>
        </p:nvSpPr>
        <p:spPr>
          <a:xfrm>
            <a:off x="191953" y="649628"/>
            <a:ext cx="11737748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«Горит </a:t>
            </a:r>
            <a:r>
              <a:rPr lang="ru-RU" sz="32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не горит»</a:t>
            </a:r>
            <a:endParaRPr lang="ru-RU" sz="3200" b="0" i="0" u="sng" dirty="0">
              <a:solidFill>
                <a:srgbClr val="C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i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закрепить знание о свойствах горючести различных предметов и веществ; помочь осознать разрушительную силу огня и развить быструю реакцию на ответное действие.</a:t>
            </a:r>
            <a:endParaRPr lang="ru-RU" sz="2800" b="1" i="0" dirty="0">
              <a:solidFill>
                <a:srgbClr val="7030A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i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игры:</a:t>
            </a:r>
            <a:r>
              <a:rPr lang="ru-RU" sz="2800" b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взрослый и ребёнок стоят напротив друг друга.  Взрослый  называет какой-либо предмет или вещество и бросает мяч ребёнку. В том случае, если это вещество не горючее, ребенок должен поймать мяч, если же оно горючее – отбить. За правильный ответ ребёнок получает фишку. Если в семье несколько детей, то можно устроить соревнование: выигрывает тот, кто соберёт большее количество фишек.  (Примеры негорючих предметов и веществ: металл, вода, лед, земля, воздух, камень, кирпич, </a:t>
            </a:r>
          </a:p>
          <a:p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глина, мел и т. д.)</a:t>
            </a:r>
            <a:endParaRPr lang="ru-RU" sz="2800" b="1" i="0" dirty="0">
              <a:solidFill>
                <a:srgbClr val="7030A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9772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1BA28612-7C90-4A03-A389-8ADCF215ADD1}"/>
              </a:ext>
            </a:extLst>
          </p:cNvPr>
          <p:cNvSpPr/>
          <p:nvPr/>
        </p:nvSpPr>
        <p:spPr>
          <a:xfrm>
            <a:off x="235671" y="515516"/>
            <a:ext cx="1172065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«Доскажи словечко»</a:t>
            </a:r>
            <a:endParaRPr lang="ru-RU" sz="3600" b="1" i="0" u="sng" dirty="0">
              <a:solidFill>
                <a:srgbClr val="C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i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закрепить знания детей о правилах безопасного обращения с огнем.</a:t>
            </a:r>
            <a:endParaRPr lang="ru-RU" sz="2800" b="1" i="0" dirty="0">
              <a:solidFill>
                <a:srgbClr val="7030A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i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игры:</a:t>
            </a:r>
            <a:r>
              <a:rPr lang="ru-RU" sz="2800" b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взрослый и ребёнок встают напротив друг друга. Взрослый  произносит строки стихотворения и, делая паузу на последнем слове, передает шарик (мяч) ребенку, который быстро досказывает слово и возвращает шарик обратно. Если играют несколько человек, то можно образовать круг и передавать шар (мяч) по кругу.</a:t>
            </a:r>
          </a:p>
          <a:p>
            <a:pPr algn="ctr"/>
            <a:endParaRPr lang="ru-RU" sz="2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0266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3DD5D9EE-3648-42A8-B892-EF990BF8C311}"/>
              </a:ext>
            </a:extLst>
          </p:cNvPr>
          <p:cNvSpPr/>
          <p:nvPr/>
        </p:nvSpPr>
        <p:spPr>
          <a:xfrm>
            <a:off x="122547" y="-74184"/>
            <a:ext cx="5655329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Этот шар в руках недаром,</a:t>
            </a:r>
          </a:p>
          <a:p>
            <a:pPr algn="ctr"/>
            <a:r>
              <a:rPr lang="ru-RU" sz="2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раньше был пожар,</a:t>
            </a:r>
          </a:p>
          <a:p>
            <a:pPr algn="ctr"/>
            <a:r>
              <a:rPr lang="ru-RU" sz="2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Ввысь взмывал сигнальный шар –</a:t>
            </a:r>
          </a:p>
          <a:p>
            <a:pPr algn="ctr"/>
            <a:r>
              <a:rPr lang="ru-RU" sz="2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Звал пожарных в бой с пожаром.</a:t>
            </a:r>
          </a:p>
          <a:p>
            <a:pPr algn="ctr"/>
            <a:r>
              <a:rPr lang="ru-RU" sz="2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Где </a:t>
            </a:r>
            <a:r>
              <a:rPr lang="ru-RU" sz="2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огнем беспечны люди,</a:t>
            </a:r>
          </a:p>
          <a:p>
            <a:pPr algn="ctr"/>
            <a:r>
              <a:rPr lang="ru-RU" sz="2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Где взовьется в небо шар,</a:t>
            </a:r>
          </a:p>
          <a:p>
            <a:pPr algn="ctr"/>
            <a:r>
              <a:rPr lang="ru-RU" sz="2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Там везде грозить нам будет,</a:t>
            </a:r>
          </a:p>
          <a:p>
            <a:pPr algn="ctr"/>
            <a:r>
              <a:rPr lang="ru-RU" sz="2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Злой, безжалостный … (пожар).</a:t>
            </a:r>
          </a:p>
          <a:p>
            <a:pPr algn="ctr"/>
            <a:r>
              <a:rPr lang="ru-RU" sz="2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Раз, два, три, четыре –</a:t>
            </a:r>
          </a:p>
          <a:p>
            <a:pPr algn="ctr"/>
            <a:r>
              <a:rPr lang="ru-RU" sz="2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кого пожар в… (квартире)</a:t>
            </a:r>
          </a:p>
          <a:p>
            <a:pPr algn="ctr"/>
            <a:r>
              <a:rPr lang="ru-RU" sz="2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Дым столбом поднялся вдруг.</a:t>
            </a:r>
          </a:p>
          <a:p>
            <a:pPr algn="ctr"/>
            <a:r>
              <a:rPr lang="ru-RU" sz="2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не выключил … (утюг)</a:t>
            </a:r>
          </a:p>
          <a:p>
            <a:pPr algn="ctr"/>
            <a:r>
              <a:rPr lang="ru-RU" sz="2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Стол и шкаф сгорели разом.</a:t>
            </a:r>
          </a:p>
          <a:p>
            <a:pPr algn="ctr"/>
            <a:r>
              <a:rPr lang="ru-RU" sz="2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сушил белье над … (газом).</a:t>
            </a:r>
          </a:p>
          <a:p>
            <a:pPr algn="ctr"/>
            <a:r>
              <a:rPr lang="ru-RU" sz="2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Пламя прыгнуло в траву.</a:t>
            </a:r>
          </a:p>
          <a:p>
            <a:pPr algn="ctr"/>
            <a:r>
              <a:rPr lang="ru-RU" sz="2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у дома жег … (листву).</a:t>
            </a:r>
          </a:p>
          <a:p>
            <a:pPr algn="ctr"/>
            <a:r>
              <a:rPr lang="ru-RU" sz="2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Дым увидел – не зевай</a:t>
            </a:r>
          </a:p>
          <a:p>
            <a:pPr algn="ctr"/>
            <a:r>
              <a:rPr lang="ru-RU" sz="2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пожарных … (вызывай).</a:t>
            </a:r>
          </a:p>
          <a:p>
            <a:pPr algn="ctr"/>
            <a:r>
              <a:rPr lang="ru-RU" sz="2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Помни, каждый гражданин –</a:t>
            </a:r>
          </a:p>
          <a:p>
            <a:pPr algn="ctr"/>
            <a:r>
              <a:rPr lang="ru-RU" sz="2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Этот номер … </a:t>
            </a:r>
            <a:r>
              <a:rPr lang="ru-RU" sz="2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(101</a:t>
            </a:r>
            <a:r>
              <a:rPr lang="ru-RU" sz="2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!)</a:t>
            </a: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1343" y="1175994"/>
            <a:ext cx="4747713" cy="4363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045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F7693A3F-DEE2-4F2E-AEF8-B434A457E2E4}"/>
              </a:ext>
            </a:extLst>
          </p:cNvPr>
          <p:cNvSpPr/>
          <p:nvPr/>
        </p:nvSpPr>
        <p:spPr>
          <a:xfrm>
            <a:off x="447773" y="653998"/>
            <a:ext cx="10382088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5" algn="ctr"/>
            <a:r>
              <a:rPr lang="ru-RU" sz="3200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Беседа «Как действовать при пожаре»</a:t>
            </a:r>
            <a:endParaRPr lang="ru-RU" sz="3200" b="0" i="0" u="sng" dirty="0">
              <a:solidFill>
                <a:srgbClr val="C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i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8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</a:t>
            </a: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знакомить детей с порядком действий при пожаре.</a:t>
            </a:r>
            <a:endParaRPr lang="ru-RU" sz="2800" b="1" i="0" dirty="0">
              <a:solidFill>
                <a:srgbClr val="7030A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b="1" i="1" u="sng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i="1" u="sng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 беседы: </a:t>
            </a:r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Используются </a:t>
            </a: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карточки с изображениями:</a:t>
            </a:r>
            <a:endParaRPr lang="ru-RU" sz="2800" b="1" i="0" dirty="0">
              <a:solidFill>
                <a:srgbClr val="7030A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Сообщение </a:t>
            </a: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телефону </a:t>
            </a:r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«101» или «112» </a:t>
            </a: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пожаре;</a:t>
            </a:r>
          </a:p>
          <a:p>
            <a:r>
              <a:rPr lang="ru-RU" sz="2800" b="1" i="0" dirty="0" smtClean="0"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2. Оповестить </a:t>
            </a:r>
            <a:r>
              <a:rPr lang="ru-RU" sz="2800" b="1" i="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соседей</a:t>
            </a:r>
          </a:p>
          <a:p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Эвакуация </a:t>
            </a: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людей;</a:t>
            </a:r>
            <a:endParaRPr lang="ru-RU" sz="2800" b="1" i="0" dirty="0">
              <a:solidFill>
                <a:srgbClr val="7030A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Тушение </a:t>
            </a: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пожара взрослыми до приезда пожарных, если это не опасно;</a:t>
            </a:r>
            <a:endParaRPr lang="ru-RU" sz="2800" b="1" i="0" dirty="0">
              <a:solidFill>
                <a:srgbClr val="7030A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Встреча </a:t>
            </a: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пожарных;</a:t>
            </a:r>
            <a:endParaRPr lang="ru-RU" sz="2800" b="1" i="0" dirty="0">
              <a:solidFill>
                <a:srgbClr val="7030A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Работа </a:t>
            </a: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пожарных;</a:t>
            </a:r>
            <a:endParaRPr lang="ru-RU" sz="2800" b="1" i="0" dirty="0">
              <a:solidFill>
                <a:srgbClr val="7030A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Ребёнок должен разложить карточки в нужном порядке и рассказать об изображенных на них действиях.</a:t>
            </a:r>
            <a:endParaRPr lang="ru-RU" sz="2800" b="1" i="0" dirty="0">
              <a:solidFill>
                <a:srgbClr val="7030A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063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4646685"/>
              </p:ext>
            </p:extLst>
          </p:nvPr>
        </p:nvGraphicFramePr>
        <p:xfrm>
          <a:off x="243834" y="719666"/>
          <a:ext cx="11848074" cy="2047918"/>
        </p:xfrm>
        <a:graphic>
          <a:graphicData uri="http://schemas.openxmlformats.org/drawingml/2006/table">
            <a:tbl>
              <a:tblPr bandRow="1" firstRow="1">
                <a:tableStyleId>{5C22544A-7EE6-4342-B048-85BDC9FD1C3A}</a:tableStyleId>
              </a:tblPr>
              <a:tblGrid>
                <a:gridCol w="1974679">
                  <a:extLst>
                    <a:ext uri="{9D8B030D-6E8A-4147-A177-3AD203B41FA5}">
                      <a16:colId xmlns:a16="http://schemas.microsoft.com/office/drawing/2014/main" val="3703213401"/>
                    </a:ext>
                  </a:extLst>
                </a:gridCol>
                <a:gridCol w="1974679">
                  <a:extLst>
                    <a:ext uri="{9D8B030D-6E8A-4147-A177-3AD203B41FA5}">
                      <a16:colId xmlns:a16="http://schemas.microsoft.com/office/drawing/2014/main" val="3454589802"/>
                    </a:ext>
                  </a:extLst>
                </a:gridCol>
                <a:gridCol w="1974679">
                  <a:extLst>
                    <a:ext uri="{9D8B030D-6E8A-4147-A177-3AD203B41FA5}">
                      <a16:colId xmlns:a16="http://schemas.microsoft.com/office/drawing/2014/main" val="49780078"/>
                    </a:ext>
                  </a:extLst>
                </a:gridCol>
                <a:gridCol w="1974679">
                  <a:extLst>
                    <a:ext uri="{9D8B030D-6E8A-4147-A177-3AD203B41FA5}">
                      <a16:colId xmlns:a16="http://schemas.microsoft.com/office/drawing/2014/main" val="2888977549"/>
                    </a:ext>
                  </a:extLst>
                </a:gridCol>
                <a:gridCol w="1974679">
                  <a:extLst>
                    <a:ext uri="{9D8B030D-6E8A-4147-A177-3AD203B41FA5}">
                      <a16:colId xmlns:a16="http://schemas.microsoft.com/office/drawing/2014/main" val="3819625388"/>
                    </a:ext>
                  </a:extLst>
                </a:gridCol>
                <a:gridCol w="1974679">
                  <a:extLst>
                    <a:ext uri="{9D8B030D-6E8A-4147-A177-3AD203B41FA5}">
                      <a16:colId xmlns:a16="http://schemas.microsoft.com/office/drawing/2014/main" val="4237462134"/>
                    </a:ext>
                  </a:extLst>
                </a:gridCol>
              </a:tblGrid>
              <a:tr h="2047918">
                <a:tc>
                  <a:txBody>
                    <a:bodyPr/>
                    <a:lstStyle/>
                    <a:p>
                      <a:pPr algn="ctr"/>
                      <a:r>
                        <a:rPr dirty="0" lang="ru-RU" smtClean="0" sz="9600"/>
                        <a:t>1</a:t>
                      </a:r>
                      <a:endParaRPr dirty="0" lang="ru-RU" sz="9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dirty="0" lang="ru-RU" smtClean="0" sz="9600"/>
                        <a:t>2</a:t>
                      </a:r>
                      <a:endParaRPr dirty="0" lang="ru-RU" sz="9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dirty="0" lang="ru-RU" smtClean="0" sz="9600"/>
                        <a:t>3</a:t>
                      </a:r>
                      <a:endParaRPr dirty="0" lang="ru-RU" sz="9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dirty="0" lang="ru-RU" smtClean="0" sz="9600"/>
                        <a:t>4</a:t>
                      </a:r>
                      <a:endParaRPr dirty="0" lang="ru-RU" sz="9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dirty="0" lang="ru-RU" smtClean="0" sz="9600"/>
                        <a:t>5</a:t>
                      </a:r>
                      <a:endParaRPr dirty="0" lang="ru-RU" sz="9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dirty="0" lang="ru-RU" smtClean="0" sz="9600"/>
                        <a:t>6</a:t>
                      </a:r>
                      <a:endParaRPr dirty="0" lang="ru-RU" sz="9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8283528"/>
                  </a:ext>
                </a:extLst>
              </a:tr>
            </a:tbl>
          </a:graphicData>
        </a:graphic>
      </p:graphicFrame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66BEC6B3-9D52-456C-B989-163B7EF8C2D1}"/>
              </a:ext>
            </a:extLst>
          </p:cNvPr>
          <p:cNvSpPr/>
          <p:nvPr/>
        </p:nvSpPr>
        <p:spPr>
          <a:xfrm>
            <a:off x="3895506" y="822197"/>
            <a:ext cx="44009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b="1" dirty="0" lang="ru-RU" sz="2400">
                <a:solidFill>
                  <a:srgbClr val="7030A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endParaRPr dirty="0" lang="ru-RU" sz="2400">
              <a:solidFill>
                <a:srgbClr val="7030A0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id="25" name="Picture 4">
            <a:extLst>
              <a:ext uri="{FF2B5EF4-FFF2-40B4-BE49-F238E27FC236}">
                <a16:creationId xmlns:a16="http://schemas.microsoft.com/office/drawing/2014/main" id="{6753DF39-6AEC-49D8-8878-323C896A4692}"/>
              </a:ext>
            </a:extLst>
          </p:cNvPr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" r="132"/>
          <a:stretch/>
        </p:blipFill>
        <p:spPr bwMode="auto">
          <a:xfrm>
            <a:off x="8098922" y="4944909"/>
            <a:ext cx="1995713" cy="1824283"/>
          </a:xfrm>
          <a:prstGeom prst="rect">
            <a:avLst/>
          </a:prstGeom>
          <a:noFill/>
          <a:ln w="7620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6">
            <a:extLst>
              <a:ext uri="{FF2B5EF4-FFF2-40B4-BE49-F238E27FC236}">
                <a16:creationId xmlns:a16="http://schemas.microsoft.com/office/drawing/2014/main" id="{BAA8A1E4-43D4-4A65-B4B5-2AA1C2727A56}"/>
              </a:ext>
            </a:extLst>
          </p:cNvPr>
          <p:cNvPicPr>
            <a:picLocks noChangeArrowheads="1"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8" l="34790" r="35298" t="57767"/>
          <a:stretch/>
        </p:blipFill>
        <p:spPr bwMode="auto">
          <a:xfrm>
            <a:off x="95890" y="4933732"/>
            <a:ext cx="2011416" cy="1835460"/>
          </a:xfrm>
          <a:prstGeom prst="rect">
            <a:avLst/>
          </a:prstGeom>
          <a:noFill/>
          <a:ln w="7620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4">
            <a:extLst>
              <a:ext uri="{FF2B5EF4-FFF2-40B4-BE49-F238E27FC236}">
                <a16:creationId xmlns:a16="http://schemas.microsoft.com/office/drawing/2014/main" id="{D36B3A6D-418C-4B8A-9974-C480A7FB8FBA}"/>
              </a:ext>
            </a:extLst>
          </p:cNvPr>
          <p:cNvPicPr>
            <a:picLocks noChangeArrowheads="1"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6" r="69870" t="52260"/>
          <a:stretch/>
        </p:blipFill>
        <p:spPr bwMode="auto">
          <a:xfrm>
            <a:off x="3939522" y="4933732"/>
            <a:ext cx="2029608" cy="1824283"/>
          </a:xfrm>
          <a:prstGeom prst="rect">
            <a:avLst/>
          </a:prstGeom>
          <a:noFill/>
          <a:ln w="7620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10">
            <a:extLst>
              <a:ext uri="{FF2B5EF4-FFF2-40B4-BE49-F238E27FC236}">
                <a16:creationId xmlns:a16="http://schemas.microsoft.com/office/drawing/2014/main" id="{775E936B-FB91-497B-8CD7-C671ECFB2BA1}"/>
              </a:ext>
            </a:extLst>
          </p:cNvPr>
          <p:cNvPicPr>
            <a:picLocks noChangeArrowheads="1"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80" r="-72"/>
          <a:stretch/>
        </p:blipFill>
        <p:spPr bwMode="auto">
          <a:xfrm>
            <a:off x="10156381" y="4944909"/>
            <a:ext cx="1935528" cy="1824283"/>
          </a:xfrm>
          <a:prstGeom prst="rect">
            <a:avLst/>
          </a:prstGeom>
          <a:noFill/>
          <a:ln w="7620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2324" y="4862777"/>
            <a:ext cx="2139534" cy="1966192"/>
          </a:xfrm>
          <a:prstGeom prst="rect">
            <a:avLst/>
          </a:prstGeom>
        </p:spPr>
      </p:pic>
      <p:pic>
        <p:nvPicPr>
          <p:cNvPr id="27" name="Picture 8">
            <a:extLst>
              <a:ext uri="{FF2B5EF4-FFF2-40B4-BE49-F238E27FC236}">
                <a16:creationId xmlns:a16="http://schemas.microsoft.com/office/drawing/2014/main" id="{37ACB4D7-284A-401F-A193-636D8D08579B}"/>
              </a:ext>
            </a:extLst>
          </p:cNvPr>
          <p:cNvPicPr>
            <a:picLocks noChangeArrowheads="1"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553" l="69580" r="-36"/>
          <a:stretch/>
        </p:blipFill>
        <p:spPr bwMode="auto">
          <a:xfrm>
            <a:off x="6017899" y="4944909"/>
            <a:ext cx="1983485" cy="1813106"/>
          </a:xfrm>
          <a:prstGeom prst="rect">
            <a:avLst/>
          </a:prstGeom>
          <a:noFill/>
          <a:ln w="7620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43834" y="-90443"/>
            <a:ext cx="95707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lvl="5"/>
            <a:r>
              <a:rPr b="1" dirty="0" lang="ru-RU" smtClean="0" sz="3200" u="sng">
                <a:solidFill>
                  <a:srgbClr val="C0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Игра «Определи последовательность»</a:t>
            </a:r>
            <a:endParaRPr dirty="0" lang="ru-RU" sz="3200" u="sng">
              <a:solidFill>
                <a:srgbClr val="C00000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04692361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id="5" nodeType="clickEffect" presetClass="path" presetID="42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81481E-6 L -0.15391 -0.59629 " pathEditMode="relative" ptsTypes="AA" rAng="0">
                                      <p:cBhvr>
                                        <p:cTn dur="2000" fill="hold" id="6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695" y="-298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7">
                      <p:stCondLst>
                        <p:cond delay="indefinite"/>
                      </p:stCondLst>
                      <p:childTnLst>
                        <p:par>
                          <p:cTn fill="hold" id="8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id="9" nodeType="clickEffect" presetClass="path" presetID="42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-4.81481E-6 L -0.14232 -0.59629 " pathEditMode="relative" ptsTypes="AA" rAng="0">
                                      <p:cBhvr>
                                        <p:cTn dur="2000" fill="hold" id="1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122" y="-298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1">
                      <p:stCondLst>
                        <p:cond delay="indefinite"/>
                      </p:stCondLst>
                      <p:childTnLst>
                        <p:par>
                          <p:cTn fill="hold" id="12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id="13" nodeType="clickEffect" presetClass="path" presetID="42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4.81481E-6 L -0.31705 -0.59792 " pathEditMode="relative" ptsTypes="AA" rAng="0">
                                      <p:cBhvr>
                                        <p:cTn dur="2000" fill="hold" id="14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859" y="-299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5">
                      <p:stCondLst>
                        <p:cond delay="indefinite"/>
                      </p:stCondLst>
                      <p:childTnLst>
                        <p:par>
                          <p:cTn fill="hold" id="16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id="17" nodeType="clickEffect" presetClass="path" presetID="42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-7.40741E-7 L 0.49675 -0.59907 " pathEditMode="relative" ptsTypes="AA" rAng="0">
                                      <p:cBhvr>
                                        <p:cTn dur="2000" fill="hold" id="18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831" y="-299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9">
                      <p:stCondLst>
                        <p:cond delay="indefinite"/>
                      </p:stCondLst>
                      <p:childTnLst>
                        <p:par>
                          <p:cTn fill="hold" id="20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id="21" nodeType="clickEffect" presetClass="path" presetID="42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-7.40741E-7 L 0.17214 -0.59907 " pathEditMode="relative" ptsTypes="AA" rAng="0">
                                      <p:cBhvr>
                                        <p:cTn dur="2000" fill="hold" id="22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607" y="-299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3">
                      <p:stCondLst>
                        <p:cond delay="indefinite"/>
                      </p:stCondLst>
                      <p:childTnLst>
                        <p:par>
                          <p:cTn fill="hold" id="24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id="25" nodeType="clickEffect" presetClass="path" presetID="42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4.81481E-6 L -0.00234 -0.59792 " pathEditMode="relative" ptsTypes="AA" rAng="0">
                                      <p:cBhvr>
                                        <p:cTn dur="2000" fill="hold" id="26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7" y="-299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0E61FF6-9E6F-4745-B5BA-17AB327E00E0}"/>
              </a:ext>
            </a:extLst>
          </p:cNvPr>
          <p:cNvSpPr/>
          <p:nvPr/>
        </p:nvSpPr>
        <p:spPr>
          <a:xfrm>
            <a:off x="157907" y="165252"/>
            <a:ext cx="11578463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«Хорошо </a:t>
            </a:r>
            <a:r>
              <a:rPr lang="ru-RU" sz="36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плохо»</a:t>
            </a:r>
            <a:endParaRPr lang="ru-RU" sz="3600" b="0" i="0" u="sng" dirty="0">
              <a:solidFill>
                <a:srgbClr val="C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i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формировать представления о полезных и вредных свойствах огня. </a:t>
            </a:r>
          </a:p>
          <a:p>
            <a:r>
              <a:rPr lang="ru-RU" sz="2800" b="1" i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игры</a:t>
            </a:r>
            <a:r>
              <a:rPr lang="ru-RU" sz="28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ребёнку </a:t>
            </a:r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показывают картинки, изображающие различные </a:t>
            </a: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применения огня (и хорошего и плохого). </a:t>
            </a:r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Предложите </a:t>
            </a: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ребенку </a:t>
            </a:r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убрать «</a:t>
            </a: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плохие</a:t>
            </a:r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изображения огня.</a:t>
            </a:r>
            <a:endParaRPr lang="ru-RU" sz="2800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138" y="3827793"/>
            <a:ext cx="7379814" cy="3018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484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Рисунок 3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" l="20863" r="13671" t="45453"/>
          <a:stretch/>
        </p:blipFill>
        <p:spPr>
          <a:xfrm>
            <a:off x="6670883" y="2969912"/>
            <a:ext cx="1991253" cy="371203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b="96224" l="65430" r="95117" t="5247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-88"/>
          <a:stretch/>
        </p:blipFill>
        <p:spPr>
          <a:xfrm>
            <a:off x="6740272" y="218352"/>
            <a:ext cx="2376628" cy="2751560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904" r="2"/>
          <a:stretch/>
        </p:blipFill>
        <p:spPr>
          <a:xfrm>
            <a:off x="602614" y="3572034"/>
            <a:ext cx="2648157" cy="2731229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b="64323" l="1270" r="24707" t="1562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82" r="1"/>
          <a:stretch/>
        </p:blipFill>
        <p:spPr>
          <a:xfrm>
            <a:off x="3946417" y="261669"/>
            <a:ext cx="1620864" cy="3035540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84" l="55286"/>
          <a:stretch/>
        </p:blipFill>
        <p:spPr>
          <a:xfrm>
            <a:off x="9520166" y="3572034"/>
            <a:ext cx="2095516" cy="3184034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81" r="53048" t="14070"/>
          <a:stretch/>
        </p:blipFill>
        <p:spPr>
          <a:xfrm>
            <a:off x="487969" y="277228"/>
            <a:ext cx="2415843" cy="3004422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b="57813" l="71973" r="95313" t="1536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88" r="2"/>
          <a:stretch/>
        </p:blipFill>
        <p:spPr>
          <a:xfrm>
            <a:off x="3499393" y="3476457"/>
            <a:ext cx="2191988" cy="3205492"/>
          </a:xfrm>
          <a:prstGeom prst="rect">
            <a:avLst/>
          </a:prstGeom>
        </p:spPr>
      </p:pic>
      <p:pic>
        <p:nvPicPr>
          <p:cNvPr id="36" name="Рисунок 35"/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b="51823" l="17383" r="46875" t="677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96" r="1"/>
          <a:stretch/>
        </p:blipFill>
        <p:spPr>
          <a:xfrm>
            <a:off x="9571664" y="277228"/>
            <a:ext cx="2044018" cy="2692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114955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evtFilter="cancelBubble" fill="hold" id="2" nodeType="interactiveSeq" restart="whenNotActive">
                <p:stCondLst>
                  <p:cond delay="0" evt="onClick">
                    <p:tgtEl>
                      <p:spTgt spid="4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fill="hold" id="3">
                      <p:stCondLst>
                        <p:cond delay="0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xit" presetID="2" presetSubtype="4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dur="500" id="6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id="7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1" fill="hold" id="8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4"/>
                  </p:tgtEl>
                </p:cond>
              </p:nextCondLst>
            </p:seq>
            <p:seq concurrent="1" nextAc="seek">
              <p:cTn evtFilter="cancelBubble" fill="hold" id="9" nodeType="interactiveSeq" restart="whenNotActive">
                <p:stCondLst>
                  <p:cond delay="0" evt="onClick">
                    <p:tgtEl>
                      <p:spTgt spid="29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fill="hold" id="10">
                      <p:stCondLst>
                        <p:cond delay="0"/>
                      </p:stCondLst>
                      <p:childTnLst>
                        <p:par>
                          <p:cTn fill="hold" id="11">
                            <p:stCondLst>
                              <p:cond delay="0"/>
                            </p:stCondLst>
                            <p:childTnLst>
                              <p:par>
                                <p:cTn fill="hold" id="12" nodeType="clickEffect" presetClass="exit" presetID="2" presetSubtype="4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dur="500" id="13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id="14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1" fill="hold" id="15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29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1FAF12A8-5636-4DAC-862B-17DEAC118108}"/>
              </a:ext>
            </a:extLst>
          </p:cNvPr>
          <p:cNvSpPr/>
          <p:nvPr/>
        </p:nvSpPr>
        <p:spPr>
          <a:xfrm>
            <a:off x="276639" y="90317"/>
            <a:ext cx="11638722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b="1" dirty="0" lang="ru-RU" sz="3600" u="sng">
                <a:solidFill>
                  <a:srgbClr val="C0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«Опасные предметы – источники пожара»</a:t>
            </a:r>
            <a:endParaRPr b="1" dirty="0" i="0" lang="ru-RU" sz="3600" u="sng">
              <a:solidFill>
                <a:srgbClr val="C00000"/>
              </a:solidFill>
              <a:effectLst/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r>
              <a:rPr b="1" dirty="0" i="1" lang="ru-RU" sz="2800" u="sng">
                <a:solidFill>
                  <a:srgbClr val="7030A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Цель:</a:t>
            </a:r>
            <a:r>
              <a:rPr b="1" dirty="0" lang="ru-RU" sz="2800" u="sng">
                <a:solidFill>
                  <a:srgbClr val="7030A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 </a:t>
            </a:r>
            <a:r>
              <a:rPr b="1" dirty="0" lang="ru-RU" sz="2800">
                <a:solidFill>
                  <a:srgbClr val="7030A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научить детей среди опасных предметов находить те, которые очень часто являются причиной пожара. </a:t>
            </a:r>
          </a:p>
          <a:p>
            <a:r>
              <a:rPr b="1" dirty="0" i="1" lang="ru-RU" sz="2800" u="sng">
                <a:solidFill>
                  <a:srgbClr val="7030A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Правила игры</a:t>
            </a:r>
            <a:r>
              <a:rPr b="1" dirty="0" i="1" lang="ru-RU" sz="2800">
                <a:solidFill>
                  <a:srgbClr val="7030A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:</a:t>
            </a:r>
            <a:r>
              <a:rPr b="1" dirty="0" lang="ru-RU" sz="2800">
                <a:solidFill>
                  <a:srgbClr val="7030A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 ребёнку предложить карточки, на которых изображены огнеопасные предметы и просто опасные предметы. Например: свеча, утюг, бенгальские огни, печка, пила. Нужно убрать карточку с изображением предмета, который не представляет угрозы для возникновения пожара.</a:t>
            </a:r>
            <a:endParaRPr b="1" dirty="0" i="0" lang="ru-RU" sz="2800">
              <a:solidFill>
                <a:srgbClr val="7030A0"/>
              </a:solidFill>
              <a:effectLst/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id="6" name="Picture 30">
            <a:extLst>
              <a:ext uri="{FF2B5EF4-FFF2-40B4-BE49-F238E27FC236}">
                <a16:creationId xmlns:a16="http://schemas.microsoft.com/office/drawing/2014/main" id="{CD263B09-F434-48F2-B534-0BB1F934C719}"/>
              </a:ext>
            </a:extLst>
          </p:cNvPr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1227" l="44272" r="40827" t="18812"/>
          <a:stretch/>
        </p:blipFill>
        <p:spPr bwMode="auto">
          <a:xfrm>
            <a:off x="2131930" y="4062245"/>
            <a:ext cx="1926455" cy="1806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4">
            <a:extLst>
              <a:ext uri="{FF2B5EF4-FFF2-40B4-BE49-F238E27FC236}">
                <a16:creationId xmlns:a16="http://schemas.microsoft.com/office/drawing/2014/main" id="{0A972BFD-9971-44EC-9733-E023A2552B74}"/>
              </a:ext>
            </a:extLst>
          </p:cNvPr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793" l="87441" r="567" t="26234"/>
          <a:stretch/>
        </p:blipFill>
        <p:spPr bwMode="auto">
          <a:xfrm>
            <a:off x="8277476" y="4016444"/>
            <a:ext cx="1776923" cy="1864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2">
            <a:extLst>
              <a:ext uri="{FF2B5EF4-FFF2-40B4-BE49-F238E27FC236}">
                <a16:creationId xmlns:a16="http://schemas.microsoft.com/office/drawing/2014/main" id="{5F478C66-2300-4EB7-AA93-B4A3157A4867}"/>
              </a:ext>
            </a:extLst>
          </p:cNvPr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0417" l="88544" r="-2"/>
          <a:stretch/>
        </p:blipFill>
        <p:spPr bwMode="auto">
          <a:xfrm>
            <a:off x="245164" y="4050241"/>
            <a:ext cx="1668328" cy="1793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6">
            <a:extLst>
              <a:ext uri="{FF2B5EF4-FFF2-40B4-BE49-F238E27FC236}">
                <a16:creationId xmlns:a16="http://schemas.microsoft.com/office/drawing/2014/main" id="{00B9413B-F635-4764-8BC8-33625C8C8963}"/>
              </a:ext>
            </a:extLst>
          </p:cNvPr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78" l="67222" r="14281" t="80166"/>
          <a:stretch/>
        </p:blipFill>
        <p:spPr bwMode="auto">
          <a:xfrm>
            <a:off x="4220067" y="4087808"/>
            <a:ext cx="1875933" cy="1755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8">
            <a:extLst>
              <a:ext uri="{FF2B5EF4-FFF2-40B4-BE49-F238E27FC236}">
                <a16:creationId xmlns:a16="http://schemas.microsoft.com/office/drawing/2014/main" id="{A3FA7F5A-A749-4B54-92F5-543B1F2D8184}"/>
              </a:ext>
            </a:extLst>
          </p:cNvPr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791" r="82325" t="57586"/>
          <a:stretch/>
        </p:blipFill>
        <p:spPr bwMode="auto">
          <a:xfrm>
            <a:off x="6338871" y="4087808"/>
            <a:ext cx="1776923" cy="1793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2">
            <a:extLst>
              <a:ext uri="{FF2B5EF4-FFF2-40B4-BE49-F238E27FC236}">
                <a16:creationId xmlns:a16="http://schemas.microsoft.com/office/drawing/2014/main" id="{DEAD0683-25F7-44D5-8EEF-890D9F69B8E2}"/>
              </a:ext>
            </a:extLst>
          </p:cNvPr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4053" l="20346" r="63777" t="14177"/>
          <a:stretch/>
        </p:blipFill>
        <p:spPr bwMode="auto">
          <a:xfrm>
            <a:off x="10323955" y="4087808"/>
            <a:ext cx="1793707" cy="1721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0038181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mph" presetID="26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 id="6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autoRev="1" dur="250" fill="hold" id="7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  <p:seq concurrent="1" nextAc="seek">
              <p:cTn evtFilter="cancelBubble" fill="hold" id="8" nodeType="interactiveSeq" restart="whenNotActive">
                <p:stCondLst>
                  <p:cond delay="0" evt="onClick">
                    <p:tgtEl>
                      <p:spTgt spid="14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fill="hold" id="9">
                      <p:stCondLst>
                        <p:cond delay="0"/>
                      </p:stCondLst>
                      <p:childTnLst>
                        <p:par>
                          <p:cTn fill="hold" id="10">
                            <p:stCondLst>
                              <p:cond delay="0"/>
                            </p:stCondLst>
                            <p:childTnLst>
                              <p:par>
                                <p:cTn fill="hold" id="11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 id="12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13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14"/>
                  </p:tgtEl>
                </p:cond>
              </p:nextCondLst>
            </p:seq>
            <p:seq concurrent="1" nextAc="seek">
              <p:cTn evtFilter="cancelBubble" fill="hold" id="14" nodeType="interactiveSeq" restart="whenNotActive">
                <p:stCondLst>
                  <p:cond delay="0" evt="onClick">
                    <p:tgtEl>
                      <p:spTgt spid="6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fill="hold" id="15">
                      <p:stCondLst>
                        <p:cond delay="0"/>
                      </p:stCondLst>
                      <p:childTnLst>
                        <p:par>
                          <p:cTn fill="hold" id="16">
                            <p:stCondLst>
                              <p:cond delay="0"/>
                            </p:stCondLst>
                            <p:childTnLst>
                              <p:par>
                                <p:cTn fill="hold" id="17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6"/>
                  </p:tgtEl>
                </p:cond>
              </p:nextCondLst>
            </p:seq>
            <p:seq concurrent="1" nextAc="seek">
              <p:cTn evtFilter="cancelBubble" fill="hold" id="19" nodeType="interactiveSeq" restart="whenNotActive">
                <p:stCondLst>
                  <p:cond delay="0" evt="onClick">
                    <p:tgtEl>
                      <p:spTgt spid="16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fill="hold" id="20">
                      <p:stCondLst>
                        <p:cond delay="0"/>
                      </p:stCondLst>
                      <p:childTnLst>
                        <p:par>
                          <p:cTn fill="hold" id="21">
                            <p:stCondLst>
                              <p:cond delay="0"/>
                            </p:stCondLst>
                            <p:childTnLst>
                              <p:par>
                                <p:cTn fill="hold" id="22" nodeType="clickEffect" presetClass="emph" presetID="26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 id="23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autoRev="1" dur="250" fill="hold" id="24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16"/>
                  </p:tgtEl>
                </p:cond>
              </p:nextCondLst>
            </p:seq>
            <p:seq concurrent="1" nextAc="seek">
              <p:cTn evtFilter="cancelBubble" fill="hold" id="25" nodeType="interactiveSeq" restart="whenNotActive">
                <p:stCondLst>
                  <p:cond delay="0" evt="onClick">
                    <p:tgtEl>
                      <p:spTgt spid="21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fill="hold" id="26">
                      <p:stCondLst>
                        <p:cond delay="0"/>
                      </p:stCondLst>
                      <p:childTnLst>
                        <p:par>
                          <p:cTn fill="hold" id="27">
                            <p:stCondLst>
                              <p:cond delay="0"/>
                            </p:stCondLst>
                            <p:childTnLst>
                              <p:par>
                                <p:cTn fill="hold" id="28" nodeType="clickEffect" presetClass="emph" presetID="26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 id="29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autoRev="1" dur="250" fill="hold" id="30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21"/>
                  </p:tgtEl>
                </p:cond>
              </p:nextCondLst>
            </p:seq>
            <p:seq concurrent="1" nextAc="seek">
              <p:cTn evtFilter="cancelBubble" fill="hold" id="31" nodeType="interactiveSeq" restart="whenNotActive">
                <p:stCondLst>
                  <p:cond delay="0" evt="onClick">
                    <p:tgtEl>
                      <p:spTgt spid="23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fill="hold" id="32">
                      <p:stCondLst>
                        <p:cond delay="0"/>
                      </p:stCondLst>
                      <p:childTnLst>
                        <p:par>
                          <p:cTn fill="hold" id="33">
                            <p:stCondLst>
                              <p:cond delay="0"/>
                            </p:stCondLst>
                            <p:childTnLst>
                              <p:par>
                                <p:cTn fill="hold" id="34" nodeType="clickEffect" presetClass="emph" presetID="26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 id="35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autoRev="1" dur="250" fill="hold" id="36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23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588</TotalTime>
  <Words>265</Words>
  <Application>Microsoft Office PowerPoint</Application>
  <PresentationFormat>Широкоэкранный</PresentationFormat>
  <Paragraphs>75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 Копосова</dc:creator>
  <cp:lastModifiedBy>Юлия Торопова</cp:lastModifiedBy>
  <cp:revision>42</cp:revision>
  <dcterms:created xsi:type="dcterms:W3CDTF">2020-12-13T13:48:33Z</dcterms:created>
  <dcterms:modified xsi:type="dcterms:W3CDTF">2022-02-03T15:45:26Z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743899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S9.1.2</vt:lpwstr>
  </property>
</Properties>
</file>