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805" r:id="rId1"/>
  </p:sldMasterIdLst>
  <p:notesMasterIdLst>
    <p:notesMasterId r:id="rId10"/>
  </p:notesMasterIdLst>
  <p:sldIdLst>
    <p:sldId id="258" r:id="rId2"/>
    <p:sldId id="263" r:id="rId3"/>
    <p:sldId id="288" r:id="rId4"/>
    <p:sldId id="261" r:id="rId5"/>
    <p:sldId id="289" r:id="rId6"/>
    <p:sldId id="290" r:id="rId7"/>
    <p:sldId id="287" r:id="rId8"/>
    <p:sldId id="268" r:id="rId9"/>
  </p:sldIdLst>
  <p:sldSz cx="9144000" cy="5143500" type="screen16x9"/>
  <p:notesSz cx="6858000" cy="9144000"/>
  <p:embeddedFontLst>
    <p:embeddedFont>
      <p:font typeface="Trebuchet MS" panose="020B0603020202020204" pitchFamily="34" charset="0"/>
      <p:regular r:id="rId11"/>
      <p:bold r:id="rId12"/>
      <p:italic r:id="rId13"/>
      <p:boldItalic r:id="rId14"/>
    </p:embeddedFont>
    <p:embeddedFont>
      <p:font typeface="Wingdings 3" panose="05040102010807070707" pitchFamily="18" charset="2"/>
      <p:regular r:id="rId15"/>
    </p:embeddedFont>
    <p:embeddedFont>
      <p:font typeface="Arial Black" panose="020B0A04020102020204" pitchFamily="34" charset="0"/>
      <p:bold r:id="rId16"/>
    </p:embeddedFont>
    <p:embeddedFont>
      <p:font typeface="Lato Light" panose="020B060402020202020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C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5607B7-FAC0-4AED-9DDF-A78F580C805B}">
  <a:tblStyle styleId="{115607B7-FAC0-4AED-9DDF-A78F580C80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28662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6290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0895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8714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7634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2618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4341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8508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Google Shape;207;g72907688f_4_0:notes">
            <a:extLst>
              <a:ext uri="{FF2B5EF4-FFF2-40B4-BE49-F238E27FC236}">
                <a16:creationId xmlns="" xmlns:a16="http://schemas.microsoft.com/office/drawing/2014/main" id="{27381A5A-BD87-4639-815A-63A947CD3445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noFill/>
          <a:ln>
            <a:headEnd/>
            <a:tailEnd/>
          </a:ln>
        </p:spPr>
      </p:sp>
      <p:sp>
        <p:nvSpPr>
          <p:cNvPr id="26627" name="Google Shape;208;g72907688f_4_0:notes">
            <a:extLst>
              <a:ext uri="{FF2B5EF4-FFF2-40B4-BE49-F238E27FC236}">
                <a16:creationId xmlns="" xmlns:a16="http://schemas.microsoft.com/office/drawing/2014/main" id="{B9CAC57B-4399-4C8A-8EBB-4BBCBE5A0423}"/>
              </a:ext>
            </a:extLst>
          </p:cNvPr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alt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280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0469441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6037954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73280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364360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210111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124827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27278568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42798466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Magenta">
  <p:cSld name="Blank Magenta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4"/>
          <p:cNvSpPr txBox="1">
            <a:spLocks noGrp="1"/>
          </p:cNvSpPr>
          <p:nvPr>
            <p:ph type="sldNum" idx="12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5333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/>
          <p:cNvSpPr txBox="1">
            <a:spLocks noGrp="1"/>
          </p:cNvSpPr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6"/>
          <p:cNvSpPr txBox="1">
            <a:spLocks noGrp="1"/>
          </p:cNvSpPr>
          <p:nvPr>
            <p:ph type="body" idx="1"/>
          </p:nvPr>
        </p:nvSpPr>
        <p:spPr>
          <a:xfrm>
            <a:off x="2830925" y="1200150"/>
            <a:ext cx="2516400" cy="31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800" lvl="3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6000" lvl="4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200" lvl="5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400" lvl="6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600" lvl="7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800" lvl="8" indent="-3429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156" name="Google Shape;156;p6"/>
          <p:cNvSpPr txBox="1">
            <a:spLocks noGrp="1"/>
          </p:cNvSpPr>
          <p:nvPr>
            <p:ph type="body" idx="2"/>
          </p:nvPr>
        </p:nvSpPr>
        <p:spPr>
          <a:xfrm>
            <a:off x="5651044" y="1200150"/>
            <a:ext cx="2671500" cy="31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800" lvl="3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6000" lvl="4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200" lvl="5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400" lvl="6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600" lvl="7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800" lvl="8" indent="-3429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0196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>
            <a:spLocks noGrp="1"/>
          </p:cNvSpPr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5"/>
          <p:cNvSpPr txBox="1">
            <a:spLocks noGrp="1"/>
          </p:cNvSpPr>
          <p:nvPr>
            <p:ph type="body" idx="1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○"/>
              <a:defRPr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◦"/>
              <a:defRPr/>
            </a:lvl9pPr>
          </a:lstStyle>
          <a:p>
            <a:endParaRPr/>
          </a:p>
        </p:txBody>
      </p:sp>
      <p:sp>
        <p:nvSpPr>
          <p:cNvPr id="126" name="Google Shape;126;p5"/>
          <p:cNvSpPr txBox="1">
            <a:spLocks noGrp="1"/>
          </p:cNvSpPr>
          <p:nvPr>
            <p:ph type="sldNum" idx="12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6155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893777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9791398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1661384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8488977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4221889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9507303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9117374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747723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5736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  <p:sldLayoutId id="2147483821" r:id="rId16"/>
    <p:sldLayoutId id="2147483822" r:id="rId17"/>
    <p:sldLayoutId id="2147483823" r:id="rId18"/>
    <p:sldLayoutId id="2147483824" r:id="rId19"/>
  </p:sldLayoutIdLst>
  <p:transition>
    <p:fade thruBlk="1"/>
  </p:transition>
  <p:hf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17"/>
          <p:cNvSpPr txBox="1">
            <a:spLocks noGrp="1"/>
          </p:cNvSpPr>
          <p:nvPr>
            <p:ph type="sldNum" idx="12"/>
          </p:nvPr>
        </p:nvSpPr>
        <p:spPr>
          <a:xfrm>
            <a:off x="8460884" y="46614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2051D0E-F432-4979-93EF-C93E21A9EDB8}"/>
              </a:ext>
            </a:extLst>
          </p:cNvPr>
          <p:cNvSpPr/>
          <p:nvPr/>
        </p:nvSpPr>
        <p:spPr>
          <a:xfrm>
            <a:off x="210245" y="77688"/>
            <a:ext cx="69981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1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МИНИСТЕРСТВО ОБРАЗОВАНИЯ И МОЛОДЕЖНОЙ ПОЛИТИКИ СВЕРДЛОВСКОЙ ОБЛАСТИ</a:t>
            </a:r>
          </a:p>
          <a:p>
            <a:pPr algn="ctr">
              <a:defRPr/>
            </a:pPr>
            <a:r>
              <a:rPr lang="ru-RU" altLang="ru-RU" sz="1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Государственное автономное профессиональное образовательное учреждение Свердловской области</a:t>
            </a:r>
          </a:p>
          <a:p>
            <a:pPr algn="ctr">
              <a:defRPr/>
            </a:pPr>
            <a:r>
              <a:rPr lang="ru-RU" altLang="ru-RU" sz="1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«Свердловский областной педагогический колледж»</a:t>
            </a:r>
          </a:p>
          <a:p>
            <a:pPr algn="ctr">
              <a:defRPr/>
            </a:pPr>
            <a:r>
              <a:rPr lang="ru-RU" altLang="ru-RU" sz="12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Кафедра начального образования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8A047C88-9FC7-4A95-8E3F-B1203B841860}"/>
              </a:ext>
            </a:extLst>
          </p:cNvPr>
          <p:cNvSpPr/>
          <p:nvPr/>
        </p:nvSpPr>
        <p:spPr>
          <a:xfrm>
            <a:off x="4797263" y="2948122"/>
            <a:ext cx="32104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Романова О.В.</a:t>
            </a:r>
          </a:p>
          <a:p>
            <a:pPr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Специальность: 44.02.02</a:t>
            </a:r>
          </a:p>
          <a:p>
            <a:pPr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«Преподавание в </a:t>
            </a:r>
          </a:p>
          <a:p>
            <a:pPr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начальных классах»</a:t>
            </a:r>
          </a:p>
          <a:p>
            <a:pPr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Группа: 34 н/з.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2E36422-E5D5-4CCF-8D9D-341044865C2E}"/>
              </a:ext>
            </a:extLst>
          </p:cNvPr>
          <p:cNvSpPr/>
          <p:nvPr/>
        </p:nvSpPr>
        <p:spPr>
          <a:xfrm>
            <a:off x="1317676" y="1886293"/>
            <a:ext cx="49298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/>
              </a:rPr>
              <a:t>Правописание глаголов</a:t>
            </a:r>
          </a:p>
          <a:p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1DB47A2C-FA1D-4E82-BDB5-166F65F4FBA5}"/>
              </a:ext>
            </a:extLst>
          </p:cNvPr>
          <p:cNvSpPr/>
          <p:nvPr/>
        </p:nvSpPr>
        <p:spPr>
          <a:xfrm>
            <a:off x="1364925" y="44254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C00000"/>
                </a:solidFill>
                <a:latin typeface="Montserrat"/>
              </a:rPr>
              <a:t>Екатеринбург</a:t>
            </a:r>
          </a:p>
          <a:p>
            <a:pPr algn="ctr"/>
            <a:r>
              <a:rPr lang="ru-RU" altLang="ru-RU" dirty="0">
                <a:solidFill>
                  <a:srgbClr val="C00000"/>
                </a:solidFill>
                <a:latin typeface="Montserrat"/>
              </a:rPr>
              <a:t>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22"/>
          <p:cNvSpPr txBox="1">
            <a:spLocks noGrp="1"/>
          </p:cNvSpPr>
          <p:nvPr>
            <p:ph type="title"/>
          </p:nvPr>
        </p:nvSpPr>
        <p:spPr>
          <a:xfrm>
            <a:off x="166668" y="-407567"/>
            <a:ext cx="6962795" cy="20448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latin typeface="Arial Black" panose="020B0A04020102020204" pitchFamily="34" charset="0"/>
              </a:rPr>
              <a:t>Вспомните по таблице спряжения глаголов, какие личные окончания имеют глаголы  </a:t>
            </a:r>
            <a:r>
              <a:rPr lang="en-US" sz="1600" dirty="0">
                <a:latin typeface="Arial Black" panose="020B0A04020102020204" pitchFamily="34" charset="0"/>
              </a:rPr>
              <a:t>I </a:t>
            </a:r>
            <a:r>
              <a:rPr lang="ru-RU" sz="1600" dirty="0">
                <a:latin typeface="Arial Black" panose="020B0A04020102020204" pitchFamily="34" charset="0"/>
              </a:rPr>
              <a:t>и </a:t>
            </a:r>
            <a:r>
              <a:rPr lang="en-US" sz="1600" dirty="0">
                <a:latin typeface="Arial Black" panose="020B0A04020102020204" pitchFamily="34" charset="0"/>
              </a:rPr>
              <a:t>II</a:t>
            </a:r>
            <a:r>
              <a:rPr lang="ru-RU" sz="1600" dirty="0">
                <a:latin typeface="Arial Black" panose="020B0A04020102020204" pitchFamily="34" charset="0"/>
              </a:rPr>
              <a:t> спряжения?</a:t>
            </a:r>
            <a:endParaRPr sz="1600" dirty="0">
              <a:latin typeface="Arial Black" panose="020B0A04020102020204" pitchFamily="34" charset="0"/>
            </a:endParaRPr>
          </a:p>
        </p:txBody>
      </p:sp>
      <p:sp>
        <p:nvSpPr>
          <p:cNvPr id="9" name="Google Shape;452;p22"/>
          <p:cNvSpPr txBox="1">
            <a:spLocks noGrp="1"/>
          </p:cNvSpPr>
          <p:nvPr>
            <p:ph type="body" idx="1"/>
          </p:nvPr>
        </p:nvSpPr>
        <p:spPr>
          <a:xfrm>
            <a:off x="166668" y="953186"/>
            <a:ext cx="6962795" cy="81592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Выскажите мнение, для чего надо знать различие в написании личных окончаний глагола.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53" name="Google Shape;453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714857"/>
              </p:ext>
            </p:extLst>
          </p:nvPr>
        </p:nvGraphicFramePr>
        <p:xfrm>
          <a:off x="388319" y="1942615"/>
          <a:ext cx="6115732" cy="232563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905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470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390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3905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009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Число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Лицо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 </a:t>
                      </a:r>
                      <a:r>
                        <a:rPr lang="ru-RU" sz="1400" dirty="0"/>
                        <a:t>спряжение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II </a:t>
                      </a:r>
                      <a:r>
                        <a:rPr lang="ru-RU" sz="1400" dirty="0"/>
                        <a:t>спряжение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6233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Единственное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1-е</a:t>
                      </a:r>
                    </a:p>
                    <a:p>
                      <a:pPr algn="ctr"/>
                      <a:r>
                        <a:rPr lang="ru-RU" sz="1400" dirty="0"/>
                        <a:t>2-е</a:t>
                      </a:r>
                    </a:p>
                    <a:p>
                      <a:pPr algn="ctr"/>
                      <a:r>
                        <a:rPr lang="ru-RU" sz="1400" dirty="0"/>
                        <a:t>3-е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-у (-ю)</a:t>
                      </a:r>
                    </a:p>
                    <a:p>
                      <a:pPr algn="ctr"/>
                      <a:r>
                        <a:rPr lang="ru-RU" sz="1400" dirty="0"/>
                        <a:t>-ешь</a:t>
                      </a:r>
                      <a:r>
                        <a:rPr lang="ru-RU" sz="1400" baseline="0" dirty="0"/>
                        <a:t> (-</a:t>
                      </a:r>
                      <a:r>
                        <a:rPr lang="ru-RU" sz="1400" baseline="0" dirty="0" err="1"/>
                        <a:t>ёшь</a:t>
                      </a:r>
                      <a:r>
                        <a:rPr lang="ru-RU" sz="1400" baseline="0" dirty="0"/>
                        <a:t>)</a:t>
                      </a:r>
                    </a:p>
                    <a:p>
                      <a:pPr algn="ctr"/>
                      <a:r>
                        <a:rPr lang="ru-RU" sz="1400" baseline="0" dirty="0"/>
                        <a:t>-</a:t>
                      </a:r>
                      <a:r>
                        <a:rPr lang="ru-RU" sz="1400" baseline="0" dirty="0" err="1"/>
                        <a:t>ет</a:t>
                      </a:r>
                      <a:r>
                        <a:rPr lang="ru-RU" sz="1400" baseline="0" dirty="0"/>
                        <a:t> (-</a:t>
                      </a:r>
                      <a:r>
                        <a:rPr lang="ru-RU" sz="1400" baseline="0" dirty="0" err="1"/>
                        <a:t>ёт</a:t>
                      </a:r>
                      <a:r>
                        <a:rPr lang="ru-RU" sz="1400" baseline="0" dirty="0"/>
                        <a:t>)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-у (-ю)</a:t>
                      </a:r>
                    </a:p>
                    <a:p>
                      <a:pPr algn="ctr"/>
                      <a:r>
                        <a:rPr lang="ru-RU" sz="1400" dirty="0"/>
                        <a:t>-ишь</a:t>
                      </a:r>
                    </a:p>
                    <a:p>
                      <a:pPr algn="ctr"/>
                      <a:r>
                        <a:rPr lang="ru-RU" sz="1400" dirty="0"/>
                        <a:t>-</a:t>
                      </a:r>
                      <a:r>
                        <a:rPr lang="ru-RU" sz="1400" dirty="0" err="1"/>
                        <a:t>ит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6233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Множественное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1-е</a:t>
                      </a:r>
                    </a:p>
                    <a:p>
                      <a:pPr algn="ctr"/>
                      <a:r>
                        <a:rPr lang="ru-RU" sz="1400" dirty="0"/>
                        <a:t>2-е</a:t>
                      </a:r>
                    </a:p>
                    <a:p>
                      <a:pPr algn="ctr"/>
                      <a:r>
                        <a:rPr lang="ru-RU" sz="1400" dirty="0"/>
                        <a:t>3-е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-ем (-</a:t>
                      </a:r>
                      <a:r>
                        <a:rPr lang="ru-RU" sz="1400" dirty="0" err="1"/>
                        <a:t>ём</a:t>
                      </a:r>
                      <a:r>
                        <a:rPr lang="ru-RU" sz="1400" dirty="0"/>
                        <a:t>)</a:t>
                      </a:r>
                    </a:p>
                    <a:p>
                      <a:pPr algn="ctr"/>
                      <a:r>
                        <a:rPr lang="ru-RU" sz="1400" dirty="0"/>
                        <a:t>-</a:t>
                      </a:r>
                      <a:r>
                        <a:rPr lang="ru-RU" sz="1400" dirty="0" err="1"/>
                        <a:t>ете</a:t>
                      </a:r>
                      <a:r>
                        <a:rPr lang="ru-RU" sz="1400" baseline="0" dirty="0"/>
                        <a:t> (-</a:t>
                      </a:r>
                      <a:r>
                        <a:rPr lang="ru-RU" sz="1400" baseline="0" dirty="0" err="1"/>
                        <a:t>ёте</a:t>
                      </a:r>
                      <a:r>
                        <a:rPr lang="ru-RU" sz="1400" baseline="0" dirty="0"/>
                        <a:t>)</a:t>
                      </a:r>
                    </a:p>
                    <a:p>
                      <a:pPr algn="ctr"/>
                      <a:r>
                        <a:rPr lang="ru-RU" sz="1400" baseline="0" dirty="0"/>
                        <a:t>-</a:t>
                      </a:r>
                      <a:r>
                        <a:rPr lang="ru-RU" sz="1400" baseline="0" dirty="0" err="1"/>
                        <a:t>ут</a:t>
                      </a:r>
                      <a:r>
                        <a:rPr lang="ru-RU" sz="1400" baseline="0" dirty="0"/>
                        <a:t> (-ют)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-им</a:t>
                      </a:r>
                    </a:p>
                    <a:p>
                      <a:pPr algn="ctr"/>
                      <a:r>
                        <a:rPr lang="ru-RU" sz="1400" dirty="0"/>
                        <a:t>-</a:t>
                      </a:r>
                      <a:r>
                        <a:rPr lang="ru-RU" sz="1400" dirty="0" err="1"/>
                        <a:t>ите</a:t>
                      </a:r>
                      <a:endParaRPr lang="ru-RU" sz="1400" dirty="0"/>
                    </a:p>
                    <a:p>
                      <a:pPr algn="ctr"/>
                      <a:r>
                        <a:rPr lang="ru-RU" sz="1400" dirty="0"/>
                        <a:t>-</a:t>
                      </a:r>
                      <a:r>
                        <a:rPr lang="ru-RU" sz="1400" dirty="0" err="1"/>
                        <a:t>ат</a:t>
                      </a:r>
                      <a:r>
                        <a:rPr lang="ru-RU" sz="1400" dirty="0"/>
                        <a:t> (-</a:t>
                      </a:r>
                      <a:r>
                        <a:rPr lang="ru-RU" sz="1400" dirty="0" err="1"/>
                        <a:t>ят</a:t>
                      </a:r>
                      <a:r>
                        <a:rPr lang="ru-RU" sz="1400" dirty="0"/>
                        <a:t>)</a:t>
                      </a:r>
                      <a:endParaRPr lang="ru-RU" sz="1400" dirty="0">
                        <a:latin typeface="-apple-system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09094D7D-B29F-4368-B400-7E6505E12732}"/>
              </a:ext>
            </a:extLst>
          </p:cNvPr>
          <p:cNvSpPr/>
          <p:nvPr/>
        </p:nvSpPr>
        <p:spPr>
          <a:xfrm>
            <a:off x="7194424" y="30088"/>
            <a:ext cx="2395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© Романова О.В.</a:t>
            </a:r>
          </a:p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ГАПОУ СО СОПК </a:t>
            </a:r>
            <a:endParaRPr lang="ru-RU" altLang="ru-RU" sz="1600" dirty="0" smtClean="0">
              <a:solidFill>
                <a:schemeClr val="bg1"/>
              </a:solidFill>
              <a:latin typeface="Montserrat"/>
            </a:endParaRPr>
          </a:p>
          <a:p>
            <a:r>
              <a:rPr lang="ru-RU" altLang="ru-RU" sz="1600" dirty="0" smtClean="0">
                <a:solidFill>
                  <a:schemeClr val="bg1"/>
                </a:solidFill>
                <a:latin typeface="Montserrat"/>
              </a:rPr>
              <a:t>2021</a:t>
            </a:r>
            <a:endParaRPr lang="ru-RU" altLang="ru-RU" sz="1600" dirty="0">
              <a:solidFill>
                <a:schemeClr val="bg1"/>
              </a:solidFill>
              <a:latin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22"/>
          <p:cNvSpPr txBox="1">
            <a:spLocks noGrp="1"/>
          </p:cNvSpPr>
          <p:nvPr>
            <p:ph type="title"/>
          </p:nvPr>
        </p:nvSpPr>
        <p:spPr>
          <a:xfrm>
            <a:off x="2527135" y="68565"/>
            <a:ext cx="2701565" cy="5446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Arial Black" panose="020B0A04020102020204" pitchFamily="34" charset="0"/>
              </a:rPr>
              <a:t>Прочитайте</a:t>
            </a:r>
            <a:endParaRPr b="1" dirty="0">
              <a:latin typeface="Arial Black" panose="020B0A04020102020204" pitchFamily="34" charset="0"/>
            </a:endParaRPr>
          </a:p>
        </p:txBody>
      </p:sp>
      <p:sp>
        <p:nvSpPr>
          <p:cNvPr id="450" name="Google Shape;450;p22"/>
          <p:cNvSpPr txBox="1">
            <a:spLocks noGrp="1"/>
          </p:cNvSpPr>
          <p:nvPr>
            <p:ph type="body" idx="1"/>
          </p:nvPr>
        </p:nvSpPr>
        <p:spPr>
          <a:xfrm>
            <a:off x="1349167" y="613184"/>
            <a:ext cx="5202732" cy="10423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ru-RU" sz="2400" b="1" dirty="0">
                <a:solidFill>
                  <a:schemeClr val="tx1"/>
                </a:solidFill>
              </a:rPr>
              <a:t>Мой гриб </a:t>
            </a:r>
          </a:p>
          <a:p>
            <a:pPr marL="0" lvl="0" indent="0" algn="ctr">
              <a:buNone/>
            </a:pPr>
            <a:r>
              <a:rPr lang="ru-RU" sz="2400" dirty="0">
                <a:solidFill>
                  <a:schemeClr val="tx1"/>
                </a:solidFill>
              </a:rPr>
              <a:t>В грибном лесу одна полянка другой руку подаёт через кусты, и, когда эти кусты переходишь, на полянке тебя встречает твой гриб. Тут искать нечего: твой гриб всегда на тебя смотрит.</a:t>
            </a:r>
          </a:p>
          <a:p>
            <a:pPr marL="0" lvl="0" indent="0">
              <a:buNone/>
            </a:pPr>
            <a:endParaRPr lang="ru-RU" sz="2400" dirty="0"/>
          </a:p>
        </p:txBody>
      </p:sp>
      <p:sp>
        <p:nvSpPr>
          <p:cNvPr id="9" name="Google Shape;452;p22"/>
          <p:cNvSpPr txBox="1">
            <a:spLocks noGrp="1"/>
          </p:cNvSpPr>
          <p:nvPr>
            <p:ph type="body" idx="2"/>
          </p:nvPr>
        </p:nvSpPr>
        <p:spPr>
          <a:xfrm>
            <a:off x="389418" y="3305308"/>
            <a:ext cx="6491224" cy="13453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cs typeface="Times New Roman" panose="02020603050405020304" pitchFamily="18" charset="0"/>
              </a:rPr>
              <a:t>Выпишите глаголы с безударными личными окончаниями в форме настоящего времени. Выделите их окончания. После каждого глагола в скобках укажите его лицо, число, спряжение. 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cs typeface="Times New Roman" panose="02020603050405020304" pitchFamily="18" charset="0"/>
              </a:rPr>
              <a:t>Образец: </a:t>
            </a:r>
            <a:r>
              <a:rPr lang="ru-RU" sz="2000" dirty="0">
                <a:solidFill>
                  <a:schemeClr val="tx1"/>
                </a:solidFill>
                <a:cs typeface="Times New Roman" panose="02020603050405020304" pitchFamily="18" charset="0"/>
              </a:rPr>
              <a:t>Смотрит (3-е л., … ч., … </a:t>
            </a:r>
            <a:r>
              <a:rPr lang="ru-RU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спр</a:t>
            </a:r>
            <a:r>
              <a:rPr lang="ru-RU" sz="2000" dirty="0">
                <a:solidFill>
                  <a:schemeClr val="tx1"/>
                </a:solidFill>
                <a:cs typeface="Times New Roman" panose="02020603050405020304" pitchFamily="18" charset="0"/>
              </a:rPr>
              <a:t>.), … .</a:t>
            </a:r>
          </a:p>
          <a:p>
            <a:pPr marL="285750" indent="-285750"/>
            <a:endParaRPr dirty="0"/>
          </a:p>
        </p:txBody>
      </p:sp>
      <p:sp>
        <p:nvSpPr>
          <p:cNvPr id="453" name="Google Shape;453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0BA29B0-2598-4A85-90C1-30C68840C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37" y="0"/>
            <a:ext cx="1499851" cy="205028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007D48F2-8B40-4C70-9D9C-B4113E0B4244}"/>
              </a:ext>
            </a:extLst>
          </p:cNvPr>
          <p:cNvSpPr/>
          <p:nvPr/>
        </p:nvSpPr>
        <p:spPr>
          <a:xfrm>
            <a:off x="2389454" y="4725514"/>
            <a:ext cx="287001" cy="22025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EE044242-AD4B-4875-B295-2879341DF917}"/>
              </a:ext>
            </a:extLst>
          </p:cNvPr>
          <p:cNvSpPr/>
          <p:nvPr/>
        </p:nvSpPr>
        <p:spPr>
          <a:xfrm>
            <a:off x="7175037" y="15169"/>
            <a:ext cx="2115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© Романова О.В.</a:t>
            </a:r>
          </a:p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ГАПОУ СО СОПК 2021</a:t>
            </a:r>
          </a:p>
        </p:txBody>
      </p:sp>
    </p:spTree>
    <p:extLst>
      <p:ext uri="{BB962C8B-B14F-4D97-AF65-F5344CB8AC3E}">
        <p14:creationId xmlns:p14="http://schemas.microsoft.com/office/powerpoint/2010/main" val="3858030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0"/>
          <p:cNvSpPr txBox="1">
            <a:spLocks noGrp="1"/>
          </p:cNvSpPr>
          <p:nvPr>
            <p:ph type="body" idx="1"/>
          </p:nvPr>
        </p:nvSpPr>
        <p:spPr>
          <a:xfrm>
            <a:off x="178464" y="331101"/>
            <a:ext cx="7056644" cy="38474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C00000"/>
                </a:solidFill>
                <a:latin typeface="Arial Black" panose="020B0A04020102020204" pitchFamily="34" charset="0"/>
              </a:rPr>
              <a:t>Как определить спряжение глагола?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800" dirty="0">
                <a:solidFill>
                  <a:srgbClr val="C00000"/>
                </a:solidFill>
              </a:rPr>
              <a:t>Спряжение глаголов с безударными личными окончаниями определяется по их неопределенной форме.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rgbClr val="C00000"/>
                </a:solidFill>
              </a:rPr>
              <a:t>К I спряжению относятся:</a:t>
            </a:r>
            <a:br>
              <a:rPr lang="ru-RU" sz="1800" b="1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1. Глаголы, которые оканчиваются на -</a:t>
            </a:r>
            <a:r>
              <a:rPr lang="ru-RU" sz="1800" dirty="0" err="1">
                <a:solidFill>
                  <a:schemeClr val="tx1"/>
                </a:solidFill>
              </a:rPr>
              <a:t>ать</a:t>
            </a:r>
            <a:r>
              <a:rPr lang="ru-RU" sz="1800" dirty="0">
                <a:solidFill>
                  <a:schemeClr val="tx1"/>
                </a:solidFill>
              </a:rPr>
              <a:t>, -</a:t>
            </a:r>
            <a:r>
              <a:rPr lang="ru-RU" sz="1800" dirty="0" err="1">
                <a:solidFill>
                  <a:schemeClr val="tx1"/>
                </a:solidFill>
              </a:rPr>
              <a:t>еть</a:t>
            </a:r>
            <a:r>
              <a:rPr lang="ru-RU" sz="1800" dirty="0">
                <a:solidFill>
                  <a:schemeClr val="tx1"/>
                </a:solidFill>
              </a:rPr>
              <a:t>, -</a:t>
            </a:r>
            <a:r>
              <a:rPr lang="ru-RU" sz="1800" dirty="0" err="1">
                <a:solidFill>
                  <a:schemeClr val="tx1"/>
                </a:solidFill>
              </a:rPr>
              <a:t>оть</a:t>
            </a:r>
            <a:r>
              <a:rPr lang="ru-RU" sz="1800" dirty="0">
                <a:solidFill>
                  <a:schemeClr val="tx1"/>
                </a:solidFill>
              </a:rPr>
              <a:t>, -</a:t>
            </a:r>
            <a:r>
              <a:rPr lang="ru-RU" sz="1800" dirty="0" err="1">
                <a:solidFill>
                  <a:schemeClr val="tx1"/>
                </a:solidFill>
              </a:rPr>
              <a:t>уть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2. Глаголы-исключения: брить и стелить.</a:t>
            </a: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800" b="1" dirty="0">
                <a:solidFill>
                  <a:srgbClr val="C00000"/>
                </a:solidFill>
              </a:rPr>
              <a:t>Ко II спряжению относятся</a:t>
            </a:r>
            <a:r>
              <a:rPr lang="ru-RU" sz="1800" dirty="0">
                <a:solidFill>
                  <a:srgbClr val="C00000"/>
                </a:solidFill>
              </a:rPr>
              <a:t>: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1. Глаголы, которые в неопределённой форме оканчиваются на -</a:t>
            </a:r>
            <a:r>
              <a:rPr lang="ru-RU" sz="1800" dirty="0" err="1">
                <a:solidFill>
                  <a:schemeClr val="tx1"/>
                </a:solidFill>
              </a:rPr>
              <a:t>ить</a:t>
            </a:r>
            <a:r>
              <a:rPr lang="ru-RU" sz="1800" dirty="0">
                <a:solidFill>
                  <a:schemeClr val="tx1"/>
                </a:solidFill>
              </a:rPr>
              <a:t> (кроме брить, стелить), то есть имеют суффикс -и- перед -</a:t>
            </a:r>
            <a:r>
              <a:rPr lang="ru-RU" sz="1800" dirty="0" err="1">
                <a:solidFill>
                  <a:schemeClr val="tx1"/>
                </a:solidFill>
              </a:rPr>
              <a:t>ть</a:t>
            </a:r>
            <a:r>
              <a:rPr lang="ru-RU" sz="1800" dirty="0">
                <a:solidFill>
                  <a:schemeClr val="tx1"/>
                </a:solidFill>
              </a:rPr>
              <a:t>-.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2. Глаголы-исключения: 4 глагола на -</a:t>
            </a:r>
            <a:r>
              <a:rPr lang="ru-RU" sz="1800" dirty="0" err="1">
                <a:solidFill>
                  <a:schemeClr val="tx1"/>
                </a:solidFill>
              </a:rPr>
              <a:t>ать</a:t>
            </a:r>
            <a:r>
              <a:rPr lang="ru-RU" sz="1800" dirty="0">
                <a:solidFill>
                  <a:schemeClr val="tx1"/>
                </a:solidFill>
              </a:rPr>
              <a:t> (слышать, гнать, дышать, держать), 7 глаголов на -</a:t>
            </a:r>
            <a:r>
              <a:rPr lang="ru-RU" sz="1800" dirty="0" err="1">
                <a:solidFill>
                  <a:schemeClr val="tx1"/>
                </a:solidFill>
              </a:rPr>
              <a:t>еть</a:t>
            </a:r>
            <a:r>
              <a:rPr lang="ru-RU" sz="1800" dirty="0">
                <a:solidFill>
                  <a:schemeClr val="tx1"/>
                </a:solidFill>
              </a:rPr>
              <a:t> (</a:t>
            </a:r>
            <a:r>
              <a:rPr lang="ru-RU" sz="1800" dirty="0" err="1">
                <a:solidFill>
                  <a:schemeClr val="tx1"/>
                </a:solidFill>
              </a:rPr>
              <a:t>мотреть</a:t>
            </a:r>
            <a:r>
              <a:rPr lang="ru-RU" sz="1800" dirty="0">
                <a:solidFill>
                  <a:schemeClr val="tx1"/>
                </a:solidFill>
              </a:rPr>
              <a:t>, видеть, ненавидеть, терпеть, обидеть, вертеть, зависеть). </a:t>
            </a:r>
          </a:p>
        </p:txBody>
      </p:sp>
      <p:sp>
        <p:nvSpPr>
          <p:cNvPr id="425" name="Google Shape;425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6FD7637-BE16-48EC-B734-3FDA83537C3A}"/>
              </a:ext>
            </a:extLst>
          </p:cNvPr>
          <p:cNvSpPr/>
          <p:nvPr/>
        </p:nvSpPr>
        <p:spPr>
          <a:xfrm>
            <a:off x="7235108" y="38713"/>
            <a:ext cx="2104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© Романова О.В.</a:t>
            </a:r>
          </a:p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ГАПОУ СО СОПК </a:t>
            </a:r>
            <a:r>
              <a:rPr lang="ru-RU" altLang="ru-RU" sz="1600" dirty="0" smtClean="0">
                <a:solidFill>
                  <a:schemeClr val="bg1"/>
                </a:solidFill>
                <a:latin typeface="Montserrat"/>
              </a:rPr>
              <a:t> 2021</a:t>
            </a:r>
            <a:endParaRPr lang="ru-RU" altLang="ru-RU" sz="1600" dirty="0">
              <a:solidFill>
                <a:schemeClr val="bg1"/>
              </a:solidFill>
              <a:latin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0"/>
          <p:cNvSpPr txBox="1">
            <a:spLocks noGrp="1"/>
          </p:cNvSpPr>
          <p:nvPr>
            <p:ph type="body" idx="1"/>
          </p:nvPr>
        </p:nvSpPr>
        <p:spPr>
          <a:xfrm>
            <a:off x="-34779" y="89110"/>
            <a:ext cx="6887642" cy="8865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>
              <a:spcBef>
                <a:spcPts val="0"/>
              </a:spcBef>
              <a:buNone/>
            </a:pPr>
            <a:r>
              <a:rPr lang="ru-RU" sz="2200" b="1" dirty="0">
                <a:solidFill>
                  <a:srgbClr val="C00000"/>
                </a:solidFill>
                <a:latin typeface="Arial Black" panose="020B0A04020102020204" pitchFamily="34" charset="0"/>
              </a:rPr>
              <a:t>Правописание букв </a:t>
            </a:r>
            <a:r>
              <a:rPr lang="ru-RU" sz="22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Е</a:t>
            </a:r>
            <a:r>
              <a:rPr lang="ru-RU" sz="2200" b="1" dirty="0">
                <a:solidFill>
                  <a:srgbClr val="C00000"/>
                </a:solidFill>
                <a:latin typeface="Arial Black" panose="020B0A04020102020204" pitchFamily="34" charset="0"/>
              </a:rPr>
              <a:t> и </a:t>
            </a:r>
            <a:r>
              <a:rPr lang="ru-RU" sz="2200" b="1" i="1" dirty="0" err="1">
                <a:solidFill>
                  <a:srgbClr val="C00000"/>
                </a:solidFill>
                <a:latin typeface="Arial Black" panose="020B0A04020102020204" pitchFamily="34" charset="0"/>
              </a:rPr>
              <a:t>И</a:t>
            </a:r>
            <a:r>
              <a:rPr lang="ru-RU" sz="2200" b="1" dirty="0">
                <a:solidFill>
                  <a:srgbClr val="C00000"/>
                </a:solidFill>
                <a:latin typeface="Arial Black" panose="020B0A04020102020204" pitchFamily="34" charset="0"/>
              </a:rPr>
              <a:t> в безударных личных окончаниях глаголов </a:t>
            </a:r>
            <a:r>
              <a:rPr lang="ru-RU" sz="22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22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22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25" name="Google Shape;425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5" name="Google Shape;424;p20"/>
          <p:cNvSpPr txBox="1">
            <a:spLocks/>
          </p:cNvSpPr>
          <p:nvPr/>
        </p:nvSpPr>
        <p:spPr>
          <a:xfrm>
            <a:off x="0" y="1200150"/>
            <a:ext cx="2699656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101600" indent="0" algn="ctr">
              <a:spcBef>
                <a:spcPts val="0"/>
              </a:spcBef>
              <a:buFont typeface="Lato Light"/>
              <a:buNone/>
            </a:pPr>
            <a:r>
              <a:rPr lang="en-US" sz="2800" b="1" dirty="0">
                <a:solidFill>
                  <a:srgbClr val="C00000"/>
                </a:solidFill>
              </a:rPr>
              <a:t>I </a:t>
            </a:r>
            <a:r>
              <a:rPr lang="ru-RU" sz="2800" b="1" dirty="0">
                <a:solidFill>
                  <a:srgbClr val="C00000"/>
                </a:solidFill>
              </a:rPr>
              <a:t>спряжение</a:t>
            </a:r>
          </a:p>
          <a:p>
            <a:pPr marL="101600" indent="0" algn="ctr">
              <a:spcBef>
                <a:spcPts val="0"/>
              </a:spcBef>
              <a:buFont typeface="Lato Light"/>
              <a:buNone/>
            </a:pPr>
            <a:endParaRPr lang="ru-RU" b="1" dirty="0"/>
          </a:p>
          <a:p>
            <a:pPr marL="101600" indent="0">
              <a:spcBef>
                <a:spcPts val="0"/>
              </a:spcBef>
              <a:buFont typeface="Lato Light"/>
              <a:buNone/>
            </a:pPr>
            <a:r>
              <a:rPr lang="ru-RU" b="1" dirty="0"/>
              <a:t>                                     ШЬ</a:t>
            </a:r>
          </a:p>
          <a:p>
            <a:pPr marL="101600" indent="0">
              <a:spcBef>
                <a:spcPts val="0"/>
              </a:spcBef>
              <a:buFont typeface="Lato Light"/>
              <a:buNone/>
            </a:pPr>
            <a:r>
              <a:rPr lang="ru-RU" b="1" dirty="0"/>
              <a:t>                                     Т</a:t>
            </a:r>
          </a:p>
          <a:p>
            <a:pPr marL="101600" indent="0">
              <a:spcBef>
                <a:spcPts val="0"/>
              </a:spcBef>
              <a:buFont typeface="Lato Light"/>
              <a:buNone/>
            </a:pPr>
            <a:r>
              <a:rPr lang="ru-RU" b="1" dirty="0"/>
              <a:t>                                     М</a:t>
            </a:r>
          </a:p>
          <a:p>
            <a:pPr marL="101600" indent="0">
              <a:spcBef>
                <a:spcPts val="0"/>
              </a:spcBef>
              <a:buFont typeface="Lato Light"/>
              <a:buNone/>
            </a:pPr>
            <a:r>
              <a:rPr lang="ru-RU" b="1" dirty="0"/>
              <a:t>                                     ТЕ</a:t>
            </a:r>
          </a:p>
          <a:p>
            <a:pPr marL="101600" indent="0">
              <a:spcBef>
                <a:spcPts val="0"/>
              </a:spcBef>
              <a:buFont typeface="Lato Light"/>
              <a:buNone/>
            </a:pPr>
            <a:endParaRPr lang="ru-RU" b="1" dirty="0"/>
          </a:p>
          <a:p>
            <a:pPr marL="101600" indent="0" algn="ctr">
              <a:spcBef>
                <a:spcPts val="0"/>
              </a:spcBef>
              <a:buFont typeface="Lato Light"/>
              <a:buNone/>
            </a:pPr>
            <a:r>
              <a:rPr lang="ru-RU" b="1" dirty="0"/>
              <a:t>-УТ (-ЮТ)</a:t>
            </a:r>
          </a:p>
          <a:p>
            <a:pPr marL="101600" indent="0">
              <a:spcBef>
                <a:spcPts val="0"/>
              </a:spcBef>
              <a:buFont typeface="Lato Light"/>
              <a:buNone/>
            </a:pPr>
            <a:endParaRPr lang="ru-RU" b="1" dirty="0"/>
          </a:p>
          <a:p>
            <a:pPr marL="101600" indent="0">
              <a:spcBef>
                <a:spcPts val="0"/>
              </a:spcBef>
              <a:buFont typeface="Lato Light"/>
              <a:buNone/>
            </a:pPr>
            <a:endParaRPr lang="ru-RU" b="1" dirty="0"/>
          </a:p>
          <a:p>
            <a:pPr marL="101600" indent="0">
              <a:spcBef>
                <a:spcPts val="0"/>
              </a:spcBef>
              <a:buFont typeface="Lato Light"/>
              <a:buNone/>
            </a:pPr>
            <a:endParaRPr lang="ru-RU" b="1" dirty="0"/>
          </a:p>
          <a:p>
            <a:pPr marL="101600" indent="0">
              <a:spcBef>
                <a:spcPts val="0"/>
              </a:spcBef>
              <a:buFont typeface="Lato Light"/>
              <a:buNone/>
            </a:pPr>
            <a:endParaRPr lang="ru-RU" b="1" dirty="0"/>
          </a:p>
          <a:p>
            <a:pPr marL="101600" indent="0">
              <a:spcBef>
                <a:spcPts val="0"/>
              </a:spcBef>
              <a:buFont typeface="Lato Light"/>
              <a:buNone/>
            </a:pPr>
            <a:r>
              <a:rPr lang="ru-RU" b="1" dirty="0"/>
              <a:t>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6" name="Google Shape;424;p20"/>
          <p:cNvSpPr txBox="1">
            <a:spLocks/>
          </p:cNvSpPr>
          <p:nvPr/>
        </p:nvSpPr>
        <p:spPr>
          <a:xfrm>
            <a:off x="4670594" y="1200150"/>
            <a:ext cx="2699656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101600" indent="0" algn="ctr">
              <a:spcBef>
                <a:spcPts val="0"/>
              </a:spcBef>
              <a:buNone/>
            </a:pPr>
            <a:r>
              <a:rPr lang="en-US" sz="2800" b="1" dirty="0">
                <a:solidFill>
                  <a:srgbClr val="C00000"/>
                </a:solidFill>
              </a:rPr>
              <a:t>II </a:t>
            </a:r>
            <a:r>
              <a:rPr lang="ru-RU" sz="2800" b="1" dirty="0">
                <a:solidFill>
                  <a:srgbClr val="C00000"/>
                </a:solidFill>
              </a:rPr>
              <a:t>спряжение</a:t>
            </a:r>
          </a:p>
          <a:p>
            <a:pPr marL="101600" indent="0" algn="ctr">
              <a:spcBef>
                <a:spcPts val="0"/>
              </a:spcBef>
              <a:buNone/>
            </a:pPr>
            <a:endParaRPr lang="ru-RU" b="1" dirty="0"/>
          </a:p>
          <a:p>
            <a:pPr marL="101600" indent="0">
              <a:spcBef>
                <a:spcPts val="0"/>
              </a:spcBef>
              <a:buNone/>
            </a:pPr>
            <a:r>
              <a:rPr lang="ru-RU" b="1" dirty="0"/>
              <a:t>                                     ШЬ</a:t>
            </a:r>
          </a:p>
          <a:p>
            <a:pPr marL="101600" indent="0">
              <a:spcBef>
                <a:spcPts val="0"/>
              </a:spcBef>
              <a:buNone/>
            </a:pPr>
            <a:r>
              <a:rPr lang="ru-RU" b="1" dirty="0"/>
              <a:t>                                     Т</a:t>
            </a:r>
          </a:p>
          <a:p>
            <a:pPr marL="101600" indent="0">
              <a:spcBef>
                <a:spcPts val="0"/>
              </a:spcBef>
              <a:buNone/>
            </a:pPr>
            <a:r>
              <a:rPr lang="ru-RU" b="1" dirty="0"/>
              <a:t>                                     М</a:t>
            </a:r>
          </a:p>
          <a:p>
            <a:pPr marL="101600" indent="0">
              <a:spcBef>
                <a:spcPts val="0"/>
              </a:spcBef>
              <a:buNone/>
            </a:pPr>
            <a:r>
              <a:rPr lang="ru-RU" b="1" dirty="0"/>
              <a:t>                                     ТЕ</a:t>
            </a:r>
          </a:p>
          <a:p>
            <a:pPr marL="101600" indent="0">
              <a:spcBef>
                <a:spcPts val="0"/>
              </a:spcBef>
              <a:buNone/>
            </a:pPr>
            <a:endParaRPr lang="ru-RU" b="1" dirty="0"/>
          </a:p>
          <a:p>
            <a:pPr marL="101600" indent="0" algn="ctr">
              <a:spcBef>
                <a:spcPts val="0"/>
              </a:spcBef>
              <a:buNone/>
            </a:pPr>
            <a:r>
              <a:rPr lang="ru-RU" b="1" dirty="0"/>
              <a:t>-АТ (-ЯТ)</a:t>
            </a:r>
          </a:p>
        </p:txBody>
      </p:sp>
      <p:sp>
        <p:nvSpPr>
          <p:cNvPr id="7" name="Google Shape;424;p20"/>
          <p:cNvSpPr txBox="1">
            <a:spLocks/>
          </p:cNvSpPr>
          <p:nvPr/>
        </p:nvSpPr>
        <p:spPr>
          <a:xfrm>
            <a:off x="78541" y="1856090"/>
            <a:ext cx="2035629" cy="164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101600" indent="0" algn="ctr">
              <a:spcBef>
                <a:spcPts val="0"/>
              </a:spcBef>
              <a:buFont typeface="Lato Light"/>
              <a:buNone/>
            </a:pPr>
            <a:r>
              <a:rPr lang="ru-RU" sz="6600" dirty="0"/>
              <a:t>-е</a:t>
            </a:r>
          </a:p>
        </p:txBody>
      </p:sp>
      <p:sp>
        <p:nvSpPr>
          <p:cNvPr id="9" name="Google Shape;424;p20"/>
          <p:cNvSpPr txBox="1">
            <a:spLocks/>
          </p:cNvSpPr>
          <p:nvPr/>
        </p:nvSpPr>
        <p:spPr>
          <a:xfrm>
            <a:off x="4670594" y="1856090"/>
            <a:ext cx="2035629" cy="164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101600" indent="0" algn="ctr">
              <a:spcBef>
                <a:spcPts val="0"/>
              </a:spcBef>
              <a:buFont typeface="Lato Light"/>
              <a:buNone/>
            </a:pPr>
            <a:r>
              <a:rPr lang="ru-RU" sz="6600" dirty="0"/>
              <a:t>-и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8A23649-2649-49A3-BD98-BAE8C6704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140" y="3444021"/>
            <a:ext cx="2334303" cy="153836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B4E3F5A-AEAD-4053-BF03-C92AD7FB60BB}"/>
              </a:ext>
            </a:extLst>
          </p:cNvPr>
          <p:cNvSpPr/>
          <p:nvPr/>
        </p:nvSpPr>
        <p:spPr>
          <a:xfrm>
            <a:off x="7168362" y="0"/>
            <a:ext cx="20490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© Романова О.В.</a:t>
            </a:r>
          </a:p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ГАПОУ СО СОПК 2021</a:t>
            </a:r>
          </a:p>
        </p:txBody>
      </p:sp>
    </p:spTree>
    <p:extLst>
      <p:ext uri="{BB962C8B-B14F-4D97-AF65-F5344CB8AC3E}">
        <p14:creationId xmlns:p14="http://schemas.microsoft.com/office/powerpoint/2010/main" val="2510653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0"/>
          <p:cNvSpPr txBox="1">
            <a:spLocks noGrp="1"/>
          </p:cNvSpPr>
          <p:nvPr>
            <p:ph type="body" idx="1"/>
          </p:nvPr>
        </p:nvSpPr>
        <p:spPr>
          <a:xfrm>
            <a:off x="228127" y="146039"/>
            <a:ext cx="6870868" cy="43172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>
              <a:spcBef>
                <a:spcPts val="0"/>
              </a:spcBef>
              <a:buNone/>
            </a:pPr>
            <a:r>
              <a:rPr lang="ru-RU" sz="1800" b="1" dirty="0">
                <a:solidFill>
                  <a:srgbClr val="C00000"/>
                </a:solidFill>
                <a:latin typeface="Arial Black" panose="020B0A04020102020204" pitchFamily="34" charset="0"/>
              </a:rPr>
              <a:t>Чтобы правильно написать безударное личное окончание глагола, нужно:</a:t>
            </a:r>
          </a:p>
          <a:p>
            <a:pPr marL="101600" lvl="0" indent="0">
              <a:spcBef>
                <a:spcPts val="0"/>
              </a:spcBef>
              <a:buNone/>
            </a:pPr>
            <a:endParaRPr lang="ru-RU" sz="1400" dirty="0"/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rgbClr val="C00000"/>
                </a:solidFill>
              </a:rPr>
              <a:t>1. Определить время, лицо, число глагола.</a:t>
            </a: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</a:rPr>
              <a:t>Мальчик </a:t>
            </a:r>
            <a:r>
              <a:rPr lang="ru-RU" sz="1400" b="1" dirty="0" err="1">
                <a:solidFill>
                  <a:schemeClr val="tx1"/>
                </a:solidFill>
              </a:rPr>
              <a:t>броса</a:t>
            </a:r>
            <a:r>
              <a:rPr lang="ru-RU" sz="1400" b="1" dirty="0">
                <a:solidFill>
                  <a:schemeClr val="tx1"/>
                </a:solidFill>
              </a:rPr>
              <a:t>́..т </a:t>
            </a:r>
            <a:r>
              <a:rPr lang="ru-RU" sz="1400" dirty="0">
                <a:solidFill>
                  <a:schemeClr val="tx1"/>
                </a:solidFill>
              </a:rPr>
              <a:t>(наст, </a:t>
            </a:r>
            <a:r>
              <a:rPr lang="ru-RU" sz="1400" dirty="0" err="1">
                <a:solidFill>
                  <a:schemeClr val="tx1"/>
                </a:solidFill>
              </a:rPr>
              <a:t>вр</a:t>
            </a:r>
            <a:r>
              <a:rPr lang="ru-RU" sz="1400" dirty="0">
                <a:solidFill>
                  <a:schemeClr val="tx1"/>
                </a:solidFill>
              </a:rPr>
              <a:t>., 3-е л., ед. ч.) мяч.</a:t>
            </a: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</a:rPr>
              <a:t>Мальчик </a:t>
            </a:r>
            <a:r>
              <a:rPr lang="ru-RU" sz="1400" b="1" dirty="0" err="1">
                <a:solidFill>
                  <a:schemeClr val="tx1"/>
                </a:solidFill>
              </a:rPr>
              <a:t>бро́с</a:t>
            </a:r>
            <a:r>
              <a:rPr lang="ru-RU" sz="1400" b="1" dirty="0">
                <a:solidFill>
                  <a:schemeClr val="tx1"/>
                </a:solidFill>
              </a:rPr>
              <a:t>..т </a:t>
            </a:r>
            <a:r>
              <a:rPr lang="ru-RU" sz="1400" dirty="0">
                <a:solidFill>
                  <a:schemeClr val="tx1"/>
                </a:solidFill>
              </a:rPr>
              <a:t>(буд. </a:t>
            </a:r>
            <a:r>
              <a:rPr lang="ru-RU" sz="1400" dirty="0" err="1">
                <a:solidFill>
                  <a:schemeClr val="tx1"/>
                </a:solidFill>
              </a:rPr>
              <a:t>вр</a:t>
            </a:r>
            <a:r>
              <a:rPr lang="ru-RU" sz="1400" dirty="0">
                <a:solidFill>
                  <a:schemeClr val="tx1"/>
                </a:solidFill>
              </a:rPr>
              <a:t>., 3-е л., ед. ч.) мяч.</a:t>
            </a:r>
          </a:p>
          <a:p>
            <a:pPr marL="101600" lvl="0" indent="0">
              <a:spcBef>
                <a:spcPts val="0"/>
              </a:spcBef>
              <a:buNone/>
            </a:pPr>
            <a:endParaRPr lang="ru-RU" sz="1400" dirty="0">
              <a:solidFill>
                <a:schemeClr val="tx1"/>
              </a:solidFill>
            </a:endParaRP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rgbClr val="C00000"/>
                </a:solidFill>
              </a:rPr>
              <a:t>2. Поставить этот глагол в неопределённую форму.</a:t>
            </a: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</a:rPr>
              <a:t>(Что делает?) </a:t>
            </a:r>
            <a:r>
              <a:rPr lang="ru-RU" sz="1400" b="1" dirty="0" err="1">
                <a:solidFill>
                  <a:schemeClr val="tx1"/>
                </a:solidFill>
              </a:rPr>
              <a:t>броса</a:t>
            </a:r>
            <a:r>
              <a:rPr lang="ru-RU" sz="1400" b="1" dirty="0">
                <a:solidFill>
                  <a:schemeClr val="tx1"/>
                </a:solidFill>
              </a:rPr>
              <a:t>́..т</a:t>
            </a:r>
            <a:r>
              <a:rPr lang="ru-RU" sz="1400" dirty="0">
                <a:solidFill>
                  <a:schemeClr val="tx1"/>
                </a:solidFill>
              </a:rPr>
              <a:t>— (что делать?) </a:t>
            </a:r>
            <a:r>
              <a:rPr lang="ru-RU" sz="1400" dirty="0" err="1">
                <a:solidFill>
                  <a:schemeClr val="tx1"/>
                </a:solidFill>
              </a:rPr>
              <a:t>броса́ть</a:t>
            </a:r>
            <a:r>
              <a:rPr lang="ru-RU" sz="1400" dirty="0">
                <a:solidFill>
                  <a:schemeClr val="tx1"/>
                </a:solidFill>
              </a:rPr>
              <a:t>.</a:t>
            </a: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</a:rPr>
              <a:t>(Что сделает?) </a:t>
            </a:r>
            <a:r>
              <a:rPr lang="ru-RU" sz="1400" b="1" dirty="0" err="1">
                <a:solidFill>
                  <a:schemeClr val="tx1"/>
                </a:solidFill>
              </a:rPr>
              <a:t>бро́с</a:t>
            </a:r>
            <a:r>
              <a:rPr lang="ru-RU" sz="1400" b="1" dirty="0">
                <a:solidFill>
                  <a:schemeClr val="tx1"/>
                </a:solidFill>
              </a:rPr>
              <a:t>..т </a:t>
            </a:r>
            <a:r>
              <a:rPr lang="ru-RU" sz="1400" dirty="0">
                <a:solidFill>
                  <a:schemeClr val="tx1"/>
                </a:solidFill>
              </a:rPr>
              <a:t>— (что сделать?) </a:t>
            </a:r>
            <a:r>
              <a:rPr lang="ru-RU" sz="1400" dirty="0" err="1">
                <a:solidFill>
                  <a:schemeClr val="tx1"/>
                </a:solidFill>
              </a:rPr>
              <a:t>бро́сить</a:t>
            </a:r>
            <a:r>
              <a:rPr lang="ru-RU" sz="1400" dirty="0">
                <a:solidFill>
                  <a:schemeClr val="tx1"/>
                </a:solidFill>
              </a:rPr>
              <a:t>.</a:t>
            </a:r>
          </a:p>
          <a:p>
            <a:pPr marL="101600" lvl="0" indent="0">
              <a:spcBef>
                <a:spcPts val="0"/>
              </a:spcBef>
              <a:buNone/>
            </a:pPr>
            <a:endParaRPr lang="ru-RU" sz="1400" dirty="0">
              <a:solidFill>
                <a:schemeClr val="tx1"/>
              </a:solidFill>
            </a:endParaRP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rgbClr val="C00000"/>
                </a:solidFill>
              </a:rPr>
              <a:t>3. Определить спряжение глагола (посмотреть, на что оканчивается неопределённая форма глагола). </a:t>
            </a:r>
            <a:r>
              <a:rPr lang="ru-RU" sz="1400" b="1" dirty="0">
                <a:solidFill>
                  <a:schemeClr val="tx1"/>
                </a:solidFill>
              </a:rPr>
              <a:t>Проверить, не относится ли глагол к глаголам-исключениям.</a:t>
            </a: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</a:rPr>
              <a:t>Брос</a:t>
            </a:r>
            <a:r>
              <a:rPr lang="ru-RU" sz="1400" b="1" u="sng" dirty="0">
                <a:solidFill>
                  <a:schemeClr val="tx1"/>
                </a:solidFill>
              </a:rPr>
              <a:t>ать</a:t>
            </a:r>
            <a:r>
              <a:rPr lang="ru-RU" sz="1400" dirty="0">
                <a:solidFill>
                  <a:schemeClr val="tx1"/>
                </a:solidFill>
              </a:rPr>
              <a:t> (I </a:t>
            </a:r>
            <a:r>
              <a:rPr lang="ru-RU" sz="1400" dirty="0" err="1">
                <a:solidFill>
                  <a:schemeClr val="tx1"/>
                </a:solidFill>
              </a:rPr>
              <a:t>спр</a:t>
            </a:r>
            <a:r>
              <a:rPr lang="ru-RU" sz="1400" dirty="0">
                <a:solidFill>
                  <a:schemeClr val="tx1"/>
                </a:solidFill>
              </a:rPr>
              <a:t>.), </a:t>
            </a:r>
            <a:r>
              <a:rPr lang="ru-RU" sz="1400" b="1" dirty="0">
                <a:solidFill>
                  <a:schemeClr val="tx1"/>
                </a:solidFill>
              </a:rPr>
              <a:t>брос</a:t>
            </a:r>
            <a:r>
              <a:rPr lang="ru-RU" sz="1400" b="1" u="sng" dirty="0">
                <a:solidFill>
                  <a:schemeClr val="tx1"/>
                </a:solidFill>
              </a:rPr>
              <a:t>ить</a:t>
            </a:r>
            <a:r>
              <a:rPr lang="ru-RU" sz="1400" dirty="0">
                <a:solidFill>
                  <a:schemeClr val="tx1"/>
                </a:solidFill>
              </a:rPr>
              <a:t> (II </a:t>
            </a:r>
            <a:r>
              <a:rPr lang="ru-RU" sz="1400" dirty="0" err="1">
                <a:solidFill>
                  <a:schemeClr val="tx1"/>
                </a:solidFill>
              </a:rPr>
              <a:t>спр</a:t>
            </a:r>
            <a:r>
              <a:rPr lang="ru-RU" sz="1400" dirty="0">
                <a:solidFill>
                  <a:schemeClr val="tx1"/>
                </a:solidFill>
              </a:rPr>
              <a:t>.).</a:t>
            </a:r>
          </a:p>
          <a:p>
            <a:pPr marL="101600" lvl="0" indent="0">
              <a:spcBef>
                <a:spcPts val="0"/>
              </a:spcBef>
              <a:buNone/>
            </a:pPr>
            <a:endParaRPr lang="ru-RU" sz="1400" dirty="0">
              <a:solidFill>
                <a:schemeClr val="tx1"/>
              </a:solidFill>
            </a:endParaRP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rgbClr val="C00000"/>
                </a:solidFill>
              </a:rPr>
              <a:t>4. Вспомнить окончание глагола этого спряжения в нужном лице и числе и написать окончание.</a:t>
            </a:r>
          </a:p>
          <a:p>
            <a:pPr marL="101600" lvl="0" indent="0">
              <a:spcBef>
                <a:spcPts val="0"/>
              </a:spcBef>
              <a:buNone/>
            </a:pPr>
            <a:r>
              <a:rPr lang="ru-RU" sz="1400" dirty="0" err="1">
                <a:solidFill>
                  <a:schemeClr val="tx1"/>
                </a:solidFill>
              </a:rPr>
              <a:t>Броса́ет</a:t>
            </a:r>
            <a:r>
              <a:rPr lang="ru-RU" sz="1400" dirty="0">
                <a:solidFill>
                  <a:schemeClr val="tx1"/>
                </a:solidFill>
              </a:rPr>
              <a:t> (3-е л., ед. ч., I </a:t>
            </a:r>
            <a:r>
              <a:rPr lang="ru-RU" sz="1400" dirty="0" err="1">
                <a:solidFill>
                  <a:schemeClr val="tx1"/>
                </a:solidFill>
              </a:rPr>
              <a:t>спр</a:t>
            </a:r>
            <a:r>
              <a:rPr lang="ru-RU" sz="1400" dirty="0">
                <a:solidFill>
                  <a:schemeClr val="tx1"/>
                </a:solidFill>
              </a:rPr>
              <a:t>.), </a:t>
            </a:r>
            <a:r>
              <a:rPr lang="ru-RU" sz="1400" dirty="0" err="1">
                <a:solidFill>
                  <a:schemeClr val="tx1"/>
                </a:solidFill>
              </a:rPr>
              <a:t>бро́сит</a:t>
            </a:r>
            <a:r>
              <a:rPr lang="ru-RU" sz="1400" dirty="0">
                <a:solidFill>
                  <a:schemeClr val="tx1"/>
                </a:solidFill>
              </a:rPr>
              <a:t> (3-е л., </a:t>
            </a:r>
            <a:r>
              <a:rPr lang="ru-RU" sz="1400" dirty="0" err="1">
                <a:solidFill>
                  <a:schemeClr val="tx1"/>
                </a:solidFill>
              </a:rPr>
              <a:t>ед.ч</a:t>
            </a:r>
            <a:r>
              <a:rPr lang="ru-RU" sz="1400" dirty="0">
                <a:solidFill>
                  <a:schemeClr val="tx1"/>
                </a:solidFill>
              </a:rPr>
              <a:t>., II </a:t>
            </a:r>
            <a:r>
              <a:rPr lang="ru-RU" sz="1400" dirty="0" err="1">
                <a:solidFill>
                  <a:schemeClr val="tx1"/>
                </a:solidFill>
              </a:rPr>
              <a:t>спр</a:t>
            </a:r>
            <a:r>
              <a:rPr lang="ru-RU" sz="1400" dirty="0">
                <a:solidFill>
                  <a:schemeClr val="tx1"/>
                </a:solidFill>
              </a:rPr>
              <a:t>.)</a:t>
            </a:r>
            <a:endParaRPr sz="1800" dirty="0">
              <a:solidFill>
                <a:schemeClr val="tx1"/>
              </a:solidFill>
            </a:endParaRPr>
          </a:p>
        </p:txBody>
      </p:sp>
      <p:sp>
        <p:nvSpPr>
          <p:cNvPr id="425" name="Google Shape;425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887702" y="4238277"/>
            <a:ext cx="206908" cy="19226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91337" y="4238277"/>
            <a:ext cx="206908" cy="19226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A150F7FA-01A7-4A90-9702-600785C06767}"/>
              </a:ext>
            </a:extLst>
          </p:cNvPr>
          <p:cNvSpPr/>
          <p:nvPr/>
        </p:nvSpPr>
        <p:spPr>
          <a:xfrm>
            <a:off x="7271383" y="-19334"/>
            <a:ext cx="22419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© Романова О.В.</a:t>
            </a:r>
          </a:p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ГАПОУ СО СОПК </a:t>
            </a:r>
            <a:r>
              <a:rPr lang="ru-RU" altLang="ru-RU" sz="1600" dirty="0" smtClean="0">
                <a:solidFill>
                  <a:schemeClr val="bg1"/>
                </a:solidFill>
                <a:latin typeface="Montserrat"/>
              </a:rPr>
              <a:t>  2021</a:t>
            </a:r>
            <a:endParaRPr lang="ru-RU" altLang="ru-RU" sz="1600" dirty="0">
              <a:solidFill>
                <a:schemeClr val="bg1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77237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071899D-1F66-42D0-939A-FC605CA10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02" y="273162"/>
            <a:ext cx="6280066" cy="410696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4A5E9E6-6256-4D89-A373-CE48694FA84D}"/>
              </a:ext>
            </a:extLst>
          </p:cNvPr>
          <p:cNvSpPr/>
          <p:nvPr/>
        </p:nvSpPr>
        <p:spPr>
          <a:xfrm>
            <a:off x="7220670" y="2564"/>
            <a:ext cx="23433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© Романова О.В.</a:t>
            </a:r>
          </a:p>
          <a:p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ГАПОУ СО СОПК </a:t>
            </a:r>
            <a:endParaRPr lang="ru-RU" altLang="ru-RU" sz="1600" dirty="0" smtClean="0">
              <a:solidFill>
                <a:schemeClr val="bg1"/>
              </a:solidFill>
              <a:latin typeface="Montserrat"/>
            </a:endParaRPr>
          </a:p>
          <a:p>
            <a:r>
              <a:rPr lang="ru-RU" altLang="ru-RU" sz="1600" dirty="0" smtClean="0">
                <a:solidFill>
                  <a:schemeClr val="bg1"/>
                </a:solidFill>
                <a:latin typeface="Montserrat"/>
              </a:rPr>
              <a:t>2021</a:t>
            </a:r>
            <a:endParaRPr lang="ru-RU" altLang="ru-RU" sz="1600" dirty="0">
              <a:solidFill>
                <a:schemeClr val="bg1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588264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Google Shape;211;p26">
            <a:extLst>
              <a:ext uri="{FF2B5EF4-FFF2-40B4-BE49-F238E27FC236}">
                <a16:creationId xmlns="" xmlns:a16="http://schemas.microsoft.com/office/drawing/2014/main" id="{C14BA54A-25B8-4FB2-8DC0-43DF3CD89B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4172420E-B18D-43B3-990D-2EE578FB0FE4}" type="slidenum">
              <a:rPr lang="ru-RU" altLang="ru-RU" sz="1200" smtClean="0">
                <a:solidFill>
                  <a:srgbClr val="FFFFFF"/>
                </a:solidFill>
                <a:latin typeface="Montserrat"/>
                <a:cs typeface="Montserrat"/>
                <a:sym typeface="Montserrat"/>
              </a:rPr>
              <a:pPr/>
              <a:t>8</a:t>
            </a:fld>
            <a:endParaRPr lang="ru-RU" altLang="ru-RU" sz="1200">
              <a:solidFill>
                <a:srgbClr val="FFFFFF"/>
              </a:solidFill>
              <a:latin typeface="Montserrat"/>
              <a:cs typeface="Montserrat"/>
              <a:sym typeface="Montserrat"/>
            </a:endParaRPr>
          </a:p>
        </p:txBody>
      </p:sp>
      <p:sp>
        <p:nvSpPr>
          <p:cNvPr id="25603" name="Прямоугольник 2">
            <a:extLst>
              <a:ext uri="{FF2B5EF4-FFF2-40B4-BE49-F238E27FC236}">
                <a16:creationId xmlns="" xmlns:a16="http://schemas.microsoft.com/office/drawing/2014/main" id="{12DC3079-88EF-4B5B-A380-FD328648E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2171700"/>
            <a:ext cx="4664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dirty="0">
                <a:solidFill>
                  <a:srgbClr val="C00000"/>
                </a:solidFill>
                <a:latin typeface="Montserrat"/>
              </a:rPr>
              <a:t>Спасибо за внимание!</a:t>
            </a:r>
          </a:p>
        </p:txBody>
      </p:sp>
      <p:grpSp>
        <p:nvGrpSpPr>
          <p:cNvPr id="25604" name="Google Shape;268;p29">
            <a:extLst>
              <a:ext uri="{FF2B5EF4-FFF2-40B4-BE49-F238E27FC236}">
                <a16:creationId xmlns="" xmlns:a16="http://schemas.microsoft.com/office/drawing/2014/main" id="{F509014D-6E05-46FA-8520-CE4E8420ADD4}"/>
              </a:ext>
            </a:extLst>
          </p:cNvPr>
          <p:cNvGrpSpPr>
            <a:grpSpLocks/>
          </p:cNvGrpSpPr>
          <p:nvPr/>
        </p:nvGrpSpPr>
        <p:grpSpPr bwMode="auto">
          <a:xfrm>
            <a:off x="627063" y="1920875"/>
            <a:ext cx="920750" cy="866775"/>
            <a:chOff x="5972700" y="2330200"/>
            <a:chExt cx="411625" cy="387275"/>
          </a:xfrm>
        </p:grpSpPr>
        <p:sp>
          <p:nvSpPr>
            <p:cNvPr id="25606" name="Google Shape;269;p29">
              <a:extLst>
                <a:ext uri="{FF2B5EF4-FFF2-40B4-BE49-F238E27FC236}">
                  <a16:creationId xmlns="" xmlns:a16="http://schemas.microsoft.com/office/drawing/2014/main" id="{4A3B9152-7231-40F0-B258-B2AA540DD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700" y="2476950"/>
              <a:ext cx="98050" cy="219825"/>
            </a:xfrm>
            <a:custGeom>
              <a:avLst/>
              <a:gdLst>
                <a:gd name="T0" fmla="*/ 0 w 3922"/>
                <a:gd name="T1" fmla="*/ 0 h 8793"/>
                <a:gd name="T2" fmla="*/ 0 w 3922"/>
                <a:gd name="T3" fmla="*/ 2147483646 h 8793"/>
                <a:gd name="T4" fmla="*/ 2147483646 w 3922"/>
                <a:gd name="T5" fmla="*/ 2147483646 h 8793"/>
                <a:gd name="T6" fmla="*/ 2147483646 w 3922"/>
                <a:gd name="T7" fmla="*/ 0 h 8793"/>
                <a:gd name="T8" fmla="*/ 0 w 3922"/>
                <a:gd name="T9" fmla="*/ 0 h 8793"/>
                <a:gd name="T10" fmla="*/ 2147483646 w 3922"/>
                <a:gd name="T11" fmla="*/ 2147483646 h 8793"/>
                <a:gd name="T12" fmla="*/ 2147483646 w 3922"/>
                <a:gd name="T13" fmla="*/ 2147483646 h 8793"/>
                <a:gd name="T14" fmla="*/ 2147483646 w 3922"/>
                <a:gd name="T15" fmla="*/ 2147483646 h 8793"/>
                <a:gd name="T16" fmla="*/ 2147483646 w 3922"/>
                <a:gd name="T17" fmla="*/ 2147483646 h 8793"/>
                <a:gd name="T18" fmla="*/ 2147483646 w 3922"/>
                <a:gd name="T19" fmla="*/ 2147483646 h 8793"/>
                <a:gd name="T20" fmla="*/ 2147483646 w 3922"/>
                <a:gd name="T21" fmla="*/ 2147483646 h 8793"/>
                <a:gd name="T22" fmla="*/ 2147483646 w 3922"/>
                <a:gd name="T23" fmla="*/ 2147483646 h 8793"/>
                <a:gd name="T24" fmla="*/ 2147483646 w 3922"/>
                <a:gd name="T25" fmla="*/ 2147483646 h 8793"/>
                <a:gd name="T26" fmla="*/ 2147483646 w 3922"/>
                <a:gd name="T27" fmla="*/ 2147483646 h 8793"/>
                <a:gd name="T28" fmla="*/ 2147483646 w 3922"/>
                <a:gd name="T29" fmla="*/ 2147483646 h 8793"/>
                <a:gd name="T30" fmla="*/ 2147483646 w 3922"/>
                <a:gd name="T31" fmla="*/ 2147483646 h 8793"/>
                <a:gd name="T32" fmla="*/ 2147483646 w 3922"/>
                <a:gd name="T33" fmla="*/ 2147483646 h 8793"/>
                <a:gd name="T34" fmla="*/ 2147483646 w 3922"/>
                <a:gd name="T35" fmla="*/ 2147483646 h 8793"/>
                <a:gd name="T36" fmla="*/ 2147483646 w 3922"/>
                <a:gd name="T37" fmla="*/ 2147483646 h 8793"/>
                <a:gd name="T38" fmla="*/ 2147483646 w 3922"/>
                <a:gd name="T39" fmla="*/ 2147483646 h 8793"/>
                <a:gd name="T40" fmla="*/ 2147483646 w 3922"/>
                <a:gd name="T41" fmla="*/ 2147483646 h 8793"/>
                <a:gd name="T42" fmla="*/ 2147483646 w 3922"/>
                <a:gd name="T43" fmla="*/ 2147483646 h 8793"/>
                <a:gd name="T44" fmla="*/ 2147483646 w 3922"/>
                <a:gd name="T45" fmla="*/ 2147483646 h 8793"/>
                <a:gd name="T46" fmla="*/ 2147483646 w 3922"/>
                <a:gd name="T47" fmla="*/ 2147483646 h 8793"/>
                <a:gd name="T48" fmla="*/ 2147483646 w 3922"/>
                <a:gd name="T49" fmla="*/ 2147483646 h 8793"/>
                <a:gd name="T50" fmla="*/ 2147483646 w 3922"/>
                <a:gd name="T51" fmla="*/ 2147483646 h 8793"/>
                <a:gd name="T52" fmla="*/ 2147483646 w 3922"/>
                <a:gd name="T53" fmla="*/ 2147483646 h 8793"/>
                <a:gd name="T54" fmla="*/ 2147483646 w 3922"/>
                <a:gd name="T55" fmla="*/ 2147483646 h 8793"/>
                <a:gd name="T56" fmla="*/ 2147483646 w 3922"/>
                <a:gd name="T57" fmla="*/ 2147483646 h 8793"/>
                <a:gd name="T58" fmla="*/ 2147483646 w 3922"/>
                <a:gd name="T59" fmla="*/ 2147483646 h 8793"/>
                <a:gd name="T60" fmla="*/ 2147483646 w 3922"/>
                <a:gd name="T61" fmla="*/ 2147483646 h 8793"/>
                <a:gd name="T62" fmla="*/ 2147483646 w 3922"/>
                <a:gd name="T63" fmla="*/ 2147483646 h 8793"/>
                <a:gd name="T64" fmla="*/ 2147483646 w 3922"/>
                <a:gd name="T65" fmla="*/ 2147483646 h 8793"/>
                <a:gd name="T66" fmla="*/ 2147483646 w 3922"/>
                <a:gd name="T67" fmla="*/ 2147483646 h 8793"/>
                <a:gd name="T68" fmla="*/ 2147483646 w 3922"/>
                <a:gd name="T69" fmla="*/ 2147483646 h 8793"/>
                <a:gd name="T70" fmla="*/ 2147483646 w 3922"/>
                <a:gd name="T71" fmla="*/ 2147483646 h 8793"/>
                <a:gd name="T72" fmla="*/ 2147483646 w 3922"/>
                <a:gd name="T73" fmla="*/ 2147483646 h 8793"/>
                <a:gd name="T74" fmla="*/ 2147483646 w 3922"/>
                <a:gd name="T75" fmla="*/ 2147483646 h 8793"/>
                <a:gd name="T76" fmla="*/ 2147483646 w 3922"/>
                <a:gd name="T77" fmla="*/ 2147483646 h 8793"/>
                <a:gd name="T78" fmla="*/ 2147483646 w 3922"/>
                <a:gd name="T79" fmla="*/ 2147483646 h 8793"/>
                <a:gd name="T80" fmla="*/ 2147483646 w 3922"/>
                <a:gd name="T81" fmla="*/ 2147483646 h 8793"/>
                <a:gd name="T82" fmla="*/ 2147483646 w 3922"/>
                <a:gd name="T83" fmla="*/ 2147483646 h 8793"/>
                <a:gd name="T84" fmla="*/ 2147483646 w 3922"/>
                <a:gd name="T85" fmla="*/ 2147483646 h 87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28575" cap="rnd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  <p:sp>
          <p:nvSpPr>
            <p:cNvPr id="25607" name="Google Shape;270;p29">
              <a:extLst>
                <a:ext uri="{FF2B5EF4-FFF2-40B4-BE49-F238E27FC236}">
                  <a16:creationId xmlns="" xmlns:a16="http://schemas.microsoft.com/office/drawing/2014/main" id="{931FC3DA-A7CB-4B19-84E1-485B2FBA2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025" y="2330200"/>
              <a:ext cx="306300" cy="387275"/>
            </a:xfrm>
            <a:custGeom>
              <a:avLst/>
              <a:gdLst>
                <a:gd name="T0" fmla="*/ 2147483646 w 12252"/>
                <a:gd name="T1" fmla="*/ 2147483646 h 15491"/>
                <a:gd name="T2" fmla="*/ 2147483646 w 12252"/>
                <a:gd name="T3" fmla="*/ 2147483646 h 15491"/>
                <a:gd name="T4" fmla="*/ 2147483646 w 12252"/>
                <a:gd name="T5" fmla="*/ 2147483646 h 15491"/>
                <a:gd name="T6" fmla="*/ 2147483646 w 12252"/>
                <a:gd name="T7" fmla="*/ 2147483646 h 15491"/>
                <a:gd name="T8" fmla="*/ 2147483646 w 12252"/>
                <a:gd name="T9" fmla="*/ 2147483646 h 15491"/>
                <a:gd name="T10" fmla="*/ 2147483646 w 12252"/>
                <a:gd name="T11" fmla="*/ 2147483646 h 15491"/>
                <a:gd name="T12" fmla="*/ 2147483646 w 12252"/>
                <a:gd name="T13" fmla="*/ 2147483646 h 15491"/>
                <a:gd name="T14" fmla="*/ 2147483646 w 12252"/>
                <a:gd name="T15" fmla="*/ 2147483646 h 15491"/>
                <a:gd name="T16" fmla="*/ 2147483646 w 12252"/>
                <a:gd name="T17" fmla="*/ 2147483646 h 15491"/>
                <a:gd name="T18" fmla="*/ 2147483646 w 12252"/>
                <a:gd name="T19" fmla="*/ 2147483646 h 15491"/>
                <a:gd name="T20" fmla="*/ 2147483646 w 12252"/>
                <a:gd name="T21" fmla="*/ 2147483646 h 15491"/>
                <a:gd name="T22" fmla="*/ 2147483646 w 12252"/>
                <a:gd name="T23" fmla="*/ 2147483646 h 15491"/>
                <a:gd name="T24" fmla="*/ 2147483646 w 12252"/>
                <a:gd name="T25" fmla="*/ 2147483646 h 15491"/>
                <a:gd name="T26" fmla="*/ 2147483646 w 12252"/>
                <a:gd name="T27" fmla="*/ 2147483646 h 15491"/>
                <a:gd name="T28" fmla="*/ 2147483646 w 12252"/>
                <a:gd name="T29" fmla="*/ 2147483646 h 15491"/>
                <a:gd name="T30" fmla="*/ 2147483646 w 12252"/>
                <a:gd name="T31" fmla="*/ 2147483646 h 15491"/>
                <a:gd name="T32" fmla="*/ 2147483646 w 12252"/>
                <a:gd name="T33" fmla="*/ 2147483646 h 15491"/>
                <a:gd name="T34" fmla="*/ 2147483646 w 12252"/>
                <a:gd name="T35" fmla="*/ 2147483646 h 15491"/>
                <a:gd name="T36" fmla="*/ 2147483646 w 12252"/>
                <a:gd name="T37" fmla="*/ 2147483646 h 15491"/>
                <a:gd name="T38" fmla="*/ 2147483646 w 12252"/>
                <a:gd name="T39" fmla="*/ 2147483646 h 15491"/>
                <a:gd name="T40" fmla="*/ 2147483646 w 12252"/>
                <a:gd name="T41" fmla="*/ 2147483646 h 15491"/>
                <a:gd name="T42" fmla="*/ 2147483646 w 12252"/>
                <a:gd name="T43" fmla="*/ 2147483646 h 15491"/>
                <a:gd name="T44" fmla="*/ 2147483646 w 12252"/>
                <a:gd name="T45" fmla="*/ 2147483646 h 15491"/>
                <a:gd name="T46" fmla="*/ 2147483646 w 12252"/>
                <a:gd name="T47" fmla="*/ 2147483646 h 15491"/>
                <a:gd name="T48" fmla="*/ 2147483646 w 12252"/>
                <a:gd name="T49" fmla="*/ 2147483646 h 15491"/>
                <a:gd name="T50" fmla="*/ 2147483646 w 12252"/>
                <a:gd name="T51" fmla="*/ 2147483646 h 15491"/>
                <a:gd name="T52" fmla="*/ 2147483646 w 12252"/>
                <a:gd name="T53" fmla="*/ 2147483646 h 15491"/>
                <a:gd name="T54" fmla="*/ 2147483646 w 12252"/>
                <a:gd name="T55" fmla="*/ 2147483646 h 15491"/>
                <a:gd name="T56" fmla="*/ 2147483646 w 12252"/>
                <a:gd name="T57" fmla="*/ 2147483646 h 15491"/>
                <a:gd name="T58" fmla="*/ 2147483646 w 12252"/>
                <a:gd name="T59" fmla="*/ 2147483646 h 15491"/>
                <a:gd name="T60" fmla="*/ 2147483646 w 12252"/>
                <a:gd name="T61" fmla="*/ 2147483646 h 15491"/>
                <a:gd name="T62" fmla="*/ 2147483646 w 12252"/>
                <a:gd name="T63" fmla="*/ 2147483646 h 15491"/>
                <a:gd name="T64" fmla="*/ 2147483646 w 12252"/>
                <a:gd name="T65" fmla="*/ 2147483646 h 15491"/>
                <a:gd name="T66" fmla="*/ 2147483646 w 12252"/>
                <a:gd name="T67" fmla="*/ 2147483646 h 15491"/>
                <a:gd name="T68" fmla="*/ 2147483646 w 12252"/>
                <a:gd name="T69" fmla="*/ 2147483646 h 15491"/>
                <a:gd name="T70" fmla="*/ 2147483646 w 12252"/>
                <a:gd name="T71" fmla="*/ 2147483646 h 15491"/>
                <a:gd name="T72" fmla="*/ 2147483646 w 12252"/>
                <a:gd name="T73" fmla="*/ 2147483646 h 15491"/>
                <a:gd name="T74" fmla="*/ 2147483646 w 12252"/>
                <a:gd name="T75" fmla="*/ 2147483646 h 15491"/>
                <a:gd name="T76" fmla="*/ 2147483646 w 12252"/>
                <a:gd name="T77" fmla="*/ 2147483646 h 15491"/>
                <a:gd name="T78" fmla="*/ 2147483646 w 12252"/>
                <a:gd name="T79" fmla="*/ 2147483646 h 15491"/>
                <a:gd name="T80" fmla="*/ 2147483646 w 12252"/>
                <a:gd name="T81" fmla="*/ 2147483646 h 15491"/>
                <a:gd name="T82" fmla="*/ 2147483646 w 12252"/>
                <a:gd name="T83" fmla="*/ 2147483646 h 15491"/>
                <a:gd name="T84" fmla="*/ 2147483646 w 12252"/>
                <a:gd name="T85" fmla="*/ 2147483646 h 15491"/>
                <a:gd name="T86" fmla="*/ 2147483646 w 12252"/>
                <a:gd name="T87" fmla="*/ 2147483646 h 1549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28575" cap="rnd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ru-RU"/>
            </a:p>
          </p:txBody>
        </p:sp>
      </p:grpSp>
      <p:sp>
        <p:nvSpPr>
          <p:cNvPr id="25605" name="Прямоугольник 1">
            <a:extLst>
              <a:ext uri="{FF2B5EF4-FFF2-40B4-BE49-F238E27FC236}">
                <a16:creationId xmlns="" xmlns:a16="http://schemas.microsoft.com/office/drawing/2014/main" id="{276E7EA5-EF03-45BE-831D-8D4019154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644" y="0"/>
            <a:ext cx="2233613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© Романова О.В.</a:t>
            </a:r>
          </a:p>
          <a:p>
            <a:pPr eaLnBrk="1" hangingPunct="1"/>
            <a:r>
              <a:rPr lang="ru-RU" altLang="ru-RU" sz="1600" dirty="0">
                <a:solidFill>
                  <a:schemeClr val="bg1"/>
                </a:solidFill>
                <a:latin typeface="Montserrat"/>
              </a:rPr>
              <a:t>ГАПОУ СО СОПК 2021</a:t>
            </a:r>
          </a:p>
          <a:p>
            <a:pPr eaLnBrk="1" hangingPunct="1"/>
            <a:endParaRPr lang="ru-RU" altLang="ru-RU" dirty="0">
              <a:solidFill>
                <a:schemeClr val="bg1"/>
              </a:solidFill>
              <a:latin typeface="Montserrat"/>
            </a:endParaRP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328</TotalTime>
  <Words>502</Words>
  <Application>Microsoft Office PowerPoint</Application>
  <PresentationFormat>Экран (16:9)</PresentationFormat>
  <Paragraphs>110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Trebuchet MS</vt:lpstr>
      <vt:lpstr>Montserrat</vt:lpstr>
      <vt:lpstr>Wingdings 3</vt:lpstr>
      <vt:lpstr>-apple-system</vt:lpstr>
      <vt:lpstr>Times New Roman</vt:lpstr>
      <vt:lpstr>Arial Black</vt:lpstr>
      <vt:lpstr>Lato Light</vt:lpstr>
      <vt:lpstr>Arial</vt:lpstr>
      <vt:lpstr>Аспект</vt:lpstr>
      <vt:lpstr>Презентация PowerPoint</vt:lpstr>
      <vt:lpstr>Вспомните по таблице спряжения глаголов, какие личные окончания имеют глаголы  I и II спряжения?</vt:lpstr>
      <vt:lpstr>Прочитайте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Ольга</cp:lastModifiedBy>
  <cp:revision>35</cp:revision>
  <dcterms:modified xsi:type="dcterms:W3CDTF">2021-04-11T17:06:13Z</dcterms:modified>
</cp:coreProperties>
</file>