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60" r:id="rId4"/>
    <p:sldId id="259" r:id="rId5"/>
    <p:sldId id="285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6832"/>
    <a:srgbClr val="CC3300"/>
    <a:srgbClr val="672C94"/>
    <a:srgbClr val="440BB5"/>
    <a:srgbClr val="E10D30"/>
    <a:srgbClr val="167784"/>
    <a:srgbClr val="1F12C8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0 w 8042"/>
              <a:gd name="T1" fmla="*/ 0 h 10000"/>
              <a:gd name="T2" fmla="*/ 8042 w 8042"/>
              <a:gd name="T3" fmla="*/ 10000 h 10000"/>
            </a:gdLst>
            <a:ahLst/>
            <a:cxnLst/>
            <a:rect l="T0" t="T1" r="T2" b="T3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1831C-83F5-460C-A095-32BB417F220E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11356-6A04-4E7C-8641-7961F959B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4F02-12CB-437C-B65C-198D068ED77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3BB14-59AC-46C4-A069-9C8BF9460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EE8FA-F5C0-4D9D-B8D8-C039B1D6ED8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BF0A8-A43C-4CDC-A6C5-FFC3AD113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21E3-2C13-4C73-9D23-91B54E186EE0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2B871-255A-4403-8C5B-9A61DCBCB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E6EE0-CFD7-4E5C-BD1D-F79971BB263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C3A1-2021-41C8-B422-049615257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861D-3318-4516-8C4F-89A1228BD8DF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F9807-DD98-4547-AEF8-B3A641BFE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73C0-7EEC-4290-877D-ED35D8EF55D4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D52B-85C1-4C87-8C0D-AF96FE8DF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BDCB8-02F8-482A-B389-F8F22CD9266C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3E25B-B596-4EA6-80F2-C2A1662F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A1D41-BFBE-4C84-9482-4A5E7EA950A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A01DF-9FEB-41F6-B2D2-FF6B3FA31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A859C-2111-4F55-AE9E-F9BB58D9A01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DFB6C-8C29-4410-BB60-52BC86FA2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F36E5-4501-4E25-87FD-184D864A832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80625-AB89-4313-8836-7546055DC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AF405-2223-4485-9D20-93BB095A1BB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62F7-55DF-42B4-84B1-B30B14FE2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69466-5280-47F8-B12D-A69D948B182B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290A-5CA9-474C-AB76-23B84486C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24DA6-2EA9-4FAD-BFDA-9560C76AFD1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A126A-C088-49FB-BF26-707218DDF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9D186-7C9F-4A53-B237-E12A21D41F1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88396-1C0B-4727-BD19-E9473CB61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D10C6-EADC-43BD-8029-EBDC7034AA6D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CCEF5-65AA-4472-864E-78ED81A55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/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/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/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/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/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/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/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/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/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/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5717"/>
              <a:ext cx="409575" cy="3645937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/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200" y="3771945"/>
              <a:ext cx="350838" cy="1310012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/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025" y="5053021"/>
              <a:ext cx="357188" cy="820730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/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7388" y="3811403"/>
              <a:ext cx="457200" cy="1853219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/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2938" y="1263719"/>
              <a:ext cx="144462" cy="250822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/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6338" y="5640947"/>
              <a:ext cx="111125" cy="232804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/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1513" y="3598329"/>
              <a:ext cx="68262" cy="42483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2038" y="2802588"/>
              <a:ext cx="1168400" cy="2250433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/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588" y="5664622"/>
              <a:ext cx="100012" cy="209129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/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2038" y="5081957"/>
              <a:ext cx="114300" cy="558991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/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2038" y="4978050"/>
              <a:ext cx="31750" cy="189399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025" y="5434450"/>
              <a:ext cx="174625" cy="43930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/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76230-75A1-479E-BD57-27DFCC656B9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A27A81-99D6-4727-9334-B06413C42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584200" y="576263"/>
            <a:ext cx="8408988" cy="6046787"/>
          </a:xfrm>
        </p:spPr>
        <p:txBody>
          <a:bodyPr/>
          <a:lstStyle/>
          <a:p>
            <a:pPr algn="ctr" eaLnBrk="1" hangingPunct="1"/>
            <a: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«Использование возможности интерактивной доски  для оптимизации музыкального воспитания дошкольников» </a:t>
            </a:r>
            <a:b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музыкальный руководитель: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Голубь Оксана Степановна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GB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г</a:t>
            </a: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150" y="327025"/>
            <a:ext cx="8682038" cy="1371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</a:t>
            </a:r>
            <a:r>
              <a:rPr lang="en-GB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автономное дошкольное образовательное учреждение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«Детский сад комбинированной направленности №4» города Сосновоборска</a:t>
            </a:r>
          </a:p>
          <a:p>
            <a:pPr algn="ctr" eaLnBrk="1" hangingPunct="1">
              <a:lnSpc>
                <a:spcPct val="80000"/>
              </a:lnSpc>
            </a:pPr>
            <a:endParaRPr lang="ru-RU" sz="16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Презентация из опыта работы на тему:</a:t>
            </a:r>
          </a:p>
        </p:txBody>
      </p:sp>
      <p:pic>
        <p:nvPicPr>
          <p:cNvPr id="18435" name="Рисунок 5"/>
          <p:cNvPicPr>
            <a:picLocks noChangeAspect="1"/>
          </p:cNvPicPr>
          <p:nvPr/>
        </p:nvPicPr>
        <p:blipFill>
          <a:blip r:embed="rId2" cstate="print"/>
          <a:srcRect l="5241" t="6325" r="7964" b="3374"/>
          <a:stretch>
            <a:fillRect/>
          </a:stretch>
        </p:blipFill>
        <p:spPr bwMode="auto">
          <a:xfrm>
            <a:off x="1468438" y="3903663"/>
            <a:ext cx="28543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4"/>
          <p:cNvSpPr>
            <a:spLocks noGrp="1"/>
          </p:cNvSpPr>
          <p:nvPr>
            <p:ph idx="1"/>
          </p:nvPr>
        </p:nvSpPr>
        <p:spPr>
          <a:xfrm>
            <a:off x="1069975" y="209550"/>
            <a:ext cx="8074025" cy="776288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788988" y="1241425"/>
            <a:ext cx="8355012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Мультимедийные средства обучения объединяют в себе все преимущества современных компьютерных технологий. Выводят процесс обучения на качественно новый уровень. Не нужно беспокоиться за сохранность бумажных карт, плакатов и т.п. - в них просто отпадает необходимость. Педагог получает возможность полностью управлять любой компьютерной демонстрацией – выводить на экран доски картинки, схемы, создавать и перемещать объекты, запускать видео и интерактивные анимации, работать с любыми компьютерными программами.</a:t>
            </a:r>
            <a:endParaRPr lang="ru-RU">
              <a:latin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Преимущества использования интерактивной доски очевидны. Интерактивная доска позволяет сделать обучение более динамичным, информативным, повысить мотивацию учения 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через использование большого спектра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наглядных пособий. 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Занятия с использованием этого ТСО 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получается яркое, запоминающееся,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удерживающее внимание дошкольников.</a:t>
            </a:r>
            <a:r>
              <a:rPr lang="ru-RU">
                <a:solidFill>
                  <a:srgbClr val="000000"/>
                </a:solidFill>
                <a:latin typeface="yandex-sans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738" y="4187825"/>
            <a:ext cx="3278187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1416050" y="560388"/>
            <a:ext cx="76485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Мы используем интерактивную доску в процессе музыкальной деятельности детей </a:t>
            </a:r>
            <a:r>
              <a:rPr lang="ru-RU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 целью: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демонстрации презентаций на экране (как готовых, так и специально созданных), видеофильмов и музыкальных энциклопедий ;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применения электронных пособий, интерактивных игр (готовых и самостоятельно созданных с помощью базового программного обеспечения доски и стандартных программ);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создания методической копилки и как средство хранения необходимых для работы материалов.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1095375" y="1509713"/>
            <a:ext cx="276225" cy="4302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1114425" y="2265363"/>
            <a:ext cx="304800" cy="4127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1154113" y="3392488"/>
            <a:ext cx="304800" cy="41116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4850" y="4624388"/>
            <a:ext cx="3929063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1589088" y="465138"/>
            <a:ext cx="69215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u="sng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u="sng">
                <a:solidFill>
                  <a:schemeClr val="accent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интерактивной доски в музыкальной деятельности детей  помогает решить ряд задач:</a:t>
            </a:r>
          </a:p>
          <a:p>
            <a:endParaRPr lang="ru-RU" sz="2400" b="1">
              <a:solidFill>
                <a:schemeClr val="accent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 художественно-эстетическое развитие;</a:t>
            </a: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знакомство с основами музыкального искусства и нотной грамоты;</a:t>
            </a:r>
          </a:p>
          <a:p>
            <a:pPr>
              <a:lnSpc>
                <a:spcPct val="160000"/>
              </a:lnSpc>
              <a:buFontTx/>
              <a:buChar char="-"/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формирование художественного вкуса и становления эстетического отношения к окружающему миру;</a:t>
            </a:r>
          </a:p>
          <a:p>
            <a:pPr>
              <a:lnSpc>
                <a:spcPct val="160000"/>
              </a:lnSpc>
              <a:buFontTx/>
              <a:buChar char="-"/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реализация самостоятельной творческой деятельности.</a:t>
            </a:r>
          </a:p>
        </p:txBody>
      </p:sp>
      <p:pic>
        <p:nvPicPr>
          <p:cNvPr id="21506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863" y="3116263"/>
            <a:ext cx="1220787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111125"/>
            <a:ext cx="10636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7863" y="4754563"/>
            <a:ext cx="17351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93850" y="-477838"/>
            <a:ext cx="6613525" cy="2982913"/>
          </a:xfrm>
        </p:spPr>
        <p:txBody>
          <a:bodyPr anchor="b"/>
          <a:lstStyle/>
          <a:p>
            <a:pPr algn="ctr" eaLnBrk="1" hangingPunct="1"/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</a:rPr>
              <a:t>Образовательная деятельность</a:t>
            </a:r>
            <a:br>
              <a:rPr lang="ru-RU" sz="2400" dirty="0" smtClean="0">
                <a:solidFill>
                  <a:schemeClr val="accent1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  <a:t>Восприятие музыки</a:t>
            </a:r>
            <a:b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  <a:t>Пение</a:t>
            </a:r>
            <a:b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  <a:t>Игра на детских музыкальных инструментах</a:t>
            </a:r>
            <a:b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  <a:t>Музыкально-ритмические движения</a:t>
            </a:r>
            <a:b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  <a:t>Знакомство с композиторами</a:t>
            </a:r>
            <a:br>
              <a:rPr lang="ru-RU" sz="2000" dirty="0" smtClean="0">
                <a:solidFill>
                  <a:srgbClr val="1F12C8"/>
                </a:solidFill>
                <a:latin typeface="Times New Roman" pitchFamily="18" charset="0"/>
              </a:rPr>
            </a:br>
            <a:endParaRPr lang="ru-RU" sz="2000" dirty="0" smtClean="0">
              <a:solidFill>
                <a:srgbClr val="1F12C8"/>
              </a:solidFill>
              <a:latin typeface="Times New Roman" pitchFamily="18" charset="0"/>
            </a:endParaRPr>
          </a:p>
        </p:txBody>
      </p:sp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36236">
            <a:off x="254637" y="2956635"/>
            <a:ext cx="22510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IMG_20220117_101041.jpg"/>
          <p:cNvPicPr/>
          <p:nvPr/>
        </p:nvPicPr>
        <p:blipFill>
          <a:blip r:embed="rId3" cstate="print"/>
          <a:srcRect l="4270" t="19208" r="27625" b="16436"/>
          <a:stretch>
            <a:fillRect/>
          </a:stretch>
        </p:blipFill>
        <p:spPr bwMode="auto">
          <a:xfrm>
            <a:off x="3131038" y="4597695"/>
            <a:ext cx="2749397" cy="206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IMG_20220117_103023.jpg"/>
          <p:cNvPicPr/>
          <p:nvPr/>
        </p:nvPicPr>
        <p:blipFill>
          <a:blip r:embed="rId4" cstate="print"/>
          <a:srcRect l="10315" t="17238" r="4514" b="11141"/>
          <a:stretch>
            <a:fillRect/>
          </a:stretch>
        </p:blipFill>
        <p:spPr bwMode="auto">
          <a:xfrm>
            <a:off x="3125741" y="2417989"/>
            <a:ext cx="2474507" cy="1604010"/>
          </a:xfrm>
          <a:prstGeom prst="rect">
            <a:avLst/>
          </a:prstGeom>
          <a:noFill/>
        </p:spPr>
      </p:pic>
      <p:pic>
        <p:nvPicPr>
          <p:cNvPr id="10" name="Рисунок 9" descr="C:\Users\1\Desktop\IMG_20220117_102635.jpg"/>
          <p:cNvPicPr/>
          <p:nvPr/>
        </p:nvPicPr>
        <p:blipFill>
          <a:blip r:embed="rId5" cstate="print"/>
          <a:srcRect t="11155" r="19950" b="11554"/>
          <a:stretch>
            <a:fillRect/>
          </a:stretch>
        </p:blipFill>
        <p:spPr bwMode="auto">
          <a:xfrm rot="1403245">
            <a:off x="6293816" y="3082834"/>
            <a:ext cx="2651759" cy="19174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04825" y="111125"/>
            <a:ext cx="8669338" cy="1281113"/>
          </a:xfrm>
        </p:spPr>
        <p:txBody>
          <a:bodyPr/>
          <a:lstStyle/>
          <a:p>
            <a:pPr algn="ctr" eaLnBrk="1" hangingPunct="1"/>
            <a:r>
              <a:rPr lang="ru-RU" sz="2400" b="1" i="1" smtClean="0">
                <a:solidFill>
                  <a:schemeClr val="accent1"/>
                </a:solidFill>
              </a:rPr>
              <a:t>    Вид музыкальной деятельности </a:t>
            </a:r>
            <a:br>
              <a:rPr lang="ru-RU" sz="2400" b="1" i="1" smtClean="0">
                <a:solidFill>
                  <a:schemeClr val="accent1"/>
                </a:solidFill>
              </a:rPr>
            </a:br>
            <a:r>
              <a:rPr lang="ru-RU" sz="3200" b="1" i="1" smtClean="0">
                <a:solidFill>
                  <a:schemeClr val="accent1"/>
                </a:solidFill>
              </a:rPr>
              <a:t>Слушание музыки</a:t>
            </a:r>
          </a:p>
        </p:txBody>
      </p:sp>
      <p:pic>
        <p:nvPicPr>
          <p:cNvPr id="23554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6188" y="1693863"/>
            <a:ext cx="2674937" cy="2005012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5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7025" y="4005263"/>
            <a:ext cx="2320925" cy="229711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56" name="Рисунок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3" y="4305300"/>
            <a:ext cx="2403475" cy="240188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57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75" y="1595438"/>
            <a:ext cx="2873375" cy="215423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58" name="Рисунок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6788" y="1303338"/>
            <a:ext cx="2665412" cy="199866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59" name="Рисунок 7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4350" y="3236913"/>
            <a:ext cx="2662238" cy="19970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60" name="Рисунок 3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24288" y="4816475"/>
            <a:ext cx="2559050" cy="1890713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61" name="Рисунок 10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50088" y="463550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Рисунок 12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451984">
            <a:off x="3021013" y="5287963"/>
            <a:ext cx="71437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377950" y="125413"/>
            <a:ext cx="6588125" cy="1279525"/>
          </a:xfrm>
        </p:spPr>
        <p:txBody>
          <a:bodyPr/>
          <a:lstStyle/>
          <a:p>
            <a:pPr algn="ctr" eaLnBrk="1" hangingPunct="1"/>
            <a:r>
              <a:rPr lang="ru-RU" sz="2400" b="1" i="1" smtClean="0">
                <a:solidFill>
                  <a:schemeClr val="accent1"/>
                </a:solidFill>
                <a:cs typeface="Times New Roman" pitchFamily="18" charset="0"/>
              </a:rPr>
              <a:t>Знакомство с музыкальными жанрами и различными видами искусств</a:t>
            </a:r>
          </a:p>
        </p:txBody>
      </p:sp>
      <p:pic>
        <p:nvPicPr>
          <p:cNvPr id="24578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875" y="2295525"/>
            <a:ext cx="2525713" cy="18923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79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8" y="1338263"/>
            <a:ext cx="2538412" cy="190341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3789363"/>
            <a:ext cx="2622550" cy="196691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81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7850" y="4662488"/>
            <a:ext cx="2581275" cy="193675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82" name="Рисунок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789363"/>
            <a:ext cx="2919413" cy="219075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83" name="Рисунок 7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9463" y="1255713"/>
            <a:ext cx="2759075" cy="20701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84" name="Рисунок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62338" y="752475"/>
            <a:ext cx="1982787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2869</TotalTime>
  <Words>235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  «Использование возможности интерактивной доски  для оптимизации музыкального воспитания дошкольников»                                                                       Выполнила                                                                            музыкальный руководитель:                                                                            Голубь Оксана Степановна     2022 г</vt:lpstr>
      <vt:lpstr>Слайд 2</vt:lpstr>
      <vt:lpstr>Слайд 3</vt:lpstr>
      <vt:lpstr>Слайд 4</vt:lpstr>
      <vt:lpstr>Образовательная деятельность Восприятие музыки Пение Игра на детских музыкальных инструментах Музыкально-ритмические движения Знакомство с композиторами </vt:lpstr>
      <vt:lpstr>    Вид музыкальной деятельности  Слушание музыки</vt:lpstr>
      <vt:lpstr>Знакомство с музыкальными жанрами и различными видами искусств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1</cp:lastModifiedBy>
  <cp:revision>153</cp:revision>
  <dcterms:created xsi:type="dcterms:W3CDTF">2018-03-14T17:23:44Z</dcterms:created>
  <dcterms:modified xsi:type="dcterms:W3CDTF">2022-02-09T02:32:13Z</dcterms:modified>
</cp:coreProperties>
</file>