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22"/>
  </p:notesMasterIdLst>
  <p:sldIdLst>
    <p:sldId id="256" r:id="rId4"/>
    <p:sldId id="257" r:id="rId5"/>
    <p:sldId id="258" r:id="rId6"/>
    <p:sldId id="274" r:id="rId7"/>
    <p:sldId id="277" r:id="rId8"/>
    <p:sldId id="275" r:id="rId9"/>
    <p:sldId id="261" r:id="rId10"/>
    <p:sldId id="270" r:id="rId11"/>
    <p:sldId id="276" r:id="rId12"/>
    <p:sldId id="262" r:id="rId13"/>
    <p:sldId id="272" r:id="rId14"/>
    <p:sldId id="263" r:id="rId15"/>
    <p:sldId id="278" r:id="rId16"/>
    <p:sldId id="264" r:id="rId17"/>
    <p:sldId id="279" r:id="rId18"/>
    <p:sldId id="265" r:id="rId19"/>
    <p:sldId id="273" r:id="rId20"/>
    <p:sldId id="26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292" autoAdjust="0"/>
    <p:restoredTop sz="93590" autoAdjust="0"/>
  </p:normalViewPr>
  <p:slideViewPr>
    <p:cSldViewPr>
      <p:cViewPr varScale="1">
        <p:scale>
          <a:sx n="52" d="100"/>
          <a:sy n="52" d="100"/>
        </p:scale>
        <p:origin x="713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1EB1D51-DD72-499E-9EB6-1D359CB15DE3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AECF592-BC75-4637-8150-61D485E51464}">
      <dgm:prSet phldrT="[Текст]" custT="1"/>
      <dgm:spPr/>
      <dgm:t>
        <a:bodyPr/>
        <a:lstStyle/>
        <a:p>
          <a:r>
            <a:rPr lang="ru-RU" sz="3200" dirty="0" smtClean="0"/>
            <a:t>Бактерии</a:t>
          </a:r>
        </a:p>
        <a:p>
          <a:endParaRPr lang="ru-RU" sz="3200" dirty="0"/>
        </a:p>
      </dgm:t>
    </dgm:pt>
    <dgm:pt modelId="{1C776713-B28C-4211-AA25-F574BD250F2F}" type="parTrans" cxnId="{17AE3A9B-5B58-4211-ACAC-57B6DA56F11F}">
      <dgm:prSet/>
      <dgm:spPr/>
      <dgm:t>
        <a:bodyPr/>
        <a:lstStyle/>
        <a:p>
          <a:endParaRPr lang="ru-RU"/>
        </a:p>
      </dgm:t>
    </dgm:pt>
    <dgm:pt modelId="{853A59B6-E620-42B0-A1C7-6CB46D06EDAC}" type="sibTrans" cxnId="{17AE3A9B-5B58-4211-ACAC-57B6DA56F11F}">
      <dgm:prSet/>
      <dgm:spPr/>
      <dgm:t>
        <a:bodyPr/>
        <a:lstStyle/>
        <a:p>
          <a:endParaRPr lang="ru-RU"/>
        </a:p>
      </dgm:t>
    </dgm:pt>
    <dgm:pt modelId="{62BF8E90-2B9B-4402-B346-02BB33A0313B}">
      <dgm:prSet phldrT="[Текст]" custT="1"/>
      <dgm:spPr/>
      <dgm:t>
        <a:bodyPr/>
        <a:lstStyle/>
        <a:p>
          <a:endParaRPr lang="ru-RU" sz="3200" dirty="0" smtClean="0"/>
        </a:p>
        <a:p>
          <a:r>
            <a:rPr lang="ru-RU" sz="3200" dirty="0" smtClean="0"/>
            <a:t>Растения</a:t>
          </a:r>
          <a:endParaRPr lang="ru-RU" sz="3200" dirty="0"/>
        </a:p>
      </dgm:t>
    </dgm:pt>
    <dgm:pt modelId="{9D90E05B-6CAF-4997-9327-245E95EFB7B7}" type="parTrans" cxnId="{EF7F569A-79FC-4516-A08F-BE30D384335A}">
      <dgm:prSet/>
      <dgm:spPr/>
      <dgm:t>
        <a:bodyPr/>
        <a:lstStyle/>
        <a:p>
          <a:endParaRPr lang="ru-RU"/>
        </a:p>
      </dgm:t>
    </dgm:pt>
    <dgm:pt modelId="{3172DA50-8F4B-4306-90BD-F9FCA6C880A6}" type="sibTrans" cxnId="{EF7F569A-79FC-4516-A08F-BE30D384335A}">
      <dgm:prSet/>
      <dgm:spPr/>
      <dgm:t>
        <a:bodyPr/>
        <a:lstStyle/>
        <a:p>
          <a:endParaRPr lang="ru-RU"/>
        </a:p>
      </dgm:t>
    </dgm:pt>
    <dgm:pt modelId="{3EC3BCA0-8F92-45F9-96B7-202707360E99}">
      <dgm:prSet phldrT="[Текст]" custT="1"/>
      <dgm:spPr/>
      <dgm:t>
        <a:bodyPr/>
        <a:lstStyle/>
        <a:p>
          <a:r>
            <a:rPr lang="ru-RU" sz="3200" dirty="0" smtClean="0"/>
            <a:t>Рыбы</a:t>
          </a:r>
        </a:p>
        <a:p>
          <a:endParaRPr lang="ru-RU" sz="3200" dirty="0"/>
        </a:p>
      </dgm:t>
    </dgm:pt>
    <dgm:pt modelId="{3BCCAFAC-106D-4A3F-A0FB-AAB6C9F83290}" type="parTrans" cxnId="{9882DF1B-0500-47A1-B6F4-7C31BBE3A76D}">
      <dgm:prSet/>
      <dgm:spPr/>
      <dgm:t>
        <a:bodyPr/>
        <a:lstStyle/>
        <a:p>
          <a:endParaRPr lang="ru-RU"/>
        </a:p>
      </dgm:t>
    </dgm:pt>
    <dgm:pt modelId="{96163500-DA2B-4C9D-8AF2-8817D835AE33}" type="sibTrans" cxnId="{9882DF1B-0500-47A1-B6F4-7C31BBE3A76D}">
      <dgm:prSet/>
      <dgm:spPr/>
      <dgm:t>
        <a:bodyPr/>
        <a:lstStyle/>
        <a:p>
          <a:endParaRPr lang="ru-RU"/>
        </a:p>
      </dgm:t>
    </dgm:pt>
    <dgm:pt modelId="{A9F797B8-8CDA-41D7-A33E-2565A0542870}" type="pres">
      <dgm:prSet presAssocID="{91EB1D51-DD72-499E-9EB6-1D359CB15DE3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3D80DD7-F397-45D0-A1C7-068EE2F279D5}" type="pres">
      <dgm:prSet presAssocID="{6AECF592-BC75-4637-8150-61D485E51464}" presName="dummy" presStyleCnt="0"/>
      <dgm:spPr/>
    </dgm:pt>
    <dgm:pt modelId="{078DDF06-83B1-4DE8-B384-D05C1588FB42}" type="pres">
      <dgm:prSet presAssocID="{6AECF592-BC75-4637-8150-61D485E51464}" presName="node" presStyleLbl="revTx" presStyleIdx="0" presStyleCnt="3" custRadScaleRad="146541" custRadScaleInc="251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E4806E-981E-442F-8D75-6929106B997D}" type="pres">
      <dgm:prSet presAssocID="{853A59B6-E620-42B0-A1C7-6CB46D06EDAC}" presName="sibTrans" presStyleLbl="node1" presStyleIdx="0" presStyleCnt="3"/>
      <dgm:spPr/>
      <dgm:t>
        <a:bodyPr/>
        <a:lstStyle/>
        <a:p>
          <a:endParaRPr lang="ru-RU"/>
        </a:p>
      </dgm:t>
    </dgm:pt>
    <dgm:pt modelId="{D1434AC0-CEA7-4AE5-A6A3-3A1721F2F298}" type="pres">
      <dgm:prSet presAssocID="{62BF8E90-2B9B-4402-B346-02BB33A0313B}" presName="dummy" presStyleCnt="0"/>
      <dgm:spPr/>
    </dgm:pt>
    <dgm:pt modelId="{4EBD6757-2545-40C5-9AB0-1CE537629B1F}" type="pres">
      <dgm:prSet presAssocID="{62BF8E90-2B9B-4402-B346-02BB33A0313B}" presName="node" presStyleLbl="revTx" presStyleIdx="1" presStyleCnt="3" custScaleX="1428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E1AFF4-0872-418B-9169-2BD6DDAC3F49}" type="pres">
      <dgm:prSet presAssocID="{3172DA50-8F4B-4306-90BD-F9FCA6C880A6}" presName="sibTrans" presStyleLbl="node1" presStyleIdx="1" presStyleCnt="3"/>
      <dgm:spPr/>
      <dgm:t>
        <a:bodyPr/>
        <a:lstStyle/>
        <a:p>
          <a:endParaRPr lang="ru-RU"/>
        </a:p>
      </dgm:t>
    </dgm:pt>
    <dgm:pt modelId="{EAF14313-F5FA-4555-8293-D3E73FA8C682}" type="pres">
      <dgm:prSet presAssocID="{3EC3BCA0-8F92-45F9-96B7-202707360E99}" presName="dummy" presStyleCnt="0"/>
      <dgm:spPr/>
    </dgm:pt>
    <dgm:pt modelId="{1565DFEB-E04F-48DE-B3BE-AF7055ACA0BB}" type="pres">
      <dgm:prSet presAssocID="{3EC3BCA0-8F92-45F9-96B7-202707360E99}" presName="node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E17269-DCA4-4937-8C53-ED34B2F0E98A}" type="pres">
      <dgm:prSet presAssocID="{96163500-DA2B-4C9D-8AF2-8817D835AE33}" presName="sibTrans" presStyleLbl="node1" presStyleIdx="2" presStyleCnt="3"/>
      <dgm:spPr/>
      <dgm:t>
        <a:bodyPr/>
        <a:lstStyle/>
        <a:p>
          <a:endParaRPr lang="ru-RU"/>
        </a:p>
      </dgm:t>
    </dgm:pt>
  </dgm:ptLst>
  <dgm:cxnLst>
    <dgm:cxn modelId="{116B2859-EA32-4750-9704-B044C03A4CC8}" type="presOf" srcId="{6AECF592-BC75-4637-8150-61D485E51464}" destId="{078DDF06-83B1-4DE8-B384-D05C1588FB42}" srcOrd="0" destOrd="0" presId="urn:microsoft.com/office/officeart/2005/8/layout/cycle1"/>
    <dgm:cxn modelId="{5640ABB2-786F-424F-B0F3-21F492E8E60E}" type="presOf" srcId="{853A59B6-E620-42B0-A1C7-6CB46D06EDAC}" destId="{C5E4806E-981E-442F-8D75-6929106B997D}" srcOrd="0" destOrd="0" presId="urn:microsoft.com/office/officeart/2005/8/layout/cycle1"/>
    <dgm:cxn modelId="{9DDF7CCC-F8DF-4EEF-A705-BE49C775669D}" type="presOf" srcId="{3172DA50-8F4B-4306-90BD-F9FCA6C880A6}" destId="{0DE1AFF4-0872-418B-9169-2BD6DDAC3F49}" srcOrd="0" destOrd="0" presId="urn:microsoft.com/office/officeart/2005/8/layout/cycle1"/>
    <dgm:cxn modelId="{17AE3A9B-5B58-4211-ACAC-57B6DA56F11F}" srcId="{91EB1D51-DD72-499E-9EB6-1D359CB15DE3}" destId="{6AECF592-BC75-4637-8150-61D485E51464}" srcOrd="0" destOrd="0" parTransId="{1C776713-B28C-4211-AA25-F574BD250F2F}" sibTransId="{853A59B6-E620-42B0-A1C7-6CB46D06EDAC}"/>
    <dgm:cxn modelId="{47F5C313-8978-42EA-A037-C154D98BE73A}" type="presOf" srcId="{96163500-DA2B-4C9D-8AF2-8817D835AE33}" destId="{49E17269-DCA4-4937-8C53-ED34B2F0E98A}" srcOrd="0" destOrd="0" presId="urn:microsoft.com/office/officeart/2005/8/layout/cycle1"/>
    <dgm:cxn modelId="{9882DF1B-0500-47A1-B6F4-7C31BBE3A76D}" srcId="{91EB1D51-DD72-499E-9EB6-1D359CB15DE3}" destId="{3EC3BCA0-8F92-45F9-96B7-202707360E99}" srcOrd="2" destOrd="0" parTransId="{3BCCAFAC-106D-4A3F-A0FB-AAB6C9F83290}" sibTransId="{96163500-DA2B-4C9D-8AF2-8817D835AE33}"/>
    <dgm:cxn modelId="{AB971455-99BF-46A0-BECB-1AB5CE3C9081}" type="presOf" srcId="{62BF8E90-2B9B-4402-B346-02BB33A0313B}" destId="{4EBD6757-2545-40C5-9AB0-1CE537629B1F}" srcOrd="0" destOrd="0" presId="urn:microsoft.com/office/officeart/2005/8/layout/cycle1"/>
    <dgm:cxn modelId="{1463227F-8564-4113-A6B3-0185FE280FC0}" type="presOf" srcId="{3EC3BCA0-8F92-45F9-96B7-202707360E99}" destId="{1565DFEB-E04F-48DE-B3BE-AF7055ACA0BB}" srcOrd="0" destOrd="0" presId="urn:microsoft.com/office/officeart/2005/8/layout/cycle1"/>
    <dgm:cxn modelId="{EF7F569A-79FC-4516-A08F-BE30D384335A}" srcId="{91EB1D51-DD72-499E-9EB6-1D359CB15DE3}" destId="{62BF8E90-2B9B-4402-B346-02BB33A0313B}" srcOrd="1" destOrd="0" parTransId="{9D90E05B-6CAF-4997-9327-245E95EFB7B7}" sibTransId="{3172DA50-8F4B-4306-90BD-F9FCA6C880A6}"/>
    <dgm:cxn modelId="{4ABB2A6F-1BC9-4D17-93B1-424E77A131BC}" type="presOf" srcId="{91EB1D51-DD72-499E-9EB6-1D359CB15DE3}" destId="{A9F797B8-8CDA-41D7-A33E-2565A0542870}" srcOrd="0" destOrd="0" presId="urn:microsoft.com/office/officeart/2005/8/layout/cycle1"/>
    <dgm:cxn modelId="{003A1313-9969-4B70-B002-BED5A73B7396}" type="presParOf" srcId="{A9F797B8-8CDA-41D7-A33E-2565A0542870}" destId="{53D80DD7-F397-45D0-A1C7-068EE2F279D5}" srcOrd="0" destOrd="0" presId="urn:microsoft.com/office/officeart/2005/8/layout/cycle1"/>
    <dgm:cxn modelId="{D454A433-80CF-4B01-88EC-7840C17EDB82}" type="presParOf" srcId="{A9F797B8-8CDA-41D7-A33E-2565A0542870}" destId="{078DDF06-83B1-4DE8-B384-D05C1588FB42}" srcOrd="1" destOrd="0" presId="urn:microsoft.com/office/officeart/2005/8/layout/cycle1"/>
    <dgm:cxn modelId="{FA49782F-3D0E-4467-B269-87A7949A1C19}" type="presParOf" srcId="{A9F797B8-8CDA-41D7-A33E-2565A0542870}" destId="{C5E4806E-981E-442F-8D75-6929106B997D}" srcOrd="2" destOrd="0" presId="urn:microsoft.com/office/officeart/2005/8/layout/cycle1"/>
    <dgm:cxn modelId="{763E3579-FA70-49CA-B4E9-82228FE61092}" type="presParOf" srcId="{A9F797B8-8CDA-41D7-A33E-2565A0542870}" destId="{D1434AC0-CEA7-4AE5-A6A3-3A1721F2F298}" srcOrd="3" destOrd="0" presId="urn:microsoft.com/office/officeart/2005/8/layout/cycle1"/>
    <dgm:cxn modelId="{90D5F74C-6F53-4E1F-8A4D-AEB58314FC1A}" type="presParOf" srcId="{A9F797B8-8CDA-41D7-A33E-2565A0542870}" destId="{4EBD6757-2545-40C5-9AB0-1CE537629B1F}" srcOrd="4" destOrd="0" presId="urn:microsoft.com/office/officeart/2005/8/layout/cycle1"/>
    <dgm:cxn modelId="{B0B4663B-9752-41FD-B516-6DC8320AB125}" type="presParOf" srcId="{A9F797B8-8CDA-41D7-A33E-2565A0542870}" destId="{0DE1AFF4-0872-418B-9169-2BD6DDAC3F49}" srcOrd="5" destOrd="0" presId="urn:microsoft.com/office/officeart/2005/8/layout/cycle1"/>
    <dgm:cxn modelId="{9E9DACCE-7E14-4292-B7BA-4055ED1F5493}" type="presParOf" srcId="{A9F797B8-8CDA-41D7-A33E-2565A0542870}" destId="{EAF14313-F5FA-4555-8293-D3E73FA8C682}" srcOrd="6" destOrd="0" presId="urn:microsoft.com/office/officeart/2005/8/layout/cycle1"/>
    <dgm:cxn modelId="{A98FCFAC-22B6-4CEC-8020-DD126FBF7DAA}" type="presParOf" srcId="{A9F797B8-8CDA-41D7-A33E-2565A0542870}" destId="{1565DFEB-E04F-48DE-B3BE-AF7055ACA0BB}" srcOrd="7" destOrd="0" presId="urn:microsoft.com/office/officeart/2005/8/layout/cycle1"/>
    <dgm:cxn modelId="{7ABEDDDF-8216-4075-95A1-5134AC2ABE11}" type="presParOf" srcId="{A9F797B8-8CDA-41D7-A33E-2565A0542870}" destId="{49E17269-DCA4-4937-8C53-ED34B2F0E98A}" srcOrd="8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8DDF06-83B1-4DE8-B384-D05C1588FB42}">
      <dsp:nvSpPr>
        <dsp:cNvPr id="0" name=""/>
        <dsp:cNvSpPr/>
      </dsp:nvSpPr>
      <dsp:spPr>
        <a:xfrm>
          <a:off x="5744151" y="350127"/>
          <a:ext cx="1788175" cy="17881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Бактерии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 dirty="0"/>
        </a:p>
      </dsp:txBody>
      <dsp:txXfrm>
        <a:off x="5744151" y="350127"/>
        <a:ext cx="1788175" cy="1788175"/>
      </dsp:txXfrm>
    </dsp:sp>
    <dsp:sp modelId="{C5E4806E-981E-442F-8D75-6929106B997D}">
      <dsp:nvSpPr>
        <dsp:cNvPr id="0" name=""/>
        <dsp:cNvSpPr/>
      </dsp:nvSpPr>
      <dsp:spPr>
        <a:xfrm>
          <a:off x="3030917" y="-519245"/>
          <a:ext cx="4225290" cy="4225290"/>
        </a:xfrm>
        <a:prstGeom prst="circularArrow">
          <a:avLst>
            <a:gd name="adj1" fmla="val 8253"/>
            <a:gd name="adj2" fmla="val 576466"/>
            <a:gd name="adj3" fmla="val 4059851"/>
            <a:gd name="adj4" fmla="val 1098332"/>
            <a:gd name="adj5" fmla="val 9628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BD6757-2545-40C5-9AB0-1CE537629B1F}">
      <dsp:nvSpPr>
        <dsp:cNvPr id="0" name=""/>
        <dsp:cNvSpPr/>
      </dsp:nvSpPr>
      <dsp:spPr>
        <a:xfrm>
          <a:off x="2971142" y="2952463"/>
          <a:ext cx="2554658" cy="17881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 dirty="0" smtClean="0"/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Растения</a:t>
          </a:r>
          <a:endParaRPr lang="ru-RU" sz="3200" kern="1200" dirty="0"/>
        </a:p>
      </dsp:txBody>
      <dsp:txXfrm>
        <a:off x="2971142" y="2952463"/>
        <a:ext cx="2554658" cy="1788175"/>
      </dsp:txXfrm>
    </dsp:sp>
    <dsp:sp modelId="{0DE1AFF4-0872-418B-9169-2BD6DDAC3F49}">
      <dsp:nvSpPr>
        <dsp:cNvPr id="0" name=""/>
        <dsp:cNvSpPr/>
      </dsp:nvSpPr>
      <dsp:spPr>
        <a:xfrm>
          <a:off x="2135826" y="-987"/>
          <a:ext cx="4225290" cy="4225290"/>
        </a:xfrm>
        <a:prstGeom prst="circularArrow">
          <a:avLst>
            <a:gd name="adj1" fmla="val 8253"/>
            <a:gd name="adj2" fmla="val 576466"/>
            <a:gd name="adj3" fmla="val 10170742"/>
            <a:gd name="adj4" fmla="val 8244818"/>
            <a:gd name="adj5" fmla="val 9628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65DFEB-E04F-48DE-B3BE-AF7055ACA0BB}">
      <dsp:nvSpPr>
        <dsp:cNvPr id="0" name=""/>
        <dsp:cNvSpPr/>
      </dsp:nvSpPr>
      <dsp:spPr>
        <a:xfrm>
          <a:off x="1851922" y="350123"/>
          <a:ext cx="1788175" cy="17881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Рыбы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 dirty="0"/>
        </a:p>
      </dsp:txBody>
      <dsp:txXfrm>
        <a:off x="1851922" y="350123"/>
        <a:ext cx="1788175" cy="1788175"/>
      </dsp:txXfrm>
    </dsp:sp>
    <dsp:sp modelId="{49E17269-DCA4-4937-8C53-ED34B2F0E98A}">
      <dsp:nvSpPr>
        <dsp:cNvPr id="0" name=""/>
        <dsp:cNvSpPr/>
      </dsp:nvSpPr>
      <dsp:spPr>
        <a:xfrm>
          <a:off x="2817073" y="-465225"/>
          <a:ext cx="4225290" cy="4225290"/>
        </a:xfrm>
        <a:prstGeom prst="circularArrow">
          <a:avLst>
            <a:gd name="adj1" fmla="val 8253"/>
            <a:gd name="adj2" fmla="val 576466"/>
            <a:gd name="adj3" fmla="val 18119707"/>
            <a:gd name="adj4" fmla="val 13318980"/>
            <a:gd name="adj5" fmla="val 9628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B0443C-2786-46D8-986E-6D43D964CE67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468713-D396-4311-9BC4-1E2141697C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60574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68713-D396-4311-9BC4-1E2141697CFA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43004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B599D-3A0B-4150-80F2-2802B6600A61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500E3-BADB-4F28-9C47-038D5E11A6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0843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B599D-3A0B-4150-80F2-2802B6600A61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500E3-BADB-4F28-9C47-038D5E11A6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1736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B599D-3A0B-4150-80F2-2802B6600A61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500E3-BADB-4F28-9C47-038D5E11A6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45733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B599D-3A0B-4150-80F2-2802B6600A6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500E3-BADB-4F28-9C47-038D5E11A68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91546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B599D-3A0B-4150-80F2-2802B6600A6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500E3-BADB-4F28-9C47-038D5E11A68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23504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B599D-3A0B-4150-80F2-2802B6600A6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500E3-BADB-4F28-9C47-038D5E11A68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26576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B599D-3A0B-4150-80F2-2802B6600A6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500E3-BADB-4F28-9C47-038D5E11A68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50860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B599D-3A0B-4150-80F2-2802B6600A6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500E3-BADB-4F28-9C47-038D5E11A68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4171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B599D-3A0B-4150-80F2-2802B6600A6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500E3-BADB-4F28-9C47-038D5E11A68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19443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B599D-3A0B-4150-80F2-2802B6600A6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500E3-BADB-4F28-9C47-038D5E11A68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19169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B599D-3A0B-4150-80F2-2802B6600A6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500E3-BADB-4F28-9C47-038D5E11A68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5483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B599D-3A0B-4150-80F2-2802B6600A61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500E3-BADB-4F28-9C47-038D5E11A6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470601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B599D-3A0B-4150-80F2-2802B6600A6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500E3-BADB-4F28-9C47-038D5E11A68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478446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B599D-3A0B-4150-80F2-2802B6600A6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500E3-BADB-4F28-9C47-038D5E11A68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87188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B599D-3A0B-4150-80F2-2802B6600A6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500E3-BADB-4F28-9C47-038D5E11A68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863449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B599D-3A0B-4150-80F2-2802B6600A6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500E3-BADB-4F28-9C47-038D5E11A68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08855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B599D-3A0B-4150-80F2-2802B6600A6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500E3-BADB-4F28-9C47-038D5E11A68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730873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B599D-3A0B-4150-80F2-2802B6600A6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500E3-BADB-4F28-9C47-038D5E11A68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385458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B599D-3A0B-4150-80F2-2802B6600A6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500E3-BADB-4F28-9C47-038D5E11A68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492452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B599D-3A0B-4150-80F2-2802B6600A6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500E3-BADB-4F28-9C47-038D5E11A68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01711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B599D-3A0B-4150-80F2-2802B6600A6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500E3-BADB-4F28-9C47-038D5E11A68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503496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B599D-3A0B-4150-80F2-2802B6600A6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500E3-BADB-4F28-9C47-038D5E11A68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1715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B599D-3A0B-4150-80F2-2802B6600A61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500E3-BADB-4F28-9C47-038D5E11A6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720877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B599D-3A0B-4150-80F2-2802B6600A6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500E3-BADB-4F28-9C47-038D5E11A68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010527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B599D-3A0B-4150-80F2-2802B6600A6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500E3-BADB-4F28-9C47-038D5E11A68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750130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B599D-3A0B-4150-80F2-2802B6600A6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500E3-BADB-4F28-9C47-038D5E11A68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25416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B599D-3A0B-4150-80F2-2802B6600A6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500E3-BADB-4F28-9C47-038D5E11A68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61468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B599D-3A0B-4150-80F2-2802B6600A61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500E3-BADB-4F28-9C47-038D5E11A6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0174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B599D-3A0B-4150-80F2-2802B6600A61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500E3-BADB-4F28-9C47-038D5E11A6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76008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B599D-3A0B-4150-80F2-2802B6600A61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500E3-BADB-4F28-9C47-038D5E11A6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277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B599D-3A0B-4150-80F2-2802B6600A61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500E3-BADB-4F28-9C47-038D5E11A6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965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B599D-3A0B-4150-80F2-2802B6600A61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500E3-BADB-4F28-9C47-038D5E11A6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6334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B599D-3A0B-4150-80F2-2802B6600A61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500E3-BADB-4F28-9C47-038D5E11A6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60314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2B599D-3A0B-4150-80F2-2802B6600A61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4500E3-BADB-4F28-9C47-038D5E11A6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3305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2B599D-3A0B-4150-80F2-2802B6600A6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4500E3-BADB-4F28-9C47-038D5E11A68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5752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2B599D-3A0B-4150-80F2-2802B6600A6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4500E3-BADB-4F28-9C47-038D5E11A68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64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nashzeleniymir.ru/wp-content/uploads/2015/08/%D0%A4%D0%BE%D1%82%D0%BE-%D1%87%D0%B0%D0%B9%D0%BD%D0%B0%D1%8F-%D1%80%D0%BE%D0%B7%D0%B0-%D0%BB%D0%B5%D0%BF%D0%B5%D1%81%D1%82%D0%BA%D0%B8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s://nashzeleniymir.ru/wp-content/uploads/2015/08/%D0%93%D0%B8%D0%B1%D1%80%D0%B8%D0%B4%D0%BD%D1%8B%D0%B5-%D1%87%D0%B0%D0%B9%D0%BD%D1%8B%D0%B5-%D1%80%D0%BE%D0%B7%D1%8B-%D1%84%D0%BE%D1%82%D0%BE.jpg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3.jp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nashzeleniymir.ru/wp-content/uploads/2015/08/%D0%A7%D0%B0%D0%B9%D0%BD%D0%B0%D1%8F-%D1%80%D0%BE%D0%B7%D0%B0-%D1%84%D0%BE%D1%82%D0%BE-1.jpg" TargetMode="Externa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6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openxmlformats.org/officeDocument/2006/relationships/image" Target="../media/image9.jpeg"/><Relationship Id="rId5" Type="http://schemas.openxmlformats.org/officeDocument/2006/relationships/diagramColors" Target="../diagrams/colors1.xml"/><Relationship Id="rId10" Type="http://schemas.openxmlformats.org/officeDocument/2006/relationships/hyperlink" Target="https://nashzeleniymir.ru/wp-content/uploads/2015/08/%D0%9A%D0%B0%D0%BA-%D0%B2%D1%8B%D0%B3%D0%BB%D1%8F%D0%B4%D0%B8%D1%82-%D1%87%D0%B0%D0%B9%D0%BD%D0%B0%D1%8F-%D1%80%D0%BE%D0%B7%D0%B0-%D1%84%D0%BE%D1%82%D0%BE.jpg" TargetMode="Externa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412776"/>
          </a:xfr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b="1" dirty="0">
                <a:solidFill>
                  <a:schemeClr val="tx1"/>
                </a:solidFill>
              </a:rPr>
              <a:t>Проект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076192"/>
            <a:ext cx="9144000" cy="1752600"/>
          </a:xfr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spcBef>
                <a:spcPct val="0"/>
              </a:spcBef>
            </a:pPr>
            <a:r>
              <a:rPr lang="ru-RU" i="1" dirty="0">
                <a:solidFill>
                  <a:schemeClr val="tx1"/>
                </a:solidFill>
              </a:rPr>
              <a:t>«Выращивание </a:t>
            </a:r>
            <a:r>
              <a:rPr lang="ru-RU" i="1" dirty="0" smtClean="0">
                <a:solidFill>
                  <a:schemeClr val="tx1"/>
                </a:solidFill>
              </a:rPr>
              <a:t>чайной розы </a:t>
            </a:r>
            <a:r>
              <a:rPr lang="ru-RU" i="1" dirty="0">
                <a:solidFill>
                  <a:schemeClr val="tx1"/>
                </a:solidFill>
              </a:rPr>
              <a:t>в условиях </a:t>
            </a:r>
            <a:r>
              <a:rPr lang="ru-RU" i="1" dirty="0" err="1">
                <a:solidFill>
                  <a:schemeClr val="tx1"/>
                </a:solidFill>
              </a:rPr>
              <a:t>аквапоники</a:t>
            </a:r>
            <a:r>
              <a:rPr lang="ru-RU" i="1" dirty="0">
                <a:solidFill>
                  <a:schemeClr val="tx1"/>
                </a:solidFill>
              </a:rPr>
              <a:t>»</a:t>
            </a:r>
          </a:p>
          <a:p>
            <a:pPr>
              <a:spcBef>
                <a:spcPct val="0"/>
              </a:spcBef>
            </a:pPr>
            <a:r>
              <a:rPr lang="ru-RU" i="1" dirty="0">
                <a:solidFill>
                  <a:schemeClr val="tx1"/>
                </a:solidFill>
              </a:rPr>
              <a:t>Морозова Екатерина, </a:t>
            </a:r>
            <a:r>
              <a:rPr lang="ru-RU" i="1" dirty="0" smtClean="0">
                <a:solidFill>
                  <a:schemeClr val="tx1"/>
                </a:solidFill>
              </a:rPr>
              <a:t>9 </a:t>
            </a:r>
            <a:r>
              <a:rPr lang="ru-RU" i="1" dirty="0">
                <a:solidFill>
                  <a:schemeClr val="tx1"/>
                </a:solidFill>
              </a:rPr>
              <a:t>лет, </a:t>
            </a:r>
            <a:r>
              <a:rPr lang="ru-RU" i="1" dirty="0" smtClean="0">
                <a:solidFill>
                  <a:schemeClr val="tx1"/>
                </a:solidFill>
              </a:rPr>
              <a:t>3А </a:t>
            </a:r>
            <a:r>
              <a:rPr lang="ru-RU" i="1" dirty="0">
                <a:solidFill>
                  <a:schemeClr val="tx1"/>
                </a:solidFill>
              </a:rPr>
              <a:t>класс</a:t>
            </a:r>
          </a:p>
          <a:p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5" name="Рисунок 4" descr="Полезные свойства чайной розы">
            <a:hlinkClick r:id="rId3" tooltip="&quot;&quot;"/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12776"/>
            <a:ext cx="9144000" cy="3672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25819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ИССЛЕДОВАНИЕ: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44824"/>
            <a:ext cx="5194920" cy="442837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i="1" dirty="0" smtClean="0"/>
              <a:t>В ноябре, мы начали наше исследование. Для эксперимента взяли черенки чайной розы</a:t>
            </a:r>
          </a:p>
        </p:txBody>
      </p:sp>
      <p:pic>
        <p:nvPicPr>
          <p:cNvPr id="5" name="Рисунок 4" descr="Гибридные чайные розы фото">
            <a:hlinkClick r:id="rId2" tooltip="&quot;&quot;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052736"/>
            <a:ext cx="3048164" cy="48245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54286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223224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i="1" dirty="0"/>
              <a:t>В условиях </a:t>
            </a:r>
            <a:r>
              <a:rPr lang="ru-RU" i="1" dirty="0" err="1"/>
              <a:t>аквапоники</a:t>
            </a:r>
            <a:r>
              <a:rPr lang="ru-RU" i="1" dirty="0"/>
              <a:t> почва не нужна. Здесь используется </a:t>
            </a:r>
            <a:r>
              <a:rPr lang="ru-RU" i="1" dirty="0" err="1"/>
              <a:t>микс</a:t>
            </a:r>
            <a:r>
              <a:rPr lang="ru-RU" i="1" dirty="0"/>
              <a:t> из вермикулита и перлита, чтобы в нём завелась популяция полезных бактерий. </a:t>
            </a:r>
          </a:p>
          <a:p>
            <a:pPr marL="0" indent="0" algn="just">
              <a:buNone/>
            </a:pPr>
            <a:endParaRPr lang="ru-RU" i="1" dirty="0" smtClean="0"/>
          </a:p>
          <a:p>
            <a:pPr marL="0" indent="0" algn="just">
              <a:buNone/>
            </a:pPr>
            <a:endParaRPr lang="ru-RU" i="1" dirty="0"/>
          </a:p>
          <a:p>
            <a:pPr marL="0" indent="0" algn="just">
              <a:buNone/>
            </a:pPr>
            <a:endParaRPr lang="ru-RU" i="1" dirty="0" smtClean="0"/>
          </a:p>
          <a:p>
            <a:pPr marL="0" indent="0" algn="just">
              <a:buNone/>
            </a:pPr>
            <a:endParaRPr lang="ru-RU" i="1" dirty="0"/>
          </a:p>
          <a:p>
            <a:pPr marL="0" indent="0" algn="just">
              <a:buNone/>
            </a:pPr>
            <a:endParaRPr lang="ru-RU" i="1" dirty="0" smtClean="0"/>
          </a:p>
          <a:p>
            <a:pPr marL="0" indent="0" algn="just">
              <a:buNone/>
            </a:pPr>
            <a:endParaRPr lang="ru-RU" i="1" dirty="0" smtClean="0"/>
          </a:p>
        </p:txBody>
      </p:sp>
      <p:pic>
        <p:nvPicPr>
          <p:cNvPr id="5124" name="Picture 4" descr="C:\Users\morozovip\Downloads\скачанные файлы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068960"/>
            <a:ext cx="2466975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morozovip\Downloads\Nitrospira 1f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1555" y="3835965"/>
            <a:ext cx="2422773" cy="1825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9876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6408712"/>
          </a:xfrm>
        </p:spPr>
        <p:txBody>
          <a:bodyPr>
            <a:noAutofit/>
          </a:bodyPr>
          <a:lstStyle/>
          <a:p>
            <a:pPr algn="just"/>
            <a:r>
              <a:rPr lang="ru-RU" sz="3200" i="1" dirty="0"/>
              <a:t>Затем в эту смесь посадили </a:t>
            </a:r>
            <a:r>
              <a:rPr lang="ru-RU" sz="3200" i="1" dirty="0" smtClean="0"/>
              <a:t>наши образцы.</a:t>
            </a:r>
            <a:r>
              <a:rPr lang="ru-RU" sz="3200" i="1" dirty="0"/>
              <a:t/>
            </a:r>
            <a:br>
              <a:rPr lang="ru-RU" sz="3200" i="1" dirty="0"/>
            </a:br>
            <a:r>
              <a:rPr lang="ru-RU" sz="3200" i="1" dirty="0" smtClean="0"/>
              <a:t/>
            </a:r>
            <a:br>
              <a:rPr lang="ru-RU" sz="3200" i="1" dirty="0" smtClean="0"/>
            </a:br>
            <a:r>
              <a:rPr lang="ru-RU" sz="3200" i="1" dirty="0"/>
              <a:t/>
            </a:r>
            <a:br>
              <a:rPr lang="ru-RU" sz="3200" i="1" dirty="0"/>
            </a:br>
            <a:r>
              <a:rPr lang="ru-RU" sz="3200" i="1" dirty="0" smtClean="0"/>
              <a:t/>
            </a:r>
            <a:br>
              <a:rPr lang="ru-RU" sz="3200" i="1" dirty="0" smtClean="0"/>
            </a:br>
            <a:r>
              <a:rPr lang="ru-RU" sz="3200" i="1" dirty="0"/>
              <a:t/>
            </a:r>
            <a:br>
              <a:rPr lang="ru-RU" sz="3200" i="1" dirty="0"/>
            </a:br>
            <a:r>
              <a:rPr lang="ru-RU" sz="3200" i="1" dirty="0" smtClean="0"/>
              <a:t/>
            </a:r>
            <a:br>
              <a:rPr lang="ru-RU" sz="3200" i="1" dirty="0" smtClean="0"/>
            </a:br>
            <a:r>
              <a:rPr lang="ru-RU" sz="3200" i="1" dirty="0"/>
              <a:t/>
            </a:r>
            <a:br>
              <a:rPr lang="ru-RU" sz="3200" i="1" dirty="0"/>
            </a:br>
            <a:r>
              <a:rPr lang="ru-RU" sz="3200" i="1" dirty="0" smtClean="0"/>
              <a:t/>
            </a:r>
            <a:br>
              <a:rPr lang="ru-RU" sz="3200" i="1" dirty="0" smtClean="0"/>
            </a:br>
            <a:r>
              <a:rPr lang="ru-RU" sz="3200" i="1" dirty="0" smtClean="0"/>
              <a:t>Корни розы </a:t>
            </a:r>
            <a:r>
              <a:rPr lang="ru-RU" sz="3200" i="1" dirty="0"/>
              <a:t>не должны находиться в неподвижном растворе. Это приведет к гибели растений. Корни </a:t>
            </a:r>
            <a:r>
              <a:rPr lang="ru-RU" sz="3200" i="1" dirty="0" smtClean="0"/>
              <a:t>так </a:t>
            </a:r>
            <a:r>
              <a:rPr lang="ru-RU" sz="3200" i="1" dirty="0"/>
              <a:t>же не любят обильное и длительное затопление</a:t>
            </a:r>
            <a:r>
              <a:rPr lang="ru-RU" sz="3200" i="1" dirty="0" smtClean="0"/>
              <a:t>.</a:t>
            </a:r>
            <a:endParaRPr lang="ru-RU" sz="3200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052736"/>
            <a:ext cx="1920240" cy="3125728"/>
          </a:xfrm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1052736"/>
            <a:ext cx="1920240" cy="3125728"/>
          </a:xfrm>
          <a:prstGeom prst="rect">
            <a:avLst/>
          </a:prstGeom>
        </p:spPr>
      </p:pic>
      <p:pic>
        <p:nvPicPr>
          <p:cNvPr id="6" name="Объект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6176" y="1052736"/>
            <a:ext cx="1920240" cy="3125728"/>
          </a:xfrm>
          <a:prstGeom prst="rect">
            <a:avLst/>
          </a:prstGeom>
        </p:spPr>
      </p:pic>
      <p:pic>
        <p:nvPicPr>
          <p:cNvPr id="4098" name="Picture 2" descr="C:\Users\Майя\моя\розы\IMG-20181211-WA000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089391"/>
            <a:ext cx="2436085" cy="3125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Майя\моя\розы\IMG-20181211-WA0004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1947" y="1065131"/>
            <a:ext cx="2304121" cy="3125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Майя\моя\розы\IMG-20181211-WA0006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089391"/>
            <a:ext cx="2208233" cy="321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2119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74242"/>
          </a:xfrm>
        </p:spPr>
        <p:txBody>
          <a:bodyPr>
            <a:normAutofit/>
          </a:bodyPr>
          <a:lstStyle/>
          <a:p>
            <a:r>
              <a:rPr lang="ru-RU" sz="3200" i="1" dirty="0">
                <a:latin typeface="+mn-lt"/>
                <a:ea typeface="Times New Roman"/>
              </a:rPr>
              <a:t>И три образца  мы посадили в цветочный горшок. Грунт мы взяли </a:t>
            </a:r>
            <a:r>
              <a:rPr lang="ru-RU" sz="3200" i="1" dirty="0" smtClean="0">
                <a:latin typeface="+mn-lt"/>
                <a:ea typeface="Times New Roman"/>
              </a:rPr>
              <a:t>цветочный.</a:t>
            </a:r>
            <a:endParaRPr lang="ru-RU" sz="3200" i="1" dirty="0">
              <a:latin typeface="+mn-lt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2708920"/>
            <a:ext cx="3861692" cy="3489325"/>
          </a:xfrm>
        </p:spPr>
      </p:pic>
    </p:spTree>
    <p:extLst>
      <p:ext uri="{BB962C8B-B14F-4D97-AF65-F5344CB8AC3E}">
        <p14:creationId xmlns:p14="http://schemas.microsoft.com/office/powerpoint/2010/main" val="4704175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46250"/>
          </a:xfrm>
        </p:spPr>
        <p:txBody>
          <a:bodyPr>
            <a:noAutofit/>
          </a:bodyPr>
          <a:lstStyle/>
          <a:p>
            <a:pPr algn="just"/>
            <a:r>
              <a:rPr lang="ru-RU" sz="3200" i="1" dirty="0"/>
              <a:t>В период с </a:t>
            </a:r>
            <a:r>
              <a:rPr lang="ru-RU" sz="3200" i="1" dirty="0" smtClean="0"/>
              <a:t>ноября </a:t>
            </a:r>
            <a:r>
              <a:rPr lang="ru-RU" sz="3200" i="1" dirty="0"/>
              <a:t>по декабрь мы проводили наблюдения за развитием растений, записывали  различные измерения</a:t>
            </a:r>
            <a:r>
              <a:rPr lang="ru-RU" sz="3200" i="1" dirty="0" smtClean="0"/>
              <a:t>.</a:t>
            </a:r>
            <a:endParaRPr lang="ru-RU" sz="3200" i="1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2204864"/>
            <a:ext cx="2545854" cy="3989040"/>
          </a:xfrm>
        </p:spPr>
      </p:pic>
      <p:pic>
        <p:nvPicPr>
          <p:cNvPr id="5123" name="Picture 3" descr="C:\Users\Майя\моя\розы\IMG-20181211-WA000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0848" y="2132856"/>
            <a:ext cx="2385828" cy="4041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5368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Таблица наблюдений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2781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648072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Выводы на основе наблюдений: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8982" y="1268760"/>
            <a:ext cx="8229600" cy="5112568"/>
          </a:xfrm>
        </p:spPr>
        <p:txBody>
          <a:bodyPr>
            <a:noAutofit/>
          </a:bodyPr>
          <a:lstStyle/>
          <a:p>
            <a:pPr>
              <a:spcAft>
                <a:spcPts val="0"/>
              </a:spcAft>
            </a:pPr>
            <a:r>
              <a:rPr lang="ru-RU" dirty="0" smtClean="0">
                <a:ea typeface="Calibri"/>
                <a:cs typeface="Times New Roman"/>
              </a:rPr>
              <a:t>растения в </a:t>
            </a:r>
            <a:r>
              <a:rPr lang="ru-RU" dirty="0" err="1" smtClean="0">
                <a:ea typeface="Calibri"/>
                <a:cs typeface="Times New Roman"/>
              </a:rPr>
              <a:t>аквапонной</a:t>
            </a:r>
            <a:r>
              <a:rPr lang="ru-RU" dirty="0" smtClean="0">
                <a:ea typeface="Calibri"/>
                <a:cs typeface="Times New Roman"/>
              </a:rPr>
              <a:t> установке за </a:t>
            </a:r>
            <a:r>
              <a:rPr lang="ru-RU" dirty="0">
                <a:ea typeface="Calibri"/>
                <a:cs typeface="Times New Roman"/>
              </a:rPr>
              <a:t>более короткие сроки достигают довольно больших </a:t>
            </a:r>
            <a:r>
              <a:rPr lang="ru-RU" dirty="0" smtClean="0">
                <a:ea typeface="Calibri"/>
                <a:cs typeface="Times New Roman"/>
              </a:rPr>
              <a:t>размеров, потому что </a:t>
            </a:r>
            <a:r>
              <a:rPr lang="ru-RU" dirty="0" smtClean="0">
                <a:solidFill>
                  <a:srgbClr val="000000"/>
                </a:solidFill>
                <a:ea typeface="Times New Roman"/>
                <a:cs typeface="Times New Roman"/>
              </a:rPr>
              <a:t>растению </a:t>
            </a:r>
            <a:r>
              <a:rPr lang="ru-RU" dirty="0">
                <a:solidFill>
                  <a:srgbClr val="000000"/>
                </a:solidFill>
                <a:ea typeface="Times New Roman"/>
                <a:cs typeface="Times New Roman"/>
              </a:rPr>
              <a:t>не нужно тратить энергию на поиск питательных веществ, они подаются к корням растения. Потому растение использует сэкономленную энергию для развития и роста</a:t>
            </a:r>
            <a:r>
              <a:rPr lang="ru-RU" dirty="0" smtClean="0">
                <a:solidFill>
                  <a:srgbClr val="000000"/>
                </a:solidFill>
                <a:ea typeface="Times New Roman"/>
                <a:cs typeface="Times New Roman"/>
              </a:rPr>
              <a:t>.</a:t>
            </a:r>
            <a:endParaRPr lang="ru-RU" sz="2400" dirty="0">
              <a:ea typeface="Calibri"/>
              <a:cs typeface="Times New Roman"/>
            </a:endParaRPr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446856" y="4221088"/>
            <a:ext cx="8229600" cy="23762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9413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3200" i="1" dirty="0"/>
              <a:t>Наше исследование продолжается. Теперь мы будем дожидаться цветения .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4181924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/>
              <a:t>Спасибо за внимание</a:t>
            </a:r>
            <a:r>
              <a:rPr lang="ru-RU" sz="3200" b="1" dirty="0" smtClean="0"/>
              <a:t>!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293096"/>
            <a:ext cx="8229600" cy="1833067"/>
          </a:xfrm>
        </p:spPr>
        <p:txBody>
          <a:bodyPr>
            <a:noAutofit/>
          </a:bodyPr>
          <a:lstStyle/>
          <a:p>
            <a:pPr marL="0" lvl="0" indent="0" algn="ctr">
              <a:spcBef>
                <a:spcPct val="0"/>
              </a:spcBef>
              <a:buNone/>
            </a:pPr>
            <a:r>
              <a:rPr lang="ru-RU" i="1" dirty="0">
                <a:solidFill>
                  <a:prstClr val="black"/>
                </a:solidFill>
              </a:rPr>
              <a:t>«Выращивание чайной розы в условиях </a:t>
            </a:r>
            <a:r>
              <a:rPr lang="ru-RU" i="1" dirty="0" err="1">
                <a:solidFill>
                  <a:prstClr val="black"/>
                </a:solidFill>
              </a:rPr>
              <a:t>аквапоники</a:t>
            </a:r>
            <a:r>
              <a:rPr lang="ru-RU" i="1" dirty="0">
                <a:solidFill>
                  <a:prstClr val="black"/>
                </a:solidFill>
              </a:rPr>
              <a:t>»</a:t>
            </a:r>
          </a:p>
          <a:p>
            <a:pPr marL="0" lvl="0" indent="0" algn="ctr">
              <a:spcBef>
                <a:spcPct val="0"/>
              </a:spcBef>
              <a:buNone/>
            </a:pPr>
            <a:r>
              <a:rPr lang="ru-RU" i="1" dirty="0">
                <a:solidFill>
                  <a:prstClr val="black"/>
                </a:solidFill>
              </a:rPr>
              <a:t>Морозова Екатерина, 9 лет, 3А класс</a:t>
            </a:r>
          </a:p>
        </p:txBody>
      </p:sp>
    </p:spTree>
    <p:extLst>
      <p:ext uri="{BB962C8B-B14F-4D97-AF65-F5344CB8AC3E}">
        <p14:creationId xmlns:p14="http://schemas.microsoft.com/office/powerpoint/2010/main" val="1369413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3200" b="1" dirty="0">
                <a:latin typeface="+mn-lt"/>
                <a:ea typeface="+mn-ea"/>
                <a:cs typeface="+mn-cs"/>
              </a:rPr>
              <a:t>Цель проекта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925143"/>
          </a:xfrm>
        </p:spPr>
        <p:txBody>
          <a:bodyPr>
            <a:noAutofit/>
          </a:bodyPr>
          <a:lstStyle/>
          <a:p>
            <a:pPr marL="0" lvl="0" indent="0" algn="just">
              <a:buNone/>
            </a:pPr>
            <a:endParaRPr lang="ru-RU" i="1" dirty="0" smtClean="0"/>
          </a:p>
          <a:p>
            <a:pPr marL="0" lvl="0" indent="0" algn="just">
              <a:buNone/>
            </a:pPr>
            <a:endParaRPr lang="ru-RU" i="1" dirty="0"/>
          </a:p>
          <a:p>
            <a:pPr marL="0" lvl="0" indent="0" algn="just">
              <a:buNone/>
            </a:pPr>
            <a:r>
              <a:rPr lang="ru-RU" dirty="0">
                <a:ea typeface="Times New Roman"/>
              </a:rPr>
              <a:t>Изучить рост и развитие чайной розы  и сравнить  какой метод выращивания более </a:t>
            </a:r>
            <a:r>
              <a:rPr lang="ru-RU" dirty="0" smtClean="0">
                <a:ea typeface="Times New Roman"/>
              </a:rPr>
              <a:t>эффективен: </a:t>
            </a:r>
            <a:r>
              <a:rPr lang="ru-RU" dirty="0">
                <a:ea typeface="Times New Roman"/>
              </a:rPr>
              <a:t>аквапонный или выращивание в грунте</a:t>
            </a:r>
            <a:r>
              <a:rPr lang="ru-RU" dirty="0" smtClean="0">
                <a:solidFill>
                  <a:prstClr val="black"/>
                </a:solidFill>
              </a:rPr>
              <a:t>.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853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63408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+mn-lt"/>
                <a:ea typeface="+mn-ea"/>
                <a:cs typeface="+mn-cs"/>
              </a:rPr>
              <a:t>Задачи </a:t>
            </a:r>
            <a:r>
              <a:rPr lang="ru-RU" sz="3200" b="1" dirty="0">
                <a:latin typeface="+mn-lt"/>
                <a:ea typeface="+mn-ea"/>
                <a:cs typeface="+mn-cs"/>
              </a:rPr>
              <a:t>проекта: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844824"/>
            <a:ext cx="8229600" cy="3672408"/>
          </a:xfrm>
        </p:spPr>
        <p:txBody>
          <a:bodyPr>
            <a:noAutofit/>
          </a:bodyPr>
          <a:lstStyle/>
          <a:p>
            <a:pPr lvl="0" algn="just">
              <a:lnSpc>
                <a:spcPct val="150000"/>
              </a:lnSpc>
              <a:buFont typeface="+mj-lt"/>
              <a:buAutoNum type="arabicPeriod"/>
            </a:pPr>
            <a:r>
              <a:rPr lang="ru-RU" dirty="0"/>
              <a:t>Изучить литературу.</a:t>
            </a:r>
          </a:p>
          <a:p>
            <a:pPr lvl="0" algn="just">
              <a:lnSpc>
                <a:spcPct val="150000"/>
              </a:lnSpc>
              <a:buFont typeface="+mj-lt"/>
              <a:buAutoNum type="arabicPeriod"/>
            </a:pPr>
            <a:r>
              <a:rPr lang="ru-RU" dirty="0"/>
              <a:t>Изучить особенности выращивания чайной розы  методом </a:t>
            </a:r>
            <a:r>
              <a:rPr lang="ru-RU" dirty="0" err="1"/>
              <a:t>аквапоники</a:t>
            </a:r>
            <a:r>
              <a:rPr lang="ru-RU" dirty="0"/>
              <a:t>.</a:t>
            </a:r>
          </a:p>
          <a:p>
            <a:pPr lvl="0" algn="just">
              <a:lnSpc>
                <a:spcPct val="150000"/>
              </a:lnSpc>
              <a:buFont typeface="+mj-lt"/>
              <a:buAutoNum type="arabicPeriod"/>
            </a:pPr>
            <a:r>
              <a:rPr lang="ru-RU" dirty="0">
                <a:ea typeface="Times New Roman"/>
                <a:cs typeface="Times New Roman"/>
              </a:rPr>
              <a:t>Провести эксперименты по выращиванию розы в симбиозе с рыбами и в грунте</a:t>
            </a:r>
            <a:endParaRPr lang="ru-RU" sz="28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13724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143000"/>
          </a:xfrm>
        </p:spPr>
        <p:txBody>
          <a:bodyPr>
            <a:noAutofit/>
          </a:bodyPr>
          <a:lstStyle/>
          <a:p>
            <a:pPr algn="just"/>
            <a:r>
              <a:rPr lang="ru-RU" sz="3200" dirty="0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Объектом  исследования является </a:t>
            </a:r>
            <a:r>
              <a:rPr lang="ru-RU" sz="3200" dirty="0">
                <a:solidFill>
                  <a:prstClr val="black"/>
                </a:solidFill>
                <a:latin typeface="+mn-lt"/>
                <a:ea typeface="Times New Roman"/>
                <a:cs typeface="Times New Roman" panose="02020603050405020304" pitchFamily="18" charset="0"/>
              </a:rPr>
              <a:t>роза чайная, выращиваемая двумя способами: </a:t>
            </a:r>
            <a:r>
              <a:rPr lang="ru-RU" sz="3200" dirty="0" err="1">
                <a:solidFill>
                  <a:prstClr val="black"/>
                </a:solidFill>
                <a:latin typeface="+mn-lt"/>
                <a:ea typeface="Times New Roman"/>
                <a:cs typeface="Times New Roman" panose="02020603050405020304" pitchFamily="18" charset="0"/>
              </a:rPr>
              <a:t>аквапонным</a:t>
            </a:r>
            <a:r>
              <a:rPr lang="ru-RU" sz="3200" dirty="0">
                <a:solidFill>
                  <a:prstClr val="black"/>
                </a:solidFill>
                <a:latin typeface="+mn-lt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2204864"/>
            <a:ext cx="5400600" cy="3921299"/>
          </a:xfrm>
        </p:spPr>
      </p:pic>
    </p:spTree>
    <p:extLst>
      <p:ext uri="{BB962C8B-B14F-4D97-AF65-F5344CB8AC3E}">
        <p14:creationId xmlns:p14="http://schemas.microsoft.com/office/powerpoint/2010/main" val="12456048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 выращиваемая в грунте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9" y="1600200"/>
            <a:ext cx="3816424" cy="4525963"/>
          </a:xfrm>
        </p:spPr>
      </p:pic>
    </p:spTree>
    <p:extLst>
      <p:ext uri="{BB962C8B-B14F-4D97-AF65-F5344CB8AC3E}">
        <p14:creationId xmlns:p14="http://schemas.microsoft.com/office/powerpoint/2010/main" val="42285911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dirty="0" smtClean="0">
                <a:latin typeface="+mn-lt"/>
              </a:rPr>
              <a:t>Гипотеза исследования</a:t>
            </a:r>
            <a:br>
              <a:rPr lang="ru-RU" sz="3600" dirty="0" smtClean="0">
                <a:latin typeface="+mn-lt"/>
              </a:rPr>
            </a:br>
            <a:r>
              <a:rPr lang="ru-RU" sz="3600" dirty="0" smtClean="0">
                <a:latin typeface="+mn-lt"/>
              </a:rPr>
              <a:t>в условиях </a:t>
            </a:r>
            <a:r>
              <a:rPr lang="ru-RU" sz="3600" dirty="0" err="1" smtClean="0">
                <a:latin typeface="+mn-lt"/>
              </a:rPr>
              <a:t>аквапоники</a:t>
            </a:r>
            <a:r>
              <a:rPr lang="ru-RU" sz="3600" dirty="0" smtClean="0">
                <a:latin typeface="+mn-lt"/>
              </a:rPr>
              <a:t>  можно выращивать розу чайную  круглый год.</a:t>
            </a:r>
            <a:endParaRPr lang="ru-RU" sz="3600" dirty="0">
              <a:latin typeface="+mn-lt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pic>
        <p:nvPicPr>
          <p:cNvPr id="8" name="Рисунок 7" descr="Чайная роза фото">
            <a:hlinkClick r:id="rId2" tooltip="&quot;&quot;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0816" y="2708920"/>
            <a:ext cx="5362367" cy="373498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4937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229600" cy="634082"/>
          </a:xfrm>
        </p:spPr>
        <p:txBody>
          <a:bodyPr>
            <a:normAutofit/>
          </a:bodyPr>
          <a:lstStyle/>
          <a:p>
            <a:r>
              <a:rPr lang="ru-RU" sz="3200" b="1" dirty="0" err="1" smtClean="0"/>
              <a:t>Аквапоника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672408"/>
          </a:xfrm>
        </p:spPr>
        <p:txBody>
          <a:bodyPr>
            <a:noAutofit/>
          </a:bodyPr>
          <a:lstStyle/>
          <a:p>
            <a:pPr marL="0" lvl="0" indent="0" algn="just">
              <a:buNone/>
            </a:pPr>
            <a:r>
              <a:rPr lang="ru-RU" dirty="0">
                <a:solidFill>
                  <a:prstClr val="black"/>
                </a:solidFill>
              </a:rPr>
              <a:t>Способ ведения сельского хозяйства, в котором сочетается </a:t>
            </a:r>
            <a:r>
              <a:rPr lang="ru-RU" dirty="0" err="1">
                <a:solidFill>
                  <a:prstClr val="black"/>
                </a:solidFill>
              </a:rPr>
              <a:t>аквакультура</a:t>
            </a:r>
            <a:r>
              <a:rPr lang="ru-RU" dirty="0">
                <a:solidFill>
                  <a:prstClr val="black"/>
                </a:solidFill>
              </a:rPr>
              <a:t> (выращивание водных животных) и гидропоника (выращивание растений без грунта). </a:t>
            </a:r>
          </a:p>
        </p:txBody>
      </p:sp>
    </p:spTree>
    <p:extLst>
      <p:ext uri="{BB962C8B-B14F-4D97-AF65-F5344CB8AC3E}">
        <p14:creationId xmlns:p14="http://schemas.microsoft.com/office/powerpoint/2010/main" val="1540418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03994096"/>
              </p:ext>
            </p:extLst>
          </p:nvPr>
        </p:nvGraphicFramePr>
        <p:xfrm>
          <a:off x="323528" y="1916832"/>
          <a:ext cx="8496944" cy="47418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076" name="Picture 4" descr="C:\Users\morozovip\Downloads\скачанные файлы (1)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1560" y="2132856"/>
            <a:ext cx="616744" cy="461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morozovip\Downloads\Nitrospira 1f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3140968"/>
            <a:ext cx="810158" cy="610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446856" y="260648"/>
            <a:ext cx="8229600" cy="13681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3200" i="1" dirty="0">
                <a:latin typeface="+mn-lt"/>
              </a:rPr>
              <a:t>В </a:t>
            </a:r>
            <a:r>
              <a:rPr lang="ru-RU" sz="3200" i="1" dirty="0" smtClean="0">
                <a:latin typeface="+mn-lt"/>
              </a:rPr>
              <a:t>этом процессе участвуют три </a:t>
            </a:r>
            <a:r>
              <a:rPr lang="ru-RU" sz="3200" i="1" dirty="0">
                <a:latin typeface="+mn-lt"/>
              </a:rPr>
              <a:t>типа живых организмов: рыбы, растения и бактерии.</a:t>
            </a:r>
          </a:p>
        </p:txBody>
      </p:sp>
      <p:pic>
        <p:nvPicPr>
          <p:cNvPr id="3079" name="Picture 7" descr="C:\Users\morozovip\Downloads\скачанные файлы (2)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060911"/>
            <a:ext cx="1127760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 descr="Как выглядит чайная роза фото">
            <a:hlinkClick r:id="rId10" tooltip="&quot;&quot;"/>
          </p:cNvPr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4797152"/>
            <a:ext cx="1056030" cy="8404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07525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22714"/>
          </a:xfrm>
        </p:spPr>
        <p:txBody>
          <a:bodyPr>
            <a:noAutofit/>
          </a:bodyPr>
          <a:lstStyle/>
          <a:p>
            <a:pPr lvl="0">
              <a:spcBef>
                <a:spcPct val="20000"/>
              </a:spcBef>
            </a:pPr>
            <a:r>
              <a:rPr lang="ru-RU" sz="3200" dirty="0">
                <a:latin typeface="+mn-lt"/>
                <a:ea typeface="Times New Roman"/>
              </a:rPr>
              <a:t>Чайная роза – это самая красивая роза из этой линии сортов, обладающая тонким ароматом, а цветы ее имеют очень мягкий и нежный оттенок лепестков. Эти цветы часто используют в букетах. У чайной розы очень тонкие, но крепкие стебли, а также крупные бутоны.</a:t>
            </a:r>
            <a:r>
              <a:rPr lang="ru-RU" sz="3200" dirty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sz="3200" dirty="0">
                <a:solidFill>
                  <a:prstClr val="black"/>
                </a:solidFill>
                <a:latin typeface="+mn-lt"/>
                <a:ea typeface="+mn-ea"/>
                <a:cs typeface="+mn-cs"/>
              </a:rPr>
            </a:br>
            <a:endParaRPr lang="ru-RU" sz="3200" i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49702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277</TotalTime>
  <Words>317</Words>
  <Application>Microsoft Office PowerPoint</Application>
  <PresentationFormat>Экран (4:3)</PresentationFormat>
  <Paragraphs>40</Paragraphs>
  <Slides>18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Arial</vt:lpstr>
      <vt:lpstr>Calibri</vt:lpstr>
      <vt:lpstr>Times New Roman</vt:lpstr>
      <vt:lpstr>Тема Office</vt:lpstr>
      <vt:lpstr>1_Тема Office</vt:lpstr>
      <vt:lpstr>2_Тема Office</vt:lpstr>
      <vt:lpstr>Проект</vt:lpstr>
      <vt:lpstr>Цель проекта</vt:lpstr>
      <vt:lpstr>Задачи проекта:</vt:lpstr>
      <vt:lpstr>Объектом  исследования является роза чайная, выращиваемая двумя способами: аквапонным  </vt:lpstr>
      <vt:lpstr>И выращиваемая в грунте</vt:lpstr>
      <vt:lpstr>  Гипотеза исследования в условиях аквапоники  можно выращивать розу чайную  круглый год.</vt:lpstr>
      <vt:lpstr>Аквапоника</vt:lpstr>
      <vt:lpstr>Презентация PowerPoint</vt:lpstr>
      <vt:lpstr>Чайная роза – это самая красивая роза из этой линии сортов, обладающая тонким ароматом, а цветы ее имеют очень мягкий и нежный оттенок лепестков. Эти цветы часто используют в букетах. У чайной розы очень тонкие, но крепкие стебли, а также крупные бутоны. </vt:lpstr>
      <vt:lpstr>ИССЛЕДОВАНИЕ:</vt:lpstr>
      <vt:lpstr>Презентация PowerPoint</vt:lpstr>
      <vt:lpstr>Затем в эту смесь посадили наши образцы.        Корни розы не должны находиться в неподвижном растворе. Это приведет к гибели растений. Корни так же не любят обильное и длительное затопление.</vt:lpstr>
      <vt:lpstr>И три образца  мы посадили в цветочный горшок. Грунт мы взяли цветочный.</vt:lpstr>
      <vt:lpstr>В период с ноября по декабрь мы проводили наблюдения за развитием растений, записывали  различные измерения.</vt:lpstr>
      <vt:lpstr>Таблица наблюдений</vt:lpstr>
      <vt:lpstr>Выводы на основе наблюдений:</vt:lpstr>
      <vt:lpstr>Наше исследование продолжается. Теперь мы будем дожидаться цветения .</vt:lpstr>
      <vt:lpstr>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</dc:title>
  <dc:creator>Морозов Иван Петрович</dc:creator>
  <cp:lastModifiedBy>Учетная запись Майкрософт</cp:lastModifiedBy>
  <cp:revision>34</cp:revision>
  <dcterms:created xsi:type="dcterms:W3CDTF">2017-11-29T08:54:48Z</dcterms:created>
  <dcterms:modified xsi:type="dcterms:W3CDTF">2022-02-09T13:27:08Z</dcterms:modified>
</cp:coreProperties>
</file>