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73" r:id="rId2"/>
    <p:sldId id="269" r:id="rId3"/>
    <p:sldId id="284" r:id="rId4"/>
    <p:sldId id="279" r:id="rId5"/>
    <p:sldId id="286" r:id="rId6"/>
    <p:sldId id="281" r:id="rId7"/>
    <p:sldId id="280" r:id="rId8"/>
    <p:sldId id="278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6832"/>
    <a:srgbClr val="CC3300"/>
    <a:srgbClr val="672C94"/>
    <a:srgbClr val="440BB5"/>
    <a:srgbClr val="E10D30"/>
    <a:srgbClr val="167784"/>
    <a:srgbClr val="1F12C8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2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-96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 noChangeArrowheads="1"/>
          </p:cNvSpPr>
          <p:nvPr/>
        </p:nvSpPr>
        <p:spPr bwMode="auto">
          <a:xfrm>
            <a:off x="-31750" y="4321175"/>
            <a:ext cx="1395413" cy="781050"/>
          </a:xfrm>
          <a:custGeom>
            <a:avLst/>
            <a:gdLst>
              <a:gd name="T0" fmla="*/ 0 w 8042"/>
              <a:gd name="T1" fmla="*/ 0 h 10000"/>
              <a:gd name="T2" fmla="*/ 8042 w 8042"/>
              <a:gd name="T3" fmla="*/ 10000 h 10000"/>
            </a:gdLst>
            <a:ahLst/>
            <a:cxnLst/>
            <a:rect l="T0" t="T1" r="T2" b="T3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1831C-83F5-460C-A095-32BB417F220E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863" y="4529138"/>
            <a:ext cx="584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11356-6A04-4E7C-8641-7961F959BF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4F02-12CB-437C-B65C-198D068ED773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3BB14-59AC-46C4-A069-9C8BF9460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TextBox 13"/>
          <p:cNvSpPr txBox="1"/>
          <p:nvPr/>
        </p:nvSpPr>
        <p:spPr>
          <a:xfrm>
            <a:off x="1808163" y="647700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4"/>
          <p:cNvSpPr txBox="1"/>
          <p:nvPr/>
        </p:nvSpPr>
        <p:spPr>
          <a:xfrm>
            <a:off x="8169275" y="290512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EE8FA-F5C0-4D9D-B8D8-C039B1D6ED83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BF0A8-A43C-4CDC-A6C5-FFC3AD113A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621E3-2C13-4C73-9D23-91B54E186EE0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2B871-255A-4403-8C5B-9A61DCBCB4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TextBox 10"/>
          <p:cNvSpPr txBox="1"/>
          <p:nvPr/>
        </p:nvSpPr>
        <p:spPr>
          <a:xfrm>
            <a:off x="1808163" y="647700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1"/>
          <p:cNvSpPr txBox="1"/>
          <p:nvPr/>
        </p:nvSpPr>
        <p:spPr>
          <a:xfrm>
            <a:off x="8169275" y="290512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E6EE0-CFD7-4E5C-BD1D-F79971BB2631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0C3A1-2021-41C8-B422-049615257E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8861D-3318-4516-8C4F-89A1228BD8DF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F9807-DD98-4547-AEF8-B3A641BFE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373C0-7EEC-4290-877D-ED35D8EF55D4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FD52B-85C1-4C87-8C0D-AF96FE8DF3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BDCB8-02F8-482A-B389-F8F22CD9266C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3E25B-B596-4EA6-80F2-C2A1662FF2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A1D41-BFBE-4C84-9482-4A5E7EA950A9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A01DF-9FEB-41F6-B2D2-FF6B3FA31C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A859C-2111-4F55-AE9E-F9BB58D9A01A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DFB6C-8C29-4410-BB60-52BC86FA22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F36E5-4501-4E25-87FD-184D864A8321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80625-AB89-4313-8836-7546055DC3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 noChangeArrowheads="1"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AF405-2223-4485-9D20-93BB095A1BBA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962F7-55DF-42B4-84B1-B30B14FE26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 noChangeArrowheads="1"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69466-5280-47F8-B12D-A69D948B182B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0290A-5CA9-474C-AB76-23B84486CD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 noChangeArrowheads="1"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24DA6-2EA9-4FAD-BFDA-9560C76AFD17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A126A-C088-49FB-BF26-707218DDFC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9D186-7C9F-4A53-B237-E12A21D41F17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88396-1C0B-4727-BD19-E9473CB612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0 w 7908"/>
              <a:gd name="T1" fmla="*/ 0 h 10000"/>
              <a:gd name="T2" fmla="*/ 7908 w 7908"/>
              <a:gd name="T3" fmla="*/ 10000 h 10000"/>
            </a:gdLst>
            <a:ahLst/>
            <a:cxnLst/>
            <a:rect l="T0" t="T1" r="T2" b="T3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D10C6-EADC-43BD-8029-EBDC7034AA6D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FCCEF5-65AA-4472-864E-78ED81A550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35"/>
          <p:cNvGrpSpPr>
            <a:grpSpLocks/>
          </p:cNvGrpSpPr>
          <p:nvPr/>
        </p:nvGrpSpPr>
        <p:grpSpPr bwMode="auto">
          <a:xfrm>
            <a:off x="0" y="228600"/>
            <a:ext cx="198120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 noChangeArrowheads="1"/>
            </p:cNvSpPr>
            <p:nvPr/>
          </p:nvSpPr>
          <p:spPr bwMode="auto">
            <a:xfrm>
              <a:off x="2487613" y="2284222"/>
              <a:ext cx="85633" cy="534098"/>
            </a:xfrm>
            <a:custGeom>
              <a:avLst/>
              <a:gdLst>
                <a:gd name="T0" fmla="*/ 0 w 22"/>
                <a:gd name="T1" fmla="*/ 0 h 136"/>
                <a:gd name="T2" fmla="*/ 22 w 22"/>
                <a:gd name="T3" fmla="*/ 136 h 136"/>
              </a:gdLst>
              <a:ahLst/>
              <a:cxnLst/>
              <a:rect l="T0" t="T1" r="T2" b="T3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7" name="Freeform 12"/>
            <p:cNvSpPr>
              <a:spLocks noChangeArrowheads="1"/>
            </p:cNvSpPr>
            <p:nvPr/>
          </p:nvSpPr>
          <p:spPr bwMode="auto">
            <a:xfrm>
              <a:off x="2596601" y="2779108"/>
              <a:ext cx="550779" cy="1978191"/>
            </a:xfrm>
            <a:custGeom>
              <a:avLst/>
              <a:gdLst>
                <a:gd name="T0" fmla="*/ 0 w 140"/>
                <a:gd name="T1" fmla="*/ 0 h 504"/>
                <a:gd name="T2" fmla="*/ 140 w 140"/>
                <a:gd name="T3" fmla="*/ 504 h 504"/>
              </a:gdLst>
              <a:ahLst/>
              <a:cxnLst/>
              <a:rect l="T0" t="T1" r="T2" b="T3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8" name="Freeform 13"/>
            <p:cNvSpPr>
              <a:spLocks noChangeArrowheads="1"/>
            </p:cNvSpPr>
            <p:nvPr/>
          </p:nvSpPr>
          <p:spPr bwMode="auto">
            <a:xfrm>
              <a:off x="3174627" y="4730255"/>
              <a:ext cx="519639" cy="1210171"/>
            </a:xfrm>
            <a:custGeom>
              <a:avLst/>
              <a:gdLst>
                <a:gd name="T0" fmla="*/ 0 w 132"/>
                <a:gd name="T1" fmla="*/ 0 h 308"/>
                <a:gd name="T2" fmla="*/ 132 w 132"/>
                <a:gd name="T3" fmla="*/ 308 h 308"/>
              </a:gdLst>
              <a:ahLst/>
              <a:cxnLst/>
              <a:rect l="T0" t="T1" r="T2" b="T3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Freeform 14"/>
            <p:cNvSpPr>
              <a:spLocks noChangeArrowheads="1"/>
            </p:cNvSpPr>
            <p:nvPr/>
          </p:nvSpPr>
          <p:spPr bwMode="auto">
            <a:xfrm>
              <a:off x="3305023" y="5630785"/>
              <a:ext cx="145967" cy="309641"/>
            </a:xfrm>
            <a:custGeom>
              <a:avLst/>
              <a:gdLst>
                <a:gd name="T0" fmla="*/ 0 w 37"/>
                <a:gd name="T1" fmla="*/ 0 h 79"/>
                <a:gd name="T2" fmla="*/ 37 w 37"/>
                <a:gd name="T3" fmla="*/ 79 h 79"/>
              </a:gdLst>
              <a:ahLst/>
              <a:cxnLst/>
              <a:rect l="T0" t="T1" r="T2" b="T3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0" name="Freeform 15"/>
            <p:cNvSpPr>
              <a:spLocks noChangeArrowheads="1"/>
            </p:cNvSpPr>
            <p:nvPr/>
          </p:nvSpPr>
          <p:spPr bwMode="auto">
            <a:xfrm>
              <a:off x="2573246" y="2818321"/>
              <a:ext cx="700637" cy="2834099"/>
            </a:xfrm>
            <a:custGeom>
              <a:avLst/>
              <a:gdLst>
                <a:gd name="T0" fmla="*/ 0 w 178"/>
                <a:gd name="T1" fmla="*/ 0 h 722"/>
                <a:gd name="T2" fmla="*/ 178 w 178"/>
                <a:gd name="T3" fmla="*/ 722 h 722"/>
              </a:gdLst>
              <a:ahLst/>
              <a:cxnLst/>
              <a:rect l="T0" t="T1" r="T2" b="T3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1" name="Freeform 16"/>
            <p:cNvSpPr>
              <a:spLocks noChangeArrowheads="1"/>
            </p:cNvSpPr>
            <p:nvPr/>
          </p:nvSpPr>
          <p:spPr bwMode="auto">
            <a:xfrm>
              <a:off x="2507075" y="285750"/>
              <a:ext cx="89526" cy="2493358"/>
            </a:xfrm>
            <a:custGeom>
              <a:avLst/>
              <a:gdLst>
                <a:gd name="T0" fmla="*/ 0 w 23"/>
                <a:gd name="T1" fmla="*/ 0 h 635"/>
                <a:gd name="T2" fmla="*/ 23 w 23"/>
                <a:gd name="T3" fmla="*/ 635 h 635"/>
              </a:gdLst>
              <a:ahLst/>
              <a:cxnLst/>
              <a:rect l="T0" t="T1" r="T2" b="T3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2" name="Freeform 17"/>
            <p:cNvSpPr>
              <a:spLocks noChangeArrowheads="1"/>
            </p:cNvSpPr>
            <p:nvPr/>
          </p:nvSpPr>
          <p:spPr bwMode="auto">
            <a:xfrm>
              <a:off x="2553784" y="2599273"/>
              <a:ext cx="68118" cy="420517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/>
              <a:rect l="T0" t="T1" r="T2" b="T3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3" name="Freeform 18"/>
            <p:cNvSpPr>
              <a:spLocks noChangeArrowheads="1"/>
            </p:cNvSpPr>
            <p:nvPr/>
          </p:nvSpPr>
          <p:spPr bwMode="auto">
            <a:xfrm>
              <a:off x="3143488" y="4757298"/>
              <a:ext cx="161535" cy="873487"/>
            </a:xfrm>
            <a:custGeom>
              <a:avLst/>
              <a:gdLst>
                <a:gd name="T0" fmla="*/ 0 w 41"/>
                <a:gd name="T1" fmla="*/ 0 h 222"/>
                <a:gd name="T2" fmla="*/ 41 w 41"/>
                <a:gd name="T3" fmla="*/ 222 h 222"/>
              </a:gdLst>
              <a:ahLst/>
              <a:cxnLst/>
              <a:rect l="T0" t="T1" r="T2" b="T3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" name="Freeform 19"/>
            <p:cNvSpPr>
              <a:spLocks noChangeArrowheads="1"/>
            </p:cNvSpPr>
            <p:nvPr/>
          </p:nvSpPr>
          <p:spPr bwMode="auto">
            <a:xfrm>
              <a:off x="3147380" y="1282282"/>
              <a:ext cx="1769108" cy="3447973"/>
            </a:xfrm>
            <a:custGeom>
              <a:avLst/>
              <a:gdLst>
                <a:gd name="T0" fmla="*/ 0 w 450"/>
                <a:gd name="T1" fmla="*/ 0 h 878"/>
                <a:gd name="T2" fmla="*/ 450 w 450"/>
                <a:gd name="T3" fmla="*/ 878 h 878"/>
              </a:gdLst>
              <a:ahLst/>
              <a:cxnLst/>
              <a:rect l="T0" t="T1" r="T2" b="T3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5" name="Freeform 20"/>
            <p:cNvSpPr>
              <a:spLocks noChangeArrowheads="1"/>
            </p:cNvSpPr>
            <p:nvPr/>
          </p:nvSpPr>
          <p:spPr bwMode="auto">
            <a:xfrm>
              <a:off x="3273883" y="5652419"/>
              <a:ext cx="138182" cy="288007"/>
            </a:xfrm>
            <a:custGeom>
              <a:avLst/>
              <a:gdLst>
                <a:gd name="T0" fmla="*/ 0 w 35"/>
                <a:gd name="T1" fmla="*/ 0 h 73"/>
                <a:gd name="T2" fmla="*/ 35 w 35"/>
                <a:gd name="T3" fmla="*/ 73 h 73"/>
              </a:gdLst>
              <a:ahLst/>
              <a:cxnLst/>
              <a:rect l="T0" t="T1" r="T2" b="T3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6" name="Freeform 21"/>
            <p:cNvSpPr>
              <a:spLocks noChangeArrowheads="1"/>
            </p:cNvSpPr>
            <p:nvPr/>
          </p:nvSpPr>
          <p:spPr bwMode="auto">
            <a:xfrm>
              <a:off x="3143488" y="4655887"/>
              <a:ext cx="31139" cy="189300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/>
              <a:rect l="T0" t="T1" r="T2" b="T3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7" name="Freeform 22"/>
            <p:cNvSpPr>
              <a:spLocks noChangeArrowheads="1"/>
            </p:cNvSpPr>
            <p:nvPr/>
          </p:nvSpPr>
          <p:spPr bwMode="auto">
            <a:xfrm>
              <a:off x="3211605" y="5410385"/>
              <a:ext cx="202406" cy="530041"/>
            </a:xfrm>
            <a:custGeom>
              <a:avLst/>
              <a:gdLst>
                <a:gd name="T0" fmla="*/ 0 w 52"/>
                <a:gd name="T1" fmla="*/ 0 h 135"/>
                <a:gd name="T2" fmla="*/ 52 w 52"/>
                <a:gd name="T3" fmla="*/ 135 h 135"/>
              </a:gdLst>
              <a:ahLst/>
              <a:cxnLst/>
              <a:rect l="T0" t="T1" r="T2" b="T3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27" name="Group 48"/>
          <p:cNvGrpSpPr>
            <a:grpSpLocks/>
          </p:cNvGrpSpPr>
          <p:nvPr/>
        </p:nvGrpSpPr>
        <p:grpSpPr bwMode="auto">
          <a:xfrm>
            <a:off x="20638" y="0"/>
            <a:ext cx="1952625" cy="6853238"/>
            <a:chOff x="6627813" y="195717"/>
            <a:chExt cx="1952625" cy="5678034"/>
          </a:xfrm>
        </p:grpSpPr>
        <p:sp>
          <p:nvSpPr>
            <p:cNvPr id="1034" name="Freeform 27"/>
            <p:cNvSpPr>
              <a:spLocks noChangeArrowheads="1"/>
            </p:cNvSpPr>
            <p:nvPr/>
          </p:nvSpPr>
          <p:spPr bwMode="auto">
            <a:xfrm>
              <a:off x="6627813" y="195717"/>
              <a:ext cx="409575" cy="3645937"/>
            </a:xfrm>
            <a:custGeom>
              <a:avLst/>
              <a:gdLst>
                <a:gd name="T0" fmla="*/ 0 w 103"/>
                <a:gd name="T1" fmla="*/ 0 h 920"/>
                <a:gd name="T2" fmla="*/ 103 w 103"/>
                <a:gd name="T3" fmla="*/ 920 h 920"/>
              </a:gdLst>
              <a:ahLst/>
              <a:cxnLst/>
              <a:rect l="T0" t="T1" r="T2" b="T3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5" name="Freeform 28"/>
            <p:cNvSpPr>
              <a:spLocks noChangeArrowheads="1"/>
            </p:cNvSpPr>
            <p:nvPr/>
          </p:nvSpPr>
          <p:spPr bwMode="auto">
            <a:xfrm>
              <a:off x="7061200" y="3771945"/>
              <a:ext cx="350838" cy="1310012"/>
            </a:xfrm>
            <a:custGeom>
              <a:avLst/>
              <a:gdLst>
                <a:gd name="T0" fmla="*/ 0 w 88"/>
                <a:gd name="T1" fmla="*/ 0 h 330"/>
                <a:gd name="T2" fmla="*/ 88 w 88"/>
                <a:gd name="T3" fmla="*/ 330 h 330"/>
              </a:gdLst>
              <a:ahLst/>
              <a:cxnLst/>
              <a:rect l="T0" t="T1" r="T2" b="T3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6" name="Freeform 29"/>
            <p:cNvSpPr>
              <a:spLocks noChangeArrowheads="1"/>
            </p:cNvSpPr>
            <p:nvPr/>
          </p:nvSpPr>
          <p:spPr bwMode="auto">
            <a:xfrm>
              <a:off x="7439025" y="5053021"/>
              <a:ext cx="357188" cy="820730"/>
            </a:xfrm>
            <a:custGeom>
              <a:avLst/>
              <a:gdLst>
                <a:gd name="T0" fmla="*/ 0 w 90"/>
                <a:gd name="T1" fmla="*/ 0 h 207"/>
                <a:gd name="T2" fmla="*/ 90 w 90"/>
                <a:gd name="T3" fmla="*/ 207 h 207"/>
              </a:gdLst>
              <a:ahLst/>
              <a:cxnLst/>
              <a:rect l="T0" t="T1" r="T2" b="T3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7" name="Freeform 30"/>
            <p:cNvSpPr>
              <a:spLocks noChangeArrowheads="1"/>
            </p:cNvSpPr>
            <p:nvPr/>
          </p:nvSpPr>
          <p:spPr bwMode="auto">
            <a:xfrm>
              <a:off x="7037388" y="3811403"/>
              <a:ext cx="457200" cy="1853219"/>
            </a:xfrm>
            <a:custGeom>
              <a:avLst/>
              <a:gdLst>
                <a:gd name="T0" fmla="*/ 0 w 115"/>
                <a:gd name="T1" fmla="*/ 0 h 467"/>
                <a:gd name="T2" fmla="*/ 115 w 115"/>
                <a:gd name="T3" fmla="*/ 467 h 467"/>
              </a:gdLst>
              <a:ahLst/>
              <a:cxnLst/>
              <a:rect l="T0" t="T1" r="T2" b="T3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8" name="Freeform 31"/>
            <p:cNvSpPr>
              <a:spLocks noChangeArrowheads="1"/>
            </p:cNvSpPr>
            <p:nvPr/>
          </p:nvSpPr>
          <p:spPr bwMode="auto">
            <a:xfrm>
              <a:off x="6992938" y="1263719"/>
              <a:ext cx="144462" cy="2508226"/>
            </a:xfrm>
            <a:custGeom>
              <a:avLst/>
              <a:gdLst>
                <a:gd name="T0" fmla="*/ 0 w 36"/>
                <a:gd name="T1" fmla="*/ 0 h 633"/>
                <a:gd name="T2" fmla="*/ 36 w 36"/>
                <a:gd name="T3" fmla="*/ 633 h 633"/>
              </a:gdLst>
              <a:ahLst/>
              <a:cxnLst/>
              <a:rect l="T0" t="T1" r="T2" b="T3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9" name="Freeform 32"/>
            <p:cNvSpPr>
              <a:spLocks noChangeArrowheads="1"/>
            </p:cNvSpPr>
            <p:nvPr/>
          </p:nvSpPr>
          <p:spPr bwMode="auto">
            <a:xfrm>
              <a:off x="7526338" y="5640947"/>
              <a:ext cx="111125" cy="232804"/>
            </a:xfrm>
            <a:custGeom>
              <a:avLst/>
              <a:gdLst>
                <a:gd name="T0" fmla="*/ 0 w 28"/>
                <a:gd name="T1" fmla="*/ 0 h 59"/>
                <a:gd name="T2" fmla="*/ 28 w 28"/>
                <a:gd name="T3" fmla="*/ 59 h 59"/>
              </a:gdLst>
              <a:ahLst/>
              <a:cxnLst/>
              <a:rect l="T0" t="T1" r="T2" b="T3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0" name="Freeform 33"/>
            <p:cNvSpPr>
              <a:spLocks noChangeArrowheads="1"/>
            </p:cNvSpPr>
            <p:nvPr/>
          </p:nvSpPr>
          <p:spPr bwMode="auto">
            <a:xfrm>
              <a:off x="7021513" y="3598329"/>
              <a:ext cx="68262" cy="424833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/>
              <a:rect l="T0" t="T1" r="T2" b="T3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1" name="Freeform 34"/>
            <p:cNvSpPr>
              <a:spLocks noChangeArrowheads="1"/>
            </p:cNvSpPr>
            <p:nvPr/>
          </p:nvSpPr>
          <p:spPr bwMode="auto">
            <a:xfrm>
              <a:off x="7412038" y="2802588"/>
              <a:ext cx="1168400" cy="2250433"/>
            </a:xfrm>
            <a:custGeom>
              <a:avLst/>
              <a:gdLst>
                <a:gd name="T0" fmla="*/ 0 w 294"/>
                <a:gd name="T1" fmla="*/ 0 h 568"/>
                <a:gd name="T2" fmla="*/ 294 w 294"/>
                <a:gd name="T3" fmla="*/ 568 h 568"/>
              </a:gdLst>
              <a:ahLst/>
              <a:cxnLst/>
              <a:rect l="T0" t="T1" r="T2" b="T3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Freeform 35"/>
            <p:cNvSpPr>
              <a:spLocks noChangeArrowheads="1"/>
            </p:cNvSpPr>
            <p:nvPr/>
          </p:nvSpPr>
          <p:spPr bwMode="auto">
            <a:xfrm>
              <a:off x="7494588" y="5664622"/>
              <a:ext cx="100012" cy="209129"/>
            </a:xfrm>
            <a:custGeom>
              <a:avLst/>
              <a:gdLst>
                <a:gd name="T0" fmla="*/ 0 w 25"/>
                <a:gd name="T1" fmla="*/ 0 h 53"/>
                <a:gd name="T2" fmla="*/ 25 w 25"/>
                <a:gd name="T3" fmla="*/ 53 h 53"/>
              </a:gdLst>
              <a:ahLst/>
              <a:cxnLst/>
              <a:rect l="T0" t="T1" r="T2" b="T3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3" name="Freeform 36"/>
            <p:cNvSpPr>
              <a:spLocks noChangeArrowheads="1"/>
            </p:cNvSpPr>
            <p:nvPr/>
          </p:nvSpPr>
          <p:spPr bwMode="auto">
            <a:xfrm>
              <a:off x="7412038" y="5081957"/>
              <a:ext cx="114300" cy="558991"/>
            </a:xfrm>
            <a:custGeom>
              <a:avLst/>
              <a:gdLst>
                <a:gd name="T0" fmla="*/ 0 w 29"/>
                <a:gd name="T1" fmla="*/ 0 h 141"/>
                <a:gd name="T2" fmla="*/ 29 w 29"/>
                <a:gd name="T3" fmla="*/ 141 h 141"/>
              </a:gdLst>
              <a:ahLst/>
              <a:cxnLst/>
              <a:rect l="T0" t="T1" r="T2" b="T3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4" name="Freeform 37"/>
            <p:cNvSpPr>
              <a:spLocks noChangeArrowheads="1"/>
            </p:cNvSpPr>
            <p:nvPr/>
          </p:nvSpPr>
          <p:spPr bwMode="auto">
            <a:xfrm>
              <a:off x="7412038" y="4978050"/>
              <a:ext cx="31750" cy="189399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/>
              <a:rect l="T0" t="T1" r="T2" b="T3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5" name="Freeform 38"/>
            <p:cNvSpPr>
              <a:spLocks noChangeArrowheads="1"/>
            </p:cNvSpPr>
            <p:nvPr/>
          </p:nvSpPr>
          <p:spPr bwMode="auto">
            <a:xfrm>
              <a:off x="7439025" y="5434450"/>
              <a:ext cx="174625" cy="439301"/>
            </a:xfrm>
            <a:custGeom>
              <a:avLst/>
              <a:gdLst>
                <a:gd name="T0" fmla="*/ 0 w 44"/>
                <a:gd name="T1" fmla="*/ 0 h 111"/>
                <a:gd name="T2" fmla="*/ 44 w 44"/>
                <a:gd name="T3" fmla="*/ 111 h 111"/>
              </a:gdLst>
              <a:ahLst/>
              <a:cxnLst/>
              <a:rect l="T0" t="T1" r="T2" b="T3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1944688" y="623888"/>
            <a:ext cx="6589712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43100" y="2133600"/>
            <a:ext cx="65913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688"/>
            <a:ext cx="766763" cy="369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676230-75A1-479E-BD57-27DFCC656B93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3100" y="6135688"/>
            <a:ext cx="571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175" y="787400"/>
            <a:ext cx="5857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rgbClr val="FE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A27A81-99D6-4727-9334-B06413C42D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16" r:id="rId14"/>
    <p:sldLayoutId id="2147483817" r:id="rId15"/>
    <p:sldLayoutId id="2147483818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3200"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uskid.ru/" TargetMode="External"/><Relationship Id="rId3" Type="http://schemas.openxmlformats.org/officeDocument/2006/relationships/hyperlink" Target="http://baby-scool.narod.ru/" TargetMode="External"/><Relationship Id="rId7" Type="http://schemas.openxmlformats.org/officeDocument/2006/relationships/hyperlink" Target="http://www.doshkolniki.com/muz_igry.html" TargetMode="External"/><Relationship Id="rId2" Type="http://schemas.openxmlformats.org/officeDocument/2006/relationships/hyperlink" Target="http://detsad-kitty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uz-urok.ru/" TargetMode="External"/><Relationship Id="rId5" Type="http://schemas.openxmlformats.org/officeDocument/2006/relationships/hyperlink" Target="http://detstvo.ru/" TargetMode="External"/><Relationship Id="rId10" Type="http://schemas.openxmlformats.org/officeDocument/2006/relationships/image" Target="../media/image18.png"/><Relationship Id="rId4" Type="http://schemas.openxmlformats.org/officeDocument/2006/relationships/hyperlink" Target="http://www.solnet.ee/" TargetMode="External"/><Relationship Id="rId9" Type="http://schemas.openxmlformats.org/officeDocument/2006/relationships/hyperlink" Target="http://www.nanya.ru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13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78463" y="3008313"/>
            <a:ext cx="2835275" cy="1660525"/>
          </a:xfrm>
          <a:prstGeom prst="rect">
            <a:avLst/>
          </a:prstGeom>
          <a:noFill/>
          <a:ln w="28575">
            <a:solidFill>
              <a:srgbClr val="CC3300"/>
            </a:solidFill>
            <a:miter lim="800000"/>
            <a:headEnd/>
            <a:tailEnd/>
          </a:ln>
        </p:spPr>
      </p:pic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215900" y="-139700"/>
            <a:ext cx="9301163" cy="1376363"/>
          </a:xfrm>
        </p:spPr>
        <p:txBody>
          <a:bodyPr/>
          <a:lstStyle/>
          <a:p>
            <a:pPr algn="ctr" eaLnBrk="1" hangingPunct="1"/>
            <a:r>
              <a:rPr lang="ru-RU" sz="2400" b="1" i="1" smtClean="0">
                <a:solidFill>
                  <a:schemeClr val="accent1"/>
                </a:solidFill>
              </a:rPr>
              <a:t>Вид музыкальной деятельности </a:t>
            </a:r>
            <a:br>
              <a:rPr lang="ru-RU" sz="2400" b="1" i="1" smtClean="0">
                <a:solidFill>
                  <a:schemeClr val="accent1"/>
                </a:solidFill>
              </a:rPr>
            </a:br>
            <a:r>
              <a:rPr lang="ru-RU" sz="2400" b="1" i="1" smtClean="0">
                <a:solidFill>
                  <a:srgbClr val="0070C0"/>
                </a:solidFill>
              </a:rPr>
              <a:t>Игра на детских музыкальных инструментах</a:t>
            </a:r>
            <a:br>
              <a:rPr lang="ru-RU" sz="2400" b="1" i="1" smtClean="0">
                <a:solidFill>
                  <a:srgbClr val="0070C0"/>
                </a:solidFill>
              </a:rPr>
            </a:br>
            <a:endParaRPr lang="ru-RU" sz="2400" b="1" i="1" smtClean="0">
              <a:solidFill>
                <a:srgbClr val="0070C0"/>
              </a:solidFill>
            </a:endParaRPr>
          </a:p>
        </p:txBody>
      </p:sp>
      <p:pic>
        <p:nvPicPr>
          <p:cNvPr id="28675" name="Рисунок 8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92475" y="4443413"/>
            <a:ext cx="2452688" cy="1860550"/>
          </a:xfrm>
          <a:prstGeom prst="rect">
            <a:avLst/>
          </a:prstGeom>
          <a:noFill/>
          <a:ln w="2857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28676" name="Рисунок 9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61088" y="1223963"/>
            <a:ext cx="2673350" cy="1566862"/>
          </a:xfrm>
          <a:prstGeom prst="rect">
            <a:avLst/>
          </a:prstGeom>
          <a:noFill/>
          <a:ln w="2857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28677" name="Рисунок 11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-1118834">
            <a:off x="468313" y="1376363"/>
            <a:ext cx="2116137" cy="1620837"/>
          </a:xfrm>
          <a:prstGeom prst="rect">
            <a:avLst/>
          </a:prstGeom>
          <a:noFill/>
          <a:ln w="2857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28678" name="Объект 12"/>
          <p:cNvPicPr>
            <a:picLocks noGrp="1" noChangeAspect="1"/>
          </p:cNvPicPr>
          <p:nvPr>
            <p:ph idx="1"/>
          </p:nvPr>
        </p:nvPicPr>
        <p:blipFill>
          <a:blip r:embed="rId6" cstate="screen"/>
          <a:srcRect/>
          <a:stretch>
            <a:fillRect/>
          </a:stretch>
        </p:blipFill>
        <p:spPr>
          <a:xfrm>
            <a:off x="468313" y="4648200"/>
            <a:ext cx="2401887" cy="1833563"/>
          </a:xfrm>
          <a:ln w="28575">
            <a:solidFill>
              <a:srgbClr val="CC3300"/>
            </a:solidFill>
          </a:ln>
        </p:spPr>
      </p:pic>
      <p:sp>
        <p:nvSpPr>
          <p:cNvPr id="28679" name="AutoShape 4"/>
          <p:cNvSpPr>
            <a:spLocks noChangeAspect="1" noChangeArrowheads="1"/>
          </p:cNvSpPr>
          <p:nvPr/>
        </p:nvSpPr>
        <p:spPr bwMode="auto">
          <a:xfrm>
            <a:off x="869950" y="8524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entury Gothic" pitchFamily="34" charset="0"/>
            </a:endParaRPr>
          </a:p>
        </p:txBody>
      </p:sp>
      <p:sp>
        <p:nvSpPr>
          <p:cNvPr id="28680" name="AutoShape 8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entury Gothic" pitchFamily="34" charset="0"/>
            </a:endParaRPr>
          </a:p>
        </p:txBody>
      </p:sp>
      <p:pic>
        <p:nvPicPr>
          <p:cNvPr id="28681" name="Рисунок 10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-238349">
            <a:off x="588963" y="2740025"/>
            <a:ext cx="2160587" cy="1638300"/>
          </a:xfrm>
          <a:prstGeom prst="rect">
            <a:avLst/>
          </a:prstGeom>
          <a:noFill/>
          <a:ln w="2857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28682" name="Рисунок 2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800657">
            <a:off x="3135313" y="1268413"/>
            <a:ext cx="2184400" cy="1638300"/>
          </a:xfrm>
          <a:prstGeom prst="rect">
            <a:avLst/>
          </a:prstGeom>
          <a:noFill/>
          <a:ln w="2857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28683" name="Рисунок 21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133725" y="2603500"/>
            <a:ext cx="2106613" cy="1584325"/>
          </a:xfrm>
          <a:prstGeom prst="rect">
            <a:avLst/>
          </a:prstGeom>
          <a:noFill/>
          <a:ln w="2857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28684" name="Рисунок 3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161088" y="4918075"/>
            <a:ext cx="2505075" cy="1754188"/>
          </a:xfrm>
          <a:prstGeom prst="rect">
            <a:avLst/>
          </a:prstGeom>
          <a:noFill/>
          <a:ln w="28575">
            <a:solidFill>
              <a:srgbClr val="CC33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1943100" y="446088"/>
            <a:ext cx="2628900" cy="976312"/>
          </a:xfrm>
        </p:spPr>
        <p:txBody>
          <a:bodyPr/>
          <a:lstStyle/>
          <a:p>
            <a:pPr eaLnBrk="1" hangingPunct="1"/>
            <a:r>
              <a:rPr lang="ru-RU" smtClean="0"/>
              <a:t> </a:t>
            </a:r>
          </a:p>
        </p:txBody>
      </p:sp>
      <p:pic>
        <p:nvPicPr>
          <p:cNvPr id="29698" name="Рисунок 5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18088" y="3101975"/>
            <a:ext cx="2786062" cy="1633538"/>
          </a:xfrm>
          <a:prstGeom prst="rect">
            <a:avLst/>
          </a:prstGeom>
          <a:noFill/>
          <a:ln w="28575">
            <a:solidFill>
              <a:srgbClr val="672C94"/>
            </a:solidFill>
            <a:miter lim="800000"/>
            <a:headEnd/>
            <a:tailEnd/>
          </a:ln>
        </p:spPr>
      </p:pic>
      <p:pic>
        <p:nvPicPr>
          <p:cNvPr id="29699" name="Рисунок 2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56325" y="825500"/>
            <a:ext cx="2814638" cy="2111375"/>
          </a:xfrm>
          <a:prstGeom prst="rect">
            <a:avLst/>
          </a:prstGeom>
          <a:noFill/>
          <a:ln w="28575">
            <a:solidFill>
              <a:srgbClr val="672C94"/>
            </a:solidFill>
            <a:miter lim="800000"/>
            <a:headEnd/>
            <a:tailEnd/>
          </a:ln>
        </p:spPr>
      </p:pic>
      <p:pic>
        <p:nvPicPr>
          <p:cNvPr id="29700" name="Рисунок 8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73763" y="4583113"/>
            <a:ext cx="2900362" cy="2122487"/>
          </a:xfrm>
          <a:prstGeom prst="rect">
            <a:avLst/>
          </a:prstGeom>
          <a:noFill/>
          <a:ln w="28575">
            <a:solidFill>
              <a:srgbClr val="672C94"/>
            </a:solidFill>
            <a:miter lim="800000"/>
            <a:headEnd/>
            <a:tailEnd/>
          </a:ln>
        </p:spPr>
      </p:pic>
      <p:pic>
        <p:nvPicPr>
          <p:cNvPr id="29701" name="Рисунок 9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15925" y="4064000"/>
            <a:ext cx="2359025" cy="2422525"/>
          </a:xfrm>
          <a:prstGeom prst="rect">
            <a:avLst/>
          </a:prstGeom>
          <a:noFill/>
          <a:ln w="28575">
            <a:solidFill>
              <a:srgbClr val="672C94"/>
            </a:solidFill>
            <a:miter lim="800000"/>
            <a:headEnd/>
            <a:tailEnd/>
          </a:ln>
        </p:spPr>
      </p:pic>
      <p:pic>
        <p:nvPicPr>
          <p:cNvPr id="29702" name="Объект 11"/>
          <p:cNvPicPr>
            <a:picLocks noGrp="1" noChangeAspect="1"/>
          </p:cNvPicPr>
          <p:nvPr>
            <p:ph idx="1"/>
          </p:nvPr>
        </p:nvPicPr>
        <p:blipFill>
          <a:blip r:embed="rId6" cstate="screen"/>
          <a:srcRect/>
          <a:stretch>
            <a:fillRect/>
          </a:stretch>
        </p:blipFill>
        <p:spPr>
          <a:xfrm>
            <a:off x="415925" y="1363663"/>
            <a:ext cx="2286000" cy="2336800"/>
          </a:xfrm>
          <a:ln w="28575">
            <a:solidFill>
              <a:srgbClr val="672C94"/>
            </a:solidFill>
          </a:ln>
        </p:spPr>
      </p:pic>
      <p:pic>
        <p:nvPicPr>
          <p:cNvPr id="29703" name="Рисунок 12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065463" y="3700463"/>
            <a:ext cx="1971675" cy="2841625"/>
          </a:xfrm>
          <a:prstGeom prst="rect">
            <a:avLst/>
          </a:prstGeom>
          <a:noFill/>
          <a:ln w="28575">
            <a:solidFill>
              <a:srgbClr val="672C94"/>
            </a:solidFill>
            <a:miter lim="800000"/>
            <a:headEnd/>
            <a:tailEnd/>
          </a:ln>
        </p:spPr>
      </p:pic>
      <p:pic>
        <p:nvPicPr>
          <p:cNvPr id="29704" name="Рисунок 14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960688" y="933450"/>
            <a:ext cx="3013075" cy="2162175"/>
          </a:xfrm>
          <a:prstGeom prst="rect">
            <a:avLst/>
          </a:prstGeom>
          <a:noFill/>
          <a:ln w="28575">
            <a:solidFill>
              <a:srgbClr val="672C94"/>
            </a:solidFill>
            <a:miter lim="800000"/>
            <a:headEnd/>
            <a:tailEnd/>
          </a:ln>
        </p:spPr>
      </p:pic>
      <p:sp>
        <p:nvSpPr>
          <p:cNvPr id="29705" name="Прямоугольник 4"/>
          <p:cNvSpPr>
            <a:spLocks noChangeArrowheads="1"/>
          </p:cNvSpPr>
          <p:nvPr/>
        </p:nvSpPr>
        <p:spPr bwMode="auto">
          <a:xfrm>
            <a:off x="166688" y="9525"/>
            <a:ext cx="96313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chemeClr val="accent1"/>
                </a:solidFill>
                <a:latin typeface="Century Gothic" pitchFamily="34" charset="0"/>
              </a:rPr>
              <a:t>                          Вид музыкальной деятельности</a:t>
            </a:r>
          </a:p>
          <a:p>
            <a:pPr algn="ctr"/>
            <a:r>
              <a:rPr lang="ru-RU" sz="2000" b="1" i="1">
                <a:solidFill>
                  <a:srgbClr val="1F12C8"/>
                </a:solidFill>
                <a:latin typeface="Century Gothic" pitchFamily="34" charset="0"/>
              </a:rPr>
              <a:t>Музыкально-ритмические движения </a:t>
            </a:r>
            <a:endParaRPr lang="ru-RU" sz="2000">
              <a:solidFill>
                <a:srgbClr val="1F12C8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1262063" y="152400"/>
            <a:ext cx="7299325" cy="976313"/>
          </a:xfrm>
        </p:spPr>
        <p:txBody>
          <a:bodyPr/>
          <a:lstStyle/>
          <a:p>
            <a:pPr algn="ctr" eaLnBrk="1" hangingPunct="1"/>
            <a:r>
              <a:rPr lang="ru-RU" sz="2800" b="1" i="1" smtClean="0">
                <a:solidFill>
                  <a:srgbClr val="77623D"/>
                </a:solidFill>
              </a:rPr>
              <a:t>Полезные ссылки для педагогов и родителей</a:t>
            </a:r>
          </a:p>
        </p:txBody>
      </p:sp>
      <p:sp>
        <p:nvSpPr>
          <p:cNvPr id="30722" name="Объект 2"/>
          <p:cNvSpPr>
            <a:spLocks noGrp="1"/>
          </p:cNvSpPr>
          <p:nvPr>
            <p:ph idx="1"/>
          </p:nvPr>
        </p:nvSpPr>
        <p:spPr>
          <a:xfrm>
            <a:off x="1468438" y="1268413"/>
            <a:ext cx="7675562" cy="4805362"/>
          </a:xfrm>
        </p:spPr>
        <p:txBody>
          <a:bodyPr/>
          <a:lstStyle/>
          <a:p>
            <a:pPr eaLnBrk="1" hangingPunct="1"/>
            <a:r>
              <a:rPr lang="ru-RU" sz="1800" u="sng" smtClean="0">
                <a:latin typeface="Times New Roman" pitchFamily="18" charset="0"/>
                <a:cs typeface="Times New Roman" pitchFamily="18" charset="0"/>
                <a:hlinkClick r:id="rId2"/>
              </a:rPr>
              <a:t>ДетСад.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Это сайт для детей и взрослых, для малышей и их родителей, для дошкольников и воспитателей детских садов.</a:t>
            </a:r>
          </a:p>
          <a:p>
            <a:pPr eaLnBrk="1" hangingPunct="1"/>
            <a:r>
              <a:rPr lang="ru-RU" sz="1800" u="sng" smtClean="0">
                <a:latin typeface="Times New Roman" pitchFamily="18" charset="0"/>
                <a:cs typeface="Times New Roman" pitchFamily="18" charset="0"/>
                <a:hlinkClick r:id="rId3"/>
              </a:rPr>
              <a:t>Маленькие волшебники.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Сайт, который поможет родителям, воспитателям и учителям подобрать материал к занятиям с детьми.</a:t>
            </a:r>
          </a:p>
          <a:p>
            <a:pPr eaLnBrk="1" hangingPunct="1"/>
            <a:r>
              <a:rPr lang="ru-RU" sz="1800" u="sng" smtClean="0">
                <a:latin typeface="Times New Roman" pitchFamily="18" charset="0"/>
                <a:cs typeface="Times New Roman" pitchFamily="18" charset="0"/>
                <a:hlinkClick r:id="rId4"/>
              </a:rPr>
              <a:t>http://www.solnet.ee/</a:t>
            </a:r>
            <a:r>
              <a:rPr lang="ru-RU" sz="1800" u="sng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Детский портал «Солнышко».</a:t>
            </a:r>
          </a:p>
          <a:p>
            <a:pPr eaLnBrk="1" hangingPunct="1"/>
            <a:r>
              <a:rPr lang="ru-RU" sz="1800" u="sng" smtClean="0">
                <a:latin typeface="Times New Roman" pitchFamily="18" charset="0"/>
                <a:cs typeface="Times New Roman" pitchFamily="18" charset="0"/>
                <a:hlinkClick r:id="rId5"/>
              </a:rPr>
              <a:t>«Детство»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- сайт для детей, мам и пап. Этот сайт сделан для того, чтоб сохранять детство детей и помогать родителям их растить.</a:t>
            </a:r>
          </a:p>
          <a:p>
            <a:pPr eaLnBrk="1" hangingPunct="1"/>
            <a:r>
              <a:rPr lang="ru-RU" sz="1800" u="sng" smtClean="0">
                <a:latin typeface="Times New Roman" pitchFamily="18" charset="0"/>
                <a:cs typeface="Times New Roman" pitchFamily="18" charset="0"/>
                <a:hlinkClick r:id="rId6"/>
              </a:rPr>
              <a:t>http://www.muz-urok.ru/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Детям о музыке</a:t>
            </a:r>
          </a:p>
          <a:p>
            <a:pPr eaLnBrk="1" hangingPunct="1"/>
            <a:r>
              <a:rPr lang="ru-RU" sz="1800" u="sng" smtClean="0">
                <a:latin typeface="Times New Roman" pitchFamily="18" charset="0"/>
                <a:cs typeface="Times New Roman" pitchFamily="18" charset="0"/>
                <a:hlinkClick r:id="rId7"/>
              </a:rPr>
              <a:t>http://www.doshkolniki.com/muz_igry.html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Музыкальные игры</a:t>
            </a:r>
          </a:p>
          <a:p>
            <a:pPr eaLnBrk="1" hangingPunct="1"/>
            <a:r>
              <a:rPr lang="ru-RU" sz="1800" u="sng" smtClean="0">
                <a:latin typeface="Times New Roman" pitchFamily="18" charset="0"/>
                <a:cs typeface="Times New Roman" pitchFamily="18" charset="0"/>
                <a:hlinkClick r:id="rId8"/>
              </a:rPr>
              <a:t>http://www.ruskid.ru/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Развитие детей, оригами, раскраски, развивающие игры, загадки.</a:t>
            </a:r>
          </a:p>
          <a:p>
            <a:pPr eaLnBrk="1" hangingPunct="1"/>
            <a:r>
              <a:rPr lang="ru-RU" sz="1800" u="sng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Интернет - портал для родителей.</a:t>
            </a:r>
            <a:endParaRPr lang="ru-RU" sz="18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3" name="Рисунок 4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789738" y="4997450"/>
            <a:ext cx="1392237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Прямоугольник 4"/>
          <p:cNvSpPr>
            <a:spLocks noChangeArrowheads="1"/>
          </p:cNvSpPr>
          <p:nvPr/>
        </p:nvSpPr>
        <p:spPr bwMode="auto">
          <a:xfrm>
            <a:off x="1293813" y="292100"/>
            <a:ext cx="7485062" cy="612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u="sng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создании мультимедийных пособий могут использоваться  следующие компьютерные программы:</a:t>
            </a:r>
            <a:endParaRPr lang="ru-RU" sz="2400">
              <a:solidFill>
                <a:srgbClr val="C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endParaRPr lang="ru-RU" sz="2400" b="1">
              <a:solidFill>
                <a:srgbClr val="6F3F0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2400">
              <a:solidFill>
                <a:srgbClr val="595959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en-US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Microsoft Office PowerPoint. </a:t>
            </a:r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en-US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ProShow Product (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программа для создания видео</a:t>
            </a:r>
            <a:r>
              <a:rPr lang="en-US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); </a:t>
            </a:r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Pinnacle Studio 14 (для редактирования видео, добавления музыки, переходов, анимации и различных эффектов); </a:t>
            </a:r>
          </a:p>
          <a:p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Audacity (программа с расширенными возможностями </a:t>
            </a:r>
          </a:p>
          <a:p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записи и редактирования цифрового аудио);</a:t>
            </a:r>
          </a:p>
          <a:p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Format Factoru (многофункциональный конвертер мультимедиа файлов);</a:t>
            </a:r>
          </a:p>
          <a:p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PM Nero6 (программа записи на электронный носитель). </a:t>
            </a:r>
          </a:p>
          <a:p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Mimio Stydio(программа для создания интерактивных пособий)</a:t>
            </a:r>
            <a:r>
              <a:rPr lang="ru-RU" sz="2400">
                <a:solidFill>
                  <a:srgbClr val="59595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400">
              <a:solidFill>
                <a:srgbClr val="595959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 idx="4294967295"/>
          </p:nvPr>
        </p:nvSpPr>
        <p:spPr>
          <a:xfrm>
            <a:off x="1944688" y="196850"/>
            <a:ext cx="6589712" cy="1025525"/>
          </a:xfrm>
        </p:spPr>
        <p:txBody>
          <a:bodyPr/>
          <a:lstStyle/>
          <a:p>
            <a:r>
              <a:rPr lang="ru-RU" sz="2800" smtClean="0">
                <a:solidFill>
                  <a:srgbClr val="E10D30"/>
                </a:solidFill>
                <a:latin typeface="Times New Roman" pitchFamily="18" charset="0"/>
              </a:rPr>
              <a:t>При использовании ТСО получены следующие результаты:</a:t>
            </a:r>
          </a:p>
        </p:txBody>
      </p:sp>
      <p:sp>
        <p:nvSpPr>
          <p:cNvPr id="52227" name="Rectangle 3"/>
          <p:cNvSpPr>
            <a:spLocks noGrp="1"/>
          </p:cNvSpPr>
          <p:nvPr>
            <p:ph type="body" idx="4294967295"/>
          </p:nvPr>
        </p:nvSpPr>
        <p:spPr>
          <a:xfrm>
            <a:off x="1541463" y="1560513"/>
            <a:ext cx="6992937" cy="49212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smtClean="0">
                <a:solidFill>
                  <a:schemeClr val="tx1"/>
                </a:solidFill>
                <a:latin typeface="Times New Roman" pitchFamily="18" charset="0"/>
              </a:rPr>
              <a:t>- повысился интерес к изучению нового материала;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chemeClr val="tx1"/>
                </a:solidFill>
                <a:latin typeface="Times New Roman" pitchFamily="18" charset="0"/>
              </a:rPr>
              <a:t>-  усилилось желание ребенка к самостоятельному выполнению заданий;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chemeClr val="tx1"/>
                </a:solidFill>
                <a:latin typeface="Times New Roman" pitchFamily="18" charset="0"/>
              </a:rPr>
              <a:t>- расширился творческий потенциал ребёнка;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chemeClr val="tx1"/>
                </a:solidFill>
                <a:latin typeface="Times New Roman" pitchFamily="18" charset="0"/>
              </a:rPr>
              <a:t>- музыкальные занятия стали ярче и разнообразнее;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chemeClr val="tx1"/>
                </a:solidFill>
                <a:latin typeface="Times New Roman" pitchFamily="18" charset="0"/>
              </a:rPr>
              <a:t>- восприятие у детей к новому материалу стало более доступным.</a:t>
            </a:r>
          </a:p>
        </p:txBody>
      </p:sp>
      <p:pic>
        <p:nvPicPr>
          <p:cNvPr id="52228" name="Picture 4" descr="646566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9800" y="4522788"/>
            <a:ext cx="2825750" cy="2119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Прямоугольник 1"/>
          <p:cNvSpPr>
            <a:spLocks noChangeArrowheads="1"/>
          </p:cNvSpPr>
          <p:nvPr/>
        </p:nvSpPr>
        <p:spPr bwMode="auto">
          <a:xfrm>
            <a:off x="998538" y="419100"/>
            <a:ext cx="7705725" cy="571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accent1"/>
                </a:solidFill>
                <a:latin typeface="Times New Roman" pitchFamily="18" charset="0"/>
              </a:rPr>
              <a:t>Заключение</a:t>
            </a:r>
          </a:p>
          <a:p>
            <a:pPr algn="ctr"/>
            <a:endParaRPr lang="ru-RU" sz="2800" b="1">
              <a:solidFill>
                <a:schemeClr val="accent1"/>
              </a:solidFill>
              <a:latin typeface="Times New Roman" pitchFamily="18" charset="0"/>
            </a:endParaRPr>
          </a:p>
          <a:p>
            <a:pPr algn="ctr"/>
            <a:endParaRPr lang="ru-RU" sz="2800" b="1">
              <a:solidFill>
                <a:schemeClr val="accent1"/>
              </a:solidFill>
              <a:latin typeface="Times New Roman" pitchFamily="18" charset="0"/>
            </a:endParaRPr>
          </a:p>
          <a:p>
            <a:pPr algn="ctr"/>
            <a:endParaRPr lang="ru-RU" sz="1000" b="1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lnSpc>
                <a:spcPct val="125000"/>
              </a:lnSpc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	В заключение хочется отметить, что в условиях детского сада возможно, необходимо и целесообразно использовать информационно-коммуникативные технологии в различных видах образовательной деятельности. </a:t>
            </a:r>
            <a:endParaRPr lang="ru-RU" sz="20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5000"/>
              </a:lnSpc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	Работа с интерактивной доской позволяет по-новому использовать в образовательной деятельности дидактические игры и упражнения, проблемные ситуации, творческие задания. </a:t>
            </a:r>
          </a:p>
          <a:p>
            <a:pPr>
              <a:lnSpc>
                <a:spcPct val="125000"/>
              </a:lnSpc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>
                <a:solidFill>
                  <a:srgbClr val="326832"/>
                </a:solidFill>
                <a:latin typeface="Times New Roman" pitchFamily="18" charset="0"/>
                <a:cs typeface="Calibri" pitchFamily="34" charset="0"/>
              </a:rPr>
              <a:t>Использование интерактивной доски  способствует повышению интереса к обучению, его эффективности, развивает ребенка всесторонне, активизирует педагогов и родителей в вопросах воспитания и развития детей. </a:t>
            </a:r>
            <a:endParaRPr lang="ru-RU" sz="2000" b="1">
              <a:solidFill>
                <a:srgbClr val="326832"/>
              </a:solidFill>
              <a:latin typeface="Times New Roman" pitchFamily="18" charset="0"/>
            </a:endParaRPr>
          </a:p>
        </p:txBody>
      </p:sp>
      <p:pic>
        <p:nvPicPr>
          <p:cNvPr id="6" name="Picture 8" descr="D:\Мои документы\Мультяшки 1\1043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424956">
            <a:off x="7220068" y="198580"/>
            <a:ext cx="1536157" cy="153600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bliqueBottomRight"/>
            <a:lightRig rig="balanced" dir="t">
              <a:rot lat="0" lon="0" rev="8700000"/>
            </a:lightRig>
          </a:scene3d>
          <a:sp3d>
            <a:bevelT w="190500" h="38100" prst="coolSlant"/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Прямоугольник 4"/>
          <p:cNvSpPr>
            <a:spLocks noChangeArrowheads="1"/>
          </p:cNvSpPr>
          <p:nvPr/>
        </p:nvSpPr>
        <p:spPr bwMode="auto">
          <a:xfrm>
            <a:off x="1239838" y="768350"/>
            <a:ext cx="7648575" cy="390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440BB5"/>
                </a:solidFill>
                <a:latin typeface="Times New Roman" pitchFamily="18" charset="0"/>
              </a:rPr>
              <a:t>                         Литература:</a:t>
            </a:r>
            <a:endParaRPr lang="ru-RU" sz="2800">
              <a:solidFill>
                <a:srgbClr val="440BB5"/>
              </a:solidFill>
              <a:latin typeface="Calibri" pitchFamily="34" charset="0"/>
            </a:endParaRPr>
          </a:p>
          <a:p>
            <a:endParaRPr lang="ru-RU" sz="2400">
              <a:latin typeface="Calibri" pitchFamily="34" charset="0"/>
            </a:endParaRPr>
          </a:p>
          <a:p>
            <a:endParaRPr lang="ru-RU" sz="1600">
              <a:latin typeface="Calibri" pitchFamily="34" charset="0"/>
            </a:endParaRPr>
          </a:p>
          <a:p>
            <a:endParaRPr lang="ru-RU" sz="1600">
              <a:latin typeface="Calibri" pitchFamily="34" charset="0"/>
            </a:endParaRPr>
          </a:p>
          <a:p>
            <a:endParaRPr lang="ru-RU" sz="1600">
              <a:latin typeface="Calibri" pitchFamily="34" charset="0"/>
            </a:endParaRPr>
          </a:p>
          <a:p>
            <a:pPr>
              <a:lnSpc>
                <a:spcPct val="125000"/>
              </a:lnSpc>
            </a:pPr>
            <a:r>
              <a:rPr lang="ru-RU" sz="2400">
                <a:latin typeface="Times New Roman" pitchFamily="18" charset="0"/>
              </a:rPr>
              <a:t>1. Программно-методический комплекс «Музыкальное воспитание в детском саду» //ЗАО «Новый диск-трейд», 2016 г, Москва.</a:t>
            </a:r>
          </a:p>
          <a:p>
            <a:pPr>
              <a:lnSpc>
                <a:spcPct val="125000"/>
              </a:lnSpc>
            </a:pPr>
            <a:r>
              <a:rPr lang="ru-RU" sz="2400">
                <a:latin typeface="Times New Roman" pitchFamily="18" charset="0"/>
              </a:rPr>
              <a:t>2. Н. А. Ветлугина «Музыкальное развитие ребенка».</a:t>
            </a:r>
          </a:p>
          <a:p>
            <a:pPr>
              <a:lnSpc>
                <a:spcPct val="125000"/>
              </a:lnSpc>
            </a:pPr>
            <a:r>
              <a:rPr lang="ru-RU" sz="2400">
                <a:latin typeface="Times New Roman" pitchFamily="18" charset="0"/>
              </a:rPr>
              <a:t>3. Журнал «Музыкальный руководитель» </a:t>
            </a:r>
          </a:p>
        </p:txBody>
      </p:sp>
      <p:pic>
        <p:nvPicPr>
          <p:cNvPr id="33794" name="Рисунок 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9175" y="-241300"/>
            <a:ext cx="3044825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Рисунок 8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27438" y="4794250"/>
            <a:ext cx="2389187" cy="169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2538" y="-1501775"/>
            <a:ext cx="8213725" cy="32289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8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4818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93725" y="1930400"/>
            <a:ext cx="3717925" cy="3440113"/>
          </a:xfrm>
        </p:spPr>
      </p:pic>
      <p:pic>
        <p:nvPicPr>
          <p:cNvPr id="34819" name="Рисунок 5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31863" y="3257550"/>
            <a:ext cx="2646362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Рисунок 6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16363" y="3670300"/>
            <a:ext cx="4360862" cy="262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Рисунок 7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35538" y="2689225"/>
            <a:ext cx="3341687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2867</TotalTime>
  <Words>199</Words>
  <Application>Microsoft Office PowerPoint</Application>
  <PresentationFormat>Экран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Легкий дым</vt:lpstr>
      <vt:lpstr>Вид музыкальной деятельности  Игра на детских музыкальных инструментах </vt:lpstr>
      <vt:lpstr> </vt:lpstr>
      <vt:lpstr>Полезные ссылки для педагогов и родителей</vt:lpstr>
      <vt:lpstr>Слайд 4</vt:lpstr>
      <vt:lpstr>При использовании ТСО получены следующие результаты:</vt:lpstr>
      <vt:lpstr>Слайд 6</vt:lpstr>
      <vt:lpstr>Слайд 7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1</cp:lastModifiedBy>
  <cp:revision>151</cp:revision>
  <dcterms:created xsi:type="dcterms:W3CDTF">2018-03-14T17:23:44Z</dcterms:created>
  <dcterms:modified xsi:type="dcterms:W3CDTF">2022-02-09T02:36:37Z</dcterms:modified>
</cp:coreProperties>
</file>