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  <p:sldMasterId id="2147483696" r:id="rId3"/>
    <p:sldMasterId id="2147483714" r:id="rId4"/>
    <p:sldMasterId id="2147483732" r:id="rId5"/>
  </p:sldMasterIdLst>
  <p:notesMasterIdLst>
    <p:notesMasterId r:id="rId24"/>
  </p:notesMasterIdLst>
  <p:sldIdLst>
    <p:sldId id="263" r:id="rId6"/>
    <p:sldId id="257" r:id="rId7"/>
    <p:sldId id="256" r:id="rId8"/>
    <p:sldId id="258" r:id="rId9"/>
    <p:sldId id="259" r:id="rId10"/>
    <p:sldId id="282" r:id="rId11"/>
    <p:sldId id="285" r:id="rId12"/>
    <p:sldId id="265" r:id="rId13"/>
    <p:sldId id="268" r:id="rId14"/>
    <p:sldId id="266" r:id="rId15"/>
    <p:sldId id="281" r:id="rId16"/>
    <p:sldId id="274" r:id="rId17"/>
    <p:sldId id="277" r:id="rId18"/>
    <p:sldId id="280" r:id="rId19"/>
    <p:sldId id="278" r:id="rId20"/>
    <p:sldId id="264" r:id="rId21"/>
    <p:sldId id="284" r:id="rId22"/>
    <p:sldId id="260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98C34F-50D4-465F-A0E1-E3C6589C9011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75D25-2F7B-4ABC-ACC0-AF09D045D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629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75D25-2F7B-4ABC-ACC0-AF09D045DA0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086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889" y="2514601"/>
            <a:ext cx="880060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889" y="4777381"/>
            <a:ext cx="880060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-42292" y="4321159"/>
            <a:ext cx="1860631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4445" y="4529542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A0B5341-BF54-4F9C-B550-001CA684DD0F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36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609600"/>
            <a:ext cx="8789313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4354046"/>
            <a:ext cx="8789313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3166528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3244141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919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7498" y="609600"/>
            <a:ext cx="814611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21296" y="3505200"/>
            <a:ext cx="7538517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4354046"/>
            <a:ext cx="8789313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78" y="3166528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3244141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11089" y="648005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2711" y="290530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61152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2438402"/>
            <a:ext cx="8789313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8" y="5181600"/>
            <a:ext cx="8789313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013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917498" y="609600"/>
            <a:ext cx="814611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887" y="4343400"/>
            <a:ext cx="8917723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7" y="5181600"/>
            <a:ext cx="8917723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11089" y="648005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892711" y="290530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6366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627407"/>
            <a:ext cx="8789312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888" y="4343400"/>
            <a:ext cx="8789313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8" y="5181600"/>
            <a:ext cx="8789313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6412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9CFFA5D-2D56-41D6-B14A-6E24DCBC309D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9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71380" y="627407"/>
            <a:ext cx="2208176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888" y="627407"/>
            <a:ext cx="6288464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C99CE96-5104-43A6-8680-C5039147FAC3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7140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000" y="762000"/>
            <a:ext cx="10566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117601" y="2362201"/>
            <a:ext cx="10257367" cy="372427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9AC5288-BF7C-48F1-B970-70EFBA542B31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9102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889" y="2514601"/>
            <a:ext cx="880060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889" y="4777381"/>
            <a:ext cx="880060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-42292" y="4321159"/>
            <a:ext cx="1860631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4445" y="4529542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A0B5341-BF54-4F9C-B550-001CA684DD0F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824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3602" y="624110"/>
            <a:ext cx="87855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888" y="2133600"/>
            <a:ext cx="8789313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A4E7A11-6798-49B6-A396-84026CD4EA79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013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3602" y="624110"/>
            <a:ext cx="87855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888" y="2133600"/>
            <a:ext cx="8789313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A4E7A11-6798-49B6-A396-84026CD4EA79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7142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2074562"/>
            <a:ext cx="8789313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3581400"/>
            <a:ext cx="8789313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78" y="3166528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3244141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F30117A-314F-4AED-9A40-DE59CDD51201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4115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889" y="2136707"/>
            <a:ext cx="4263375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16410" y="2136707"/>
            <a:ext cx="426279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787784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84BE864-222F-4312-861C-E42FC2AF3161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058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0469" y="2226626"/>
            <a:ext cx="38327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887" y="2802889"/>
            <a:ext cx="4263376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1540" y="2223398"/>
            <a:ext cx="383098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11620" y="2799661"/>
            <a:ext cx="4260907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787784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AB040AE-56F2-4816-AD78-DB3A9B650E1F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3747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3600" y="624110"/>
            <a:ext cx="87856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1BC46A9-5E76-4B6E-B9BF-0F3A9FD427D9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8767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C9794D7-84CE-4BE0-9A2A-D7DD1230D50B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6274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7" y="446088"/>
            <a:ext cx="3506112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4659" y="446090"/>
            <a:ext cx="5054541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7" y="1598613"/>
            <a:ext cx="3506112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7CEE9AC-364F-445C-980D-A95D3BB2EF87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3166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4800600"/>
            <a:ext cx="8789313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888" y="634965"/>
            <a:ext cx="8789313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8" y="5367338"/>
            <a:ext cx="8789313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D65A3E2-D5FF-4829-B6D1-0E0ECA9F728B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6580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609600"/>
            <a:ext cx="8789313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4354046"/>
            <a:ext cx="8789313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3166528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3244141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9415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7498" y="609600"/>
            <a:ext cx="814611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21296" y="3505200"/>
            <a:ext cx="7538517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4354046"/>
            <a:ext cx="8789313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78" y="3166528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3244141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11089" y="648005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2711" y="290530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7175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2438402"/>
            <a:ext cx="8789313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8" y="5181600"/>
            <a:ext cx="8789313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665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2074562"/>
            <a:ext cx="8789313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3581400"/>
            <a:ext cx="8789313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78" y="3166528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3244141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F30117A-314F-4AED-9A40-DE59CDD51201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0834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917498" y="609600"/>
            <a:ext cx="814611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887" y="4343400"/>
            <a:ext cx="8917723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7" y="5181600"/>
            <a:ext cx="8917723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11089" y="648005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892711" y="290530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17937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627407"/>
            <a:ext cx="8789312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888" y="4343400"/>
            <a:ext cx="8789313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8" y="5181600"/>
            <a:ext cx="8789313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3504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9CFFA5D-2D56-41D6-B14A-6E24DCBC309D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6247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71380" y="627407"/>
            <a:ext cx="2208176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888" y="627407"/>
            <a:ext cx="6288464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C99CE96-5104-43A6-8680-C5039147FAC3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9273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000" y="762000"/>
            <a:ext cx="10566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117601" y="2362201"/>
            <a:ext cx="10257367" cy="372427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9AC5288-BF7C-48F1-B970-70EFBA542B31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61509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889" y="2514601"/>
            <a:ext cx="880060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889" y="4777381"/>
            <a:ext cx="880060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-42292" y="4321159"/>
            <a:ext cx="1860631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4445" y="4529542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A0B5341-BF54-4F9C-B550-001CA684DD0F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8781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3602" y="624110"/>
            <a:ext cx="87855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888" y="2133600"/>
            <a:ext cx="8789313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A4E7A11-6798-49B6-A396-84026CD4EA79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8517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2074562"/>
            <a:ext cx="8789313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3581400"/>
            <a:ext cx="8789313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78" y="3166528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3244141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F30117A-314F-4AED-9A40-DE59CDD51201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4125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889" y="2136707"/>
            <a:ext cx="4263375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16410" y="2136707"/>
            <a:ext cx="426279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787784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84BE864-222F-4312-861C-E42FC2AF3161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1920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0469" y="2226626"/>
            <a:ext cx="38327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887" y="2802889"/>
            <a:ext cx="4263376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1540" y="2223398"/>
            <a:ext cx="383098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11620" y="2799661"/>
            <a:ext cx="4260907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787784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AB040AE-56F2-4816-AD78-DB3A9B650E1F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34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889" y="2136707"/>
            <a:ext cx="4263375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16410" y="2136707"/>
            <a:ext cx="426279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787784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84BE864-222F-4312-861C-E42FC2AF3161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2138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3600" y="624110"/>
            <a:ext cx="87856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1BC46A9-5E76-4B6E-B9BF-0F3A9FD427D9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9529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C9794D7-84CE-4BE0-9A2A-D7DD1230D50B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00818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7" y="446088"/>
            <a:ext cx="3506112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4659" y="446090"/>
            <a:ext cx="5054541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7" y="1598613"/>
            <a:ext cx="3506112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7CEE9AC-364F-445C-980D-A95D3BB2EF87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8899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4800600"/>
            <a:ext cx="8789313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888" y="634965"/>
            <a:ext cx="8789313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8" y="5367338"/>
            <a:ext cx="8789313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D65A3E2-D5FF-4829-B6D1-0E0ECA9F728B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4867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609600"/>
            <a:ext cx="8789313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4354046"/>
            <a:ext cx="8789313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3166528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3244141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36690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7498" y="609600"/>
            <a:ext cx="814611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21296" y="3505200"/>
            <a:ext cx="7538517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4354046"/>
            <a:ext cx="8789313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78" y="3166528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3244141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11089" y="648005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2711" y="290530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990690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2438402"/>
            <a:ext cx="8789313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8" y="5181600"/>
            <a:ext cx="8789313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86978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917498" y="609600"/>
            <a:ext cx="814611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887" y="4343400"/>
            <a:ext cx="8917723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7" y="5181600"/>
            <a:ext cx="8917723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11089" y="648005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892711" y="290530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6890088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627407"/>
            <a:ext cx="8789312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888" y="4343400"/>
            <a:ext cx="8789313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8" y="5181600"/>
            <a:ext cx="8789313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91174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9CFFA5D-2D56-41D6-B14A-6E24DCBC309D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352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0469" y="2226626"/>
            <a:ext cx="38327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887" y="2802889"/>
            <a:ext cx="4263376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1540" y="2223398"/>
            <a:ext cx="383098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11620" y="2799661"/>
            <a:ext cx="4260907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787784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AB040AE-56F2-4816-AD78-DB3A9B650E1F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31053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71380" y="627407"/>
            <a:ext cx="2208176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888" y="627407"/>
            <a:ext cx="6288464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C99CE96-5104-43A6-8680-C5039147FAC3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985287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000" y="762000"/>
            <a:ext cx="10566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117601" y="2362201"/>
            <a:ext cx="10257367" cy="372427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9AC5288-BF7C-48F1-B970-70EFBA542B31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60703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889" y="2514601"/>
            <a:ext cx="880060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889" y="4777381"/>
            <a:ext cx="880060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-42292" y="4321159"/>
            <a:ext cx="1860631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4445" y="4529542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A0B5341-BF54-4F9C-B550-001CA684DD0F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34459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3602" y="624110"/>
            <a:ext cx="87855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888" y="2133600"/>
            <a:ext cx="8789313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A4E7A11-6798-49B6-A396-84026CD4EA79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85111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2074562"/>
            <a:ext cx="8789313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3581400"/>
            <a:ext cx="8789313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78" y="3166528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3244141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F30117A-314F-4AED-9A40-DE59CDD51201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17562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889" y="2136707"/>
            <a:ext cx="4263375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16410" y="2136707"/>
            <a:ext cx="426279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787784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84BE864-222F-4312-861C-E42FC2AF3161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73598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0469" y="2226626"/>
            <a:ext cx="38327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887" y="2802889"/>
            <a:ext cx="4263376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1540" y="2223398"/>
            <a:ext cx="383098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11620" y="2799661"/>
            <a:ext cx="4260907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787784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AB040AE-56F2-4816-AD78-DB3A9B650E1F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163724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3600" y="624110"/>
            <a:ext cx="87856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1BC46A9-5E76-4B6E-B9BF-0F3A9FD427D9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20654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C9794D7-84CE-4BE0-9A2A-D7DD1230D50B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24852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7" y="446088"/>
            <a:ext cx="3506112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4659" y="446090"/>
            <a:ext cx="5054541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7" y="1598613"/>
            <a:ext cx="3506112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7CEE9AC-364F-445C-980D-A95D3BB2EF87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00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3600" y="624110"/>
            <a:ext cx="87856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1BC46A9-5E76-4B6E-B9BF-0F3A9FD427D9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90698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4800600"/>
            <a:ext cx="8789313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888" y="634965"/>
            <a:ext cx="8789313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8" y="5367338"/>
            <a:ext cx="8789313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D65A3E2-D5FF-4829-B6D1-0E0ECA9F728B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89952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609600"/>
            <a:ext cx="8789313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4354046"/>
            <a:ext cx="8789313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3166528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3244141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92195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7498" y="609600"/>
            <a:ext cx="814611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21296" y="3505200"/>
            <a:ext cx="7538517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4354046"/>
            <a:ext cx="8789313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78" y="3166528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3244141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11089" y="648005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2711" y="290530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203784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2438402"/>
            <a:ext cx="8789313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8" y="5181600"/>
            <a:ext cx="8789313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7286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917498" y="609600"/>
            <a:ext cx="814611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887" y="4343400"/>
            <a:ext cx="8917723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7" y="5181600"/>
            <a:ext cx="8917723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11089" y="648005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892711" y="290530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2157881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627407"/>
            <a:ext cx="8789312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888" y="4343400"/>
            <a:ext cx="8789313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8" y="5181600"/>
            <a:ext cx="8789313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24521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9CFFA5D-2D56-41D6-B14A-6E24DCBC309D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38345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71380" y="627407"/>
            <a:ext cx="2208176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888" y="627407"/>
            <a:ext cx="6288464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C99CE96-5104-43A6-8680-C5039147FAC3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0417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000" y="762000"/>
            <a:ext cx="10566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117601" y="2362201"/>
            <a:ext cx="10257367" cy="372427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9AC5288-BF7C-48F1-B970-70EFBA542B31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39975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889" y="2514601"/>
            <a:ext cx="880060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889" y="4777381"/>
            <a:ext cx="880060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-42292" y="4321159"/>
            <a:ext cx="1860631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4445" y="4529542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A0B5341-BF54-4F9C-B550-001CA684DD0F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767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C9794D7-84CE-4BE0-9A2A-D7DD1230D50B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56726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3602" y="624110"/>
            <a:ext cx="87855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888" y="2133600"/>
            <a:ext cx="8789313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A4E7A11-6798-49B6-A396-84026CD4EA79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6631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2074562"/>
            <a:ext cx="8789313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3581400"/>
            <a:ext cx="8789313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78" y="3166528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3244141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F30117A-314F-4AED-9A40-DE59CDD51201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72424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889" y="2136707"/>
            <a:ext cx="4263375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16410" y="2136707"/>
            <a:ext cx="426279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787784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84BE864-222F-4312-861C-E42FC2AF3161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25203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0469" y="2226626"/>
            <a:ext cx="38327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887" y="2802889"/>
            <a:ext cx="4263376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1540" y="2223398"/>
            <a:ext cx="383098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11620" y="2799661"/>
            <a:ext cx="4260907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787784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AB040AE-56F2-4816-AD78-DB3A9B650E1F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08852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3600" y="624110"/>
            <a:ext cx="87856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1BC46A9-5E76-4B6E-B9BF-0F3A9FD427D9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55064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C9794D7-84CE-4BE0-9A2A-D7DD1230D50B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76203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7" y="446088"/>
            <a:ext cx="3506112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4659" y="446090"/>
            <a:ext cx="5054541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7" y="1598613"/>
            <a:ext cx="3506112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7CEE9AC-364F-445C-980D-A95D3BB2EF87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78197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4800600"/>
            <a:ext cx="8789313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888" y="634965"/>
            <a:ext cx="8789313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8" y="5367338"/>
            <a:ext cx="8789313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D65A3E2-D5FF-4829-B6D1-0E0ECA9F728B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82524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609600"/>
            <a:ext cx="8789313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4354046"/>
            <a:ext cx="8789313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3166528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3244141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99822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7498" y="609600"/>
            <a:ext cx="814611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21296" y="3505200"/>
            <a:ext cx="7538517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4354046"/>
            <a:ext cx="8789313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78" y="3166528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3244141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11089" y="648005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2711" y="290530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1219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7" y="446088"/>
            <a:ext cx="3506112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4659" y="446090"/>
            <a:ext cx="5054541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7" y="1598613"/>
            <a:ext cx="3506112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7CEE9AC-364F-445C-980D-A95D3BB2EF87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27818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2438402"/>
            <a:ext cx="8789313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8" y="5181600"/>
            <a:ext cx="8789313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02415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917498" y="609600"/>
            <a:ext cx="814611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887" y="4343400"/>
            <a:ext cx="8917723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7" y="5181600"/>
            <a:ext cx="8917723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11089" y="648005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892711" y="290530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227134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627407"/>
            <a:ext cx="8789312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888" y="4343400"/>
            <a:ext cx="8789313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8" y="5181600"/>
            <a:ext cx="8789313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963953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9CFFA5D-2D56-41D6-B14A-6E24DCBC309D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50522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71380" y="627407"/>
            <a:ext cx="2208176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888" y="627407"/>
            <a:ext cx="6288464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711194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C99CE96-5104-43A6-8680-C5039147FAC3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33078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000" y="762000"/>
            <a:ext cx="10566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117601" y="2362201"/>
            <a:ext cx="10257367" cy="372427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9AC5288-BF7C-48F1-B970-70EFBA542B31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698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4800600"/>
            <a:ext cx="8789313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888" y="634965"/>
            <a:ext cx="8789313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8" y="5367338"/>
            <a:ext cx="8789313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4910661"/>
            <a:ext cx="1811141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4983089"/>
            <a:ext cx="779971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D65A3E2-D5FF-4829-B6D1-0E0ECA9F728B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796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26416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7228" y="285"/>
            <a:ext cx="2603029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24384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3600" y="624110"/>
            <a:ext cx="87856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2133600"/>
            <a:ext cx="8789313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3200" y="6135090"/>
            <a:ext cx="102184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887" y="6135810"/>
            <a:ext cx="7621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681637" y="787784"/>
            <a:ext cx="7799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576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26416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7228" y="285"/>
            <a:ext cx="2603029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24384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3600" y="624110"/>
            <a:ext cx="87856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2133600"/>
            <a:ext cx="8789313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3200" y="6135090"/>
            <a:ext cx="102184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887" y="6135810"/>
            <a:ext cx="7621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681637" y="787784"/>
            <a:ext cx="7799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43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26416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7228" y="285"/>
            <a:ext cx="2603029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24384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3600" y="624110"/>
            <a:ext cx="87856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2133600"/>
            <a:ext cx="8789313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3200" y="6135090"/>
            <a:ext cx="102184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887" y="6135810"/>
            <a:ext cx="7621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681637" y="787784"/>
            <a:ext cx="7799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729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26416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7228" y="285"/>
            <a:ext cx="2603029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24384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3600" y="624110"/>
            <a:ext cx="87856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2133600"/>
            <a:ext cx="8789313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3200" y="6135090"/>
            <a:ext cx="102184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887" y="6135810"/>
            <a:ext cx="7621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681637" y="787784"/>
            <a:ext cx="7799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227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26416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7228" y="285"/>
            <a:ext cx="2603029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24384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3600" y="624110"/>
            <a:ext cx="87856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2133600"/>
            <a:ext cx="8789313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3200" y="6135090"/>
            <a:ext cx="102184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887" y="6135810"/>
            <a:ext cx="7621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681637" y="787784"/>
            <a:ext cx="7799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722D019-1DD9-4C59-881C-BF7505CDD994}" type="slidenum">
              <a:rPr lang="ru-RU" altLang="ru-RU" smtClean="0"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716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29" y="3269671"/>
            <a:ext cx="3540271" cy="225829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912" y="3269671"/>
            <a:ext cx="3540271" cy="22582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912" y="198581"/>
            <a:ext cx="3540271" cy="22582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29" y="198581"/>
            <a:ext cx="3540271" cy="225829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169420" y="5817960"/>
            <a:ext cx="20966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«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Климатологи»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50687" y="2514770"/>
            <a:ext cx="22596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«Мореплаватель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»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750258" y="2479217"/>
            <a:ext cx="2515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«История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открытий»,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84836" y="5817960"/>
            <a:ext cx="2218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«Исследователи»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6027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865180"/>
              </p:ext>
            </p:extLst>
          </p:nvPr>
        </p:nvGraphicFramePr>
        <p:xfrm>
          <a:off x="649577" y="1431638"/>
          <a:ext cx="10958009" cy="4128654"/>
        </p:xfrm>
        <a:graphic>
          <a:graphicData uri="http://schemas.openxmlformats.org/drawingml/2006/table">
            <a:tbl>
              <a:tblPr firstRow="1" firstCol="1" bandRow="1"/>
              <a:tblGrid>
                <a:gridCol w="1398374">
                  <a:extLst>
                    <a:ext uri="{9D8B030D-6E8A-4147-A177-3AD203B41FA5}">
                      <a16:colId xmlns:a16="http://schemas.microsoft.com/office/drawing/2014/main" val="2929866599"/>
                    </a:ext>
                  </a:extLst>
                </a:gridCol>
                <a:gridCol w="3066472">
                  <a:extLst>
                    <a:ext uri="{9D8B030D-6E8A-4147-A177-3AD203B41FA5}">
                      <a16:colId xmlns:a16="http://schemas.microsoft.com/office/drawing/2014/main" val="754237463"/>
                    </a:ext>
                  </a:extLst>
                </a:gridCol>
                <a:gridCol w="6493163">
                  <a:extLst>
                    <a:ext uri="{9D8B030D-6E8A-4147-A177-3AD203B41FA5}">
                      <a16:colId xmlns:a16="http://schemas.microsoft.com/office/drawing/2014/main" val="1064111585"/>
                    </a:ext>
                  </a:extLst>
                </a:gridCol>
              </a:tblGrid>
              <a:tr h="613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Исследователь</a:t>
                      </a:r>
                      <a:endParaRPr lang="ru-RU" sz="2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Что открыл</a:t>
                      </a:r>
                      <a:endParaRPr lang="ru-RU" sz="2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5371402"/>
                  </a:ext>
                </a:extLst>
              </a:tr>
              <a:tr h="613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1605г.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Вильям </a:t>
                      </a:r>
                      <a:r>
                        <a:rPr lang="ru-RU" sz="28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Янсзон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Северный берег, залив </a:t>
                      </a:r>
                      <a:r>
                        <a:rPr lang="ru-RU" sz="28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Карпентария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9595979"/>
                  </a:ext>
                </a:extLst>
              </a:tr>
              <a:tr h="16316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1642г.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 Абель 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Тасман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Обошел вокруг материка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Открыл остров Тасмания.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2512985"/>
                  </a:ext>
                </a:extLst>
              </a:tr>
              <a:tr h="1269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1770г.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  Джеймс 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Кук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Исследовал восточное побережье. Большой Барьерный риф.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867416"/>
                  </a:ext>
                </a:extLst>
              </a:tr>
            </a:tbl>
          </a:graphicData>
        </a:graphic>
      </p:graphicFrame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316511" y="134583"/>
            <a:ext cx="8785599" cy="107538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проверка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«</a:t>
            </a:r>
            <a:r>
              <a:rPr lang="ru-RU" b="1" dirty="0" smtClean="0">
                <a:solidFill>
                  <a:srgbClr val="00B050"/>
                </a:solidFill>
              </a:rPr>
              <a:t>История открытий»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749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7129" y="150745"/>
            <a:ext cx="8785599" cy="76365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«Исследователи»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9927" y="914401"/>
            <a:ext cx="8959274" cy="58096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– Каково тектоническое строение материка Австралии? </a:t>
            </a:r>
          </a:p>
          <a:p>
            <a:pPr marL="0" indent="0">
              <a:buNone/>
            </a:pPr>
            <a:r>
              <a:rPr lang="ru-RU" dirty="0"/>
              <a:t>– Какой рельеф преобладает в Австралии? </a:t>
            </a:r>
          </a:p>
          <a:p>
            <a:r>
              <a:rPr lang="ru-RU" b="1" i="1" dirty="0"/>
              <a:t> </a:t>
            </a:r>
            <a:r>
              <a:rPr lang="ru-RU" b="1" dirty="0"/>
              <a:t>Нанесите на контурную карту основные формы рельефа:</a:t>
            </a:r>
            <a:endParaRPr lang="ru-RU" dirty="0"/>
          </a:p>
          <a:p>
            <a:pPr lvl="0">
              <a:buFont typeface="+mj-lt"/>
              <a:buAutoNum type="arabicPeriod"/>
            </a:pPr>
            <a:r>
              <a:rPr lang="ru-RU" dirty="0"/>
              <a:t>Плато Кимберли</a:t>
            </a:r>
          </a:p>
          <a:p>
            <a:pPr lvl="0">
              <a:buFont typeface="+mj-lt"/>
              <a:buAutoNum type="arabicPeriod"/>
            </a:pPr>
            <a:r>
              <a:rPr lang="ru-RU" dirty="0"/>
              <a:t>Плато </a:t>
            </a:r>
            <a:r>
              <a:rPr lang="ru-RU" dirty="0" err="1"/>
              <a:t>Баркли</a:t>
            </a:r>
            <a:endParaRPr lang="ru-RU" dirty="0"/>
          </a:p>
          <a:p>
            <a:pPr lvl="0">
              <a:buFont typeface="+mj-lt"/>
              <a:buAutoNum type="arabicPeriod"/>
            </a:pPr>
            <a:r>
              <a:rPr lang="ru-RU" dirty="0"/>
              <a:t>Большой водораздельный хребет</a:t>
            </a:r>
          </a:p>
          <a:p>
            <a:pPr lvl="0">
              <a:buFont typeface="+mj-lt"/>
              <a:buAutoNum type="arabicPeriod"/>
            </a:pPr>
            <a:r>
              <a:rPr lang="ru-RU" dirty="0"/>
              <a:t>Большой Артезианский бассейн</a:t>
            </a:r>
          </a:p>
          <a:p>
            <a:pPr lvl="0">
              <a:buFont typeface="+mj-lt"/>
              <a:buAutoNum type="arabicPeriod"/>
            </a:pPr>
            <a:r>
              <a:rPr lang="ru-RU" dirty="0"/>
              <a:t>Центральная низменность</a:t>
            </a:r>
          </a:p>
          <a:p>
            <a:pPr lvl="0">
              <a:buFont typeface="+mj-lt"/>
              <a:buAutoNum type="arabicPeriod"/>
            </a:pPr>
            <a:r>
              <a:rPr lang="ru-RU" dirty="0"/>
              <a:t>Большая песчаная пустыня</a:t>
            </a:r>
          </a:p>
          <a:p>
            <a:pPr lvl="0">
              <a:buFont typeface="+mj-lt"/>
              <a:buAutoNum type="arabicPeriod"/>
            </a:pPr>
            <a:r>
              <a:rPr lang="ru-RU" dirty="0"/>
              <a:t>Пустыня </a:t>
            </a:r>
            <a:r>
              <a:rPr lang="ru-RU" dirty="0" err="1"/>
              <a:t>Гибсона</a:t>
            </a:r>
            <a:endParaRPr lang="ru-RU" dirty="0"/>
          </a:p>
          <a:p>
            <a:pPr lvl="0">
              <a:buFont typeface="+mj-lt"/>
              <a:buAutoNum type="arabicPeriod"/>
            </a:pPr>
            <a:r>
              <a:rPr lang="ru-RU" dirty="0"/>
              <a:t>Большая пустыня Виктория</a:t>
            </a:r>
          </a:p>
          <a:p>
            <a:pPr lvl="0">
              <a:buFont typeface="+mj-lt"/>
              <a:buAutoNum type="arabicPeriod"/>
            </a:pPr>
            <a:r>
              <a:rPr lang="ru-RU" dirty="0"/>
              <a:t>Равнина </a:t>
            </a:r>
            <a:r>
              <a:rPr lang="ru-RU" dirty="0" err="1"/>
              <a:t>Налларбор</a:t>
            </a:r>
            <a:endParaRPr lang="ru-RU" dirty="0"/>
          </a:p>
          <a:p>
            <a:pPr lvl="0">
              <a:buFont typeface="+mj-lt"/>
              <a:buAutoNum type="arabicPeriod"/>
            </a:pPr>
            <a:r>
              <a:rPr lang="ru-RU" dirty="0"/>
              <a:t>Гора Косцюшко (2228 м)</a:t>
            </a:r>
          </a:p>
          <a:p>
            <a:pPr lvl="0">
              <a:buFont typeface="+mj-lt"/>
              <a:buAutoNum type="arabicPeriod"/>
            </a:pPr>
            <a:r>
              <a:rPr lang="ru-RU" dirty="0"/>
              <a:t>Гора Брус (1236 м)</a:t>
            </a:r>
          </a:p>
          <a:p>
            <a:pPr lvl="0">
              <a:buFont typeface="+mj-lt"/>
              <a:buAutoNum type="arabicPeriod"/>
            </a:pPr>
            <a:r>
              <a:rPr lang="ru-RU" dirty="0"/>
              <a:t>Озеро Эйр (16 м. ниже уровня моря)</a:t>
            </a:r>
          </a:p>
        </p:txBody>
      </p:sp>
    </p:spTree>
    <p:extLst>
      <p:ext uri="{BB962C8B-B14F-4D97-AF65-F5344CB8AC3E}">
        <p14:creationId xmlns:p14="http://schemas.microsoft.com/office/powerpoint/2010/main" val="42733058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fsd.videouroki.net/products/conspekty/geo7/30-klimat-i-vnutrennie-vody-avstralii.files/image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792" y="3184068"/>
            <a:ext cx="8903844" cy="3235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07127" y="1221847"/>
            <a:ext cx="950421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«Однажды австралийскому фермеру упали на лоб капли дождя, и он от удивления хлопнулся в обморок. Родственники пытались привести его в чувство, брызгая в лицо холодной водой, но безуспешно. И наконец, один из них догадался – "выплеснул" в лицо несчастному два ведра пыли. И фермер тотчас пришёл в себя!»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07127" y="378691"/>
            <a:ext cx="6456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«Климатологи»</a:t>
            </a:r>
            <a:endParaRPr lang="ru-RU" sz="3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4887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Ответьте на вопросы.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8110" y="1311564"/>
            <a:ext cx="9421092" cy="5449454"/>
          </a:xfrm>
        </p:spPr>
        <p:txBody>
          <a:bodyPr>
            <a:noAutofit/>
          </a:bodyPr>
          <a:lstStyle/>
          <a:p>
            <a:pPr lvl="0"/>
            <a:endParaRPr lang="ru-RU" sz="3200" dirty="0"/>
          </a:p>
          <a:p>
            <a:r>
              <a:rPr lang="ru-RU" b="1" dirty="0"/>
              <a:t>Задание:</a:t>
            </a:r>
            <a:r>
              <a:rPr lang="ru-RU" dirty="0"/>
              <a:t> Используя материалы видеоролика и климатическую карту мира, определите, в каких климатических поясах располагается Австралия: </a:t>
            </a:r>
          </a:p>
          <a:p>
            <a:pPr marL="0" lvl="0" indent="0">
              <a:buNone/>
            </a:pPr>
            <a:r>
              <a:rPr lang="ru-RU" dirty="0"/>
              <a:t>___________________________климатический пояс</a:t>
            </a:r>
          </a:p>
          <a:p>
            <a:pPr marL="0" lvl="0" indent="0">
              <a:buNone/>
            </a:pPr>
            <a:r>
              <a:rPr lang="ru-RU" dirty="0"/>
              <a:t>___________________________климатический пояс</a:t>
            </a:r>
          </a:p>
          <a:p>
            <a:pPr marL="0" lvl="0" indent="0">
              <a:buNone/>
            </a:pPr>
            <a:r>
              <a:rPr lang="ru-RU" dirty="0"/>
              <a:t>___________________________климатический пояс </a:t>
            </a:r>
          </a:p>
          <a:p>
            <a:r>
              <a:rPr lang="ru-RU" b="1" dirty="0"/>
              <a:t>Ответьте на вопросы:</a:t>
            </a:r>
            <a:endParaRPr lang="ru-RU" dirty="0"/>
          </a:p>
          <a:p>
            <a:pPr marL="0" lvl="0" indent="0">
              <a:buNone/>
            </a:pPr>
            <a:r>
              <a:rPr lang="ru-RU" dirty="0"/>
              <a:t>Как климатические пояса расположены относительно экватора? ________________________________________</a:t>
            </a:r>
          </a:p>
          <a:p>
            <a:pPr marL="0" lvl="0" indent="0">
              <a:buNone/>
            </a:pPr>
            <a:r>
              <a:rPr lang="ru-RU" dirty="0"/>
              <a:t>Какой пояс занимает большую площадь?                                        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0705286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37" y="292238"/>
            <a:ext cx="11691628" cy="5037143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0581" y="5577110"/>
            <a:ext cx="8785600" cy="1280890"/>
          </a:xfrm>
        </p:spPr>
        <p:txBody>
          <a:bodyPr/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Большой барьерный риф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98846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0875" y="300837"/>
            <a:ext cx="8785599" cy="64127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Умение применять полученные  знания  по  </a:t>
            </a:r>
            <a:r>
              <a:rPr lang="ru-RU" b="1" dirty="0" smtClean="0"/>
              <a:t>теме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928" y="1422399"/>
            <a:ext cx="9975274" cy="5218545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 </a:t>
            </a:r>
            <a:r>
              <a:rPr lang="ru-RU" dirty="0"/>
              <a:t>Определите объект по координатам: 14° ю. ш, 134° в. д.</a:t>
            </a:r>
          </a:p>
          <a:p>
            <a:pPr lvl="0"/>
            <a:r>
              <a:rPr lang="ru-RU" dirty="0"/>
              <a:t>Назовите крайнюю восточную точку Австралии.</a:t>
            </a:r>
          </a:p>
          <a:p>
            <a:pPr lvl="0"/>
            <a:r>
              <a:rPr lang="ru-RU" dirty="0"/>
              <a:t>Определите объект по координатам: 15° ю. ш, 140° в. д.</a:t>
            </a:r>
          </a:p>
          <a:p>
            <a:pPr lvl="0"/>
            <a:r>
              <a:rPr lang="ru-RU" dirty="0"/>
              <a:t>Пролив между островом Новая Гвинея и материком называется…..</a:t>
            </a:r>
          </a:p>
          <a:p>
            <a:pPr lvl="0"/>
            <a:r>
              <a:rPr lang="ru-RU" dirty="0"/>
              <a:t>Назовите крайнюю северную точку Австралии.</a:t>
            </a:r>
          </a:p>
          <a:p>
            <a:pPr lvl="0"/>
            <a:r>
              <a:rPr lang="ru-RU" dirty="0"/>
              <a:t>Большое значение для познания Австралии имела экспедиция голландского мореплавателя. Он исследовал северные и северо-западные берега материка и открыл в 1642 г. остров, позже названный его именем. Как называется остров, и как зовут этого мореплавателя?</a:t>
            </a:r>
          </a:p>
          <a:p>
            <a:pPr lvl="0"/>
            <a:r>
              <a:rPr lang="ru-RU" dirty="0"/>
              <a:t>Восточное побережье Австралии и Большой Барьерный риф были открыты в 18 веке крупнейшим английским мореплавателем. В результате его исследований было доказано, что Австралия – самостоятельный материк, а не часть неизвестного Антарктического материка. Как фамилия этого исследователя?</a:t>
            </a:r>
          </a:p>
          <a:p>
            <a:pPr lvl="0"/>
            <a:r>
              <a:rPr lang="ru-RU" dirty="0"/>
              <a:t>Какие океаны омывают Австралию ? </a:t>
            </a:r>
          </a:p>
          <a:p>
            <a:pPr lvl="0"/>
            <a:r>
              <a:rPr lang="ru-RU" dirty="0"/>
              <a:t>В каком климатическом поясе находится большая часть Австралии?</a:t>
            </a:r>
          </a:p>
          <a:p>
            <a:pPr lvl="0"/>
            <a:r>
              <a:rPr lang="ru-RU" dirty="0"/>
              <a:t>На материке Австралия преобладает равнинный рельеф, так как…………..</a:t>
            </a:r>
          </a:p>
          <a:p>
            <a:pPr lvl="0"/>
            <a:r>
              <a:rPr lang="ru-RU" dirty="0"/>
              <a:t>Единственная горная система Австралии расположена на востоке – это</a:t>
            </a:r>
            <a:r>
              <a:rPr lang="ru-RU" dirty="0" smtClean="0"/>
              <a:t>………………..</a:t>
            </a:r>
          </a:p>
        </p:txBody>
      </p:sp>
    </p:spTree>
    <p:extLst>
      <p:ext uri="{BB962C8B-B14F-4D97-AF65-F5344CB8AC3E}">
        <p14:creationId xmlns:p14="http://schemas.microsoft.com/office/powerpoint/2010/main" val="27505542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3112192" y="415635"/>
            <a:ext cx="3888972" cy="70788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Рефлексия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789382" y="1252830"/>
            <a:ext cx="6382328" cy="458587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73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Мало кто знает, а я знаю, что …</a:t>
            </a:r>
            <a:endParaRPr lang="ru-RU" sz="73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6021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27" y="110837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2913841" y="738908"/>
            <a:ext cx="3888972" cy="70788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Рефлексия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08776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 по выбору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7673" y="2133600"/>
            <a:ext cx="10270835" cy="3777622"/>
          </a:xfrm>
        </p:spPr>
        <p:txBody>
          <a:bodyPr>
            <a:normAutofit/>
          </a:bodyPr>
          <a:lstStyle/>
          <a:p>
            <a:r>
              <a:rPr lang="ru-RU" sz="3200" b="1" dirty="0"/>
              <a:t>Повторить особенности ГП</a:t>
            </a:r>
            <a:r>
              <a:rPr lang="ru-RU" sz="3200" b="1" dirty="0" smtClean="0"/>
              <a:t>;</a:t>
            </a:r>
          </a:p>
          <a:p>
            <a:r>
              <a:rPr lang="ru-RU" sz="3200" b="1" dirty="0" smtClean="0"/>
              <a:t>Нанести </a:t>
            </a:r>
            <a:r>
              <a:rPr lang="ru-RU" sz="3200" b="1" dirty="0"/>
              <a:t>на контурную карту реки и озёра Австралии.</a:t>
            </a:r>
          </a:p>
          <a:p>
            <a:r>
              <a:rPr lang="ru-RU" sz="3200" b="1" dirty="0"/>
              <a:t>Н</a:t>
            </a:r>
            <a:r>
              <a:rPr lang="ru-RU" sz="3200" b="1" dirty="0" smtClean="0"/>
              <a:t>анести </a:t>
            </a:r>
            <a:r>
              <a:rPr lang="ru-RU" sz="3200" b="1" dirty="0"/>
              <a:t>на контурную карту полезные ископаемые Австралии.</a:t>
            </a:r>
          </a:p>
          <a:p>
            <a:pPr marL="0" indent="0">
              <a:buNone/>
            </a:pP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988499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27" y="116633"/>
            <a:ext cx="3394696" cy="42567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47278" y="116633"/>
            <a:ext cx="692924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ru-RU" sz="2400" dirty="0">
                <a:solidFill>
                  <a:srgbClr val="0033CC"/>
                </a:solidFill>
                <a:latin typeface="Arial" panose="020B0604020202020204" pitchFamily="34" charset="0"/>
              </a:rPr>
              <a:t>«…Представьте себе, друзья мои, материк, который, образовываясь, поднимался из морских волн </a:t>
            </a:r>
            <a:r>
              <a:rPr lang="ru-RU" sz="2400" dirty="0" smtClean="0">
                <a:solidFill>
                  <a:srgbClr val="0033CC"/>
                </a:solidFill>
                <a:latin typeface="Arial" panose="020B0604020202020204" pitchFamily="34" charset="0"/>
              </a:rPr>
              <a:t>не серединой, а своими </a:t>
            </a:r>
            <a:r>
              <a:rPr lang="ru-RU" sz="2400" dirty="0">
                <a:solidFill>
                  <a:srgbClr val="0033CC"/>
                </a:solidFill>
                <a:latin typeface="Arial" panose="020B0604020202020204" pitchFamily="34" charset="0"/>
              </a:rPr>
              <a:t>краями, как какое-то гигантское кольцо; </a:t>
            </a:r>
            <a:endParaRPr lang="ru-RU" sz="2400" dirty="0" smtClean="0">
              <a:solidFill>
                <a:srgbClr val="0033CC"/>
              </a:solidFill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33CC"/>
                </a:solidFill>
                <a:latin typeface="Arial" panose="020B0604020202020204" pitchFamily="34" charset="0"/>
              </a:rPr>
              <a:t>-</a:t>
            </a:r>
            <a:r>
              <a:rPr lang="ru-RU" sz="2400" dirty="0" smtClean="0">
                <a:solidFill>
                  <a:srgbClr val="0033CC"/>
                </a:solidFill>
                <a:latin typeface="Arial" panose="020B0604020202020204" pitchFamily="34" charset="0"/>
              </a:rPr>
              <a:t>на этом материке </a:t>
            </a:r>
            <a:r>
              <a:rPr lang="ru-RU" sz="2400" dirty="0">
                <a:solidFill>
                  <a:srgbClr val="0033CC"/>
                </a:solidFill>
                <a:latin typeface="Arial" panose="020B0604020202020204" pitchFamily="34" charset="0"/>
              </a:rPr>
              <a:t>нет влаги ни в воздухе, ни в почве; </a:t>
            </a:r>
            <a:endParaRPr lang="ru-RU" sz="2400" dirty="0" smtClean="0">
              <a:solidFill>
                <a:srgbClr val="0033CC"/>
              </a:solidFill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33CC"/>
                </a:solidFill>
                <a:latin typeface="Arial" panose="020B0604020202020204" pitchFamily="34" charset="0"/>
              </a:rPr>
              <a:t>-</a:t>
            </a:r>
            <a:r>
              <a:rPr lang="ru-RU" sz="2400" dirty="0" smtClean="0">
                <a:solidFill>
                  <a:srgbClr val="0033CC"/>
                </a:solidFill>
                <a:latin typeface="Arial" panose="020B0604020202020204" pitchFamily="34" charset="0"/>
              </a:rPr>
              <a:t>деревья низкорослые </a:t>
            </a:r>
            <a:r>
              <a:rPr lang="ru-RU" sz="2400" dirty="0">
                <a:solidFill>
                  <a:srgbClr val="0033CC"/>
                </a:solidFill>
                <a:latin typeface="Arial" panose="020B0604020202020204" pitchFamily="34" charset="0"/>
              </a:rPr>
              <a:t>и ежегодно теряют не листья, а кору; </a:t>
            </a:r>
            <a:r>
              <a:rPr lang="ru-RU" sz="2400" dirty="0" smtClean="0">
                <a:solidFill>
                  <a:srgbClr val="0033CC"/>
                </a:solidFill>
                <a:latin typeface="Arial" panose="020B0604020202020204" pitchFamily="34" charset="0"/>
              </a:rPr>
              <a:t>их листья </a:t>
            </a:r>
            <a:r>
              <a:rPr lang="ru-RU" sz="2400" dirty="0">
                <a:solidFill>
                  <a:srgbClr val="0033CC"/>
                </a:solidFill>
                <a:latin typeface="Arial" panose="020B0604020202020204" pitchFamily="34" charset="0"/>
              </a:rPr>
              <a:t>обращены к солнцу не поверхностью, а ребром и не дают тени; </a:t>
            </a:r>
            <a:endParaRPr lang="ru-RU" sz="2400" dirty="0" smtClean="0">
              <a:solidFill>
                <a:srgbClr val="0033CC"/>
              </a:solidFill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33CC"/>
                </a:solidFill>
                <a:latin typeface="Arial" panose="020B0604020202020204" pitchFamily="34" charset="0"/>
              </a:rPr>
              <a:t>-</a:t>
            </a:r>
            <a:r>
              <a:rPr lang="ru-RU" sz="2400" dirty="0" smtClean="0">
                <a:solidFill>
                  <a:srgbClr val="0033CC"/>
                </a:solidFill>
                <a:latin typeface="Arial" panose="020B0604020202020204" pitchFamily="34" charset="0"/>
              </a:rPr>
              <a:t>у </a:t>
            </a:r>
            <a:r>
              <a:rPr lang="ru-RU" sz="2400" dirty="0">
                <a:solidFill>
                  <a:srgbClr val="0033CC"/>
                </a:solidFill>
                <a:latin typeface="Arial" panose="020B0604020202020204" pitchFamily="34" charset="0"/>
              </a:rPr>
              <a:t>четвероногих имеются клювы, </a:t>
            </a:r>
            <a:r>
              <a:rPr lang="ru-RU" sz="2400" dirty="0" smtClean="0">
                <a:solidFill>
                  <a:srgbClr val="0033CC"/>
                </a:solidFill>
                <a:latin typeface="Arial" panose="020B0604020202020204" pitchFamily="34" charset="0"/>
              </a:rPr>
              <a:t>а их детеныши появляются из яиц, а </a:t>
            </a:r>
            <a:r>
              <a:rPr lang="ru-RU" sz="2400" dirty="0">
                <a:solidFill>
                  <a:srgbClr val="0033CC"/>
                </a:solidFill>
                <a:latin typeface="Arial" panose="020B0604020202020204" pitchFamily="34" charset="0"/>
              </a:rPr>
              <a:t>у кенгуру лапы разной длины 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33CC"/>
                </a:solidFill>
                <a:latin typeface="Arial" panose="020B0604020202020204" pitchFamily="34" charset="0"/>
              </a:rPr>
              <a:t>Зима здесь летом, а лето – зимой.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33CC"/>
                </a:solidFill>
                <a:latin typeface="Arial" panose="020B0604020202020204" pitchFamily="34" charset="0"/>
              </a:rPr>
              <a:t>...Это </a:t>
            </a: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самая</a:t>
            </a:r>
            <a:r>
              <a:rPr lang="ru-RU" sz="2400" dirty="0" smtClean="0">
                <a:solidFill>
                  <a:srgbClr val="0033CC"/>
                </a:solidFill>
                <a:latin typeface="Arial" panose="020B0604020202020204" pitchFamily="34" charset="0"/>
              </a:rPr>
              <a:t> </a:t>
            </a:r>
            <a:r>
              <a:rPr lang="ru-RU" sz="2400" dirty="0">
                <a:solidFill>
                  <a:srgbClr val="0033CC"/>
                </a:solidFill>
                <a:latin typeface="Arial" panose="020B0604020202020204" pitchFamily="34" charset="0"/>
              </a:rPr>
              <a:t>причудливая, </a:t>
            </a: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</a:rPr>
              <a:t>самая</a:t>
            </a:r>
            <a:r>
              <a:rPr lang="ru-RU" sz="2400" b="1" dirty="0">
                <a:solidFill>
                  <a:srgbClr val="0033CC"/>
                </a:solidFill>
                <a:latin typeface="Arial" panose="020B0604020202020204" pitchFamily="34" charset="0"/>
              </a:rPr>
              <a:t> </a:t>
            </a:r>
            <a:r>
              <a:rPr lang="ru-RU" sz="2400" dirty="0">
                <a:solidFill>
                  <a:srgbClr val="0033CC"/>
                </a:solidFill>
                <a:latin typeface="Arial" panose="020B0604020202020204" pitchFamily="34" charset="0"/>
              </a:rPr>
              <a:t>нелогичная страна из всех когда-либо сущест­вовавших!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08158" y="4584716"/>
            <a:ext cx="26391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</a:rPr>
              <a:t>Жюль Верн,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</a:rPr>
              <a:t>английский писатель</a:t>
            </a:r>
          </a:p>
        </p:txBody>
      </p:sp>
    </p:spTree>
    <p:extLst>
      <p:ext uri="{BB962C8B-B14F-4D97-AF65-F5344CB8AC3E}">
        <p14:creationId xmlns:p14="http://schemas.microsoft.com/office/powerpoint/2010/main" val="3241610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01456" y="1471783"/>
            <a:ext cx="8940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Тема</a:t>
            </a:r>
            <a:r>
              <a:rPr lang="ru-RU" sz="3600" b="1" dirty="0" smtClean="0">
                <a:solidFill>
                  <a:srgbClr val="235A9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урока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235A9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4400" b="1" dirty="0" smtClean="0">
                <a:solidFill>
                  <a:srgbClr val="235A9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Австралия</a:t>
            </a:r>
            <a:r>
              <a:rPr lang="ru-RU" sz="4400" b="1" dirty="0">
                <a:solidFill>
                  <a:srgbClr val="235A9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 образ </a:t>
            </a:r>
            <a:r>
              <a:rPr lang="ru-RU" sz="4400" b="1" dirty="0" smtClean="0">
                <a:solidFill>
                  <a:srgbClr val="235A9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материка»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400" b="1" dirty="0">
              <a:solidFill>
                <a:srgbClr val="235A96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400" b="1" dirty="0">
              <a:solidFill>
                <a:srgbClr val="235A96"/>
              </a:solidFill>
              <a:latin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>Урок-путешествие</a:t>
            </a:r>
            <a:endParaRPr lang="ru-RU" sz="4000" dirty="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412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Цели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rgbClr val="0033CC"/>
                </a:solidFill>
              </a:rPr>
              <a:t>Познакомиться с особенностями географического положения Австралии.</a:t>
            </a:r>
          </a:p>
          <a:p>
            <a:r>
              <a:rPr lang="ru-RU" sz="2400" dirty="0">
                <a:solidFill>
                  <a:srgbClr val="0033CC"/>
                </a:solidFill>
              </a:rPr>
              <a:t>Узнать, как происходило открытие и исследование материка.</a:t>
            </a:r>
          </a:p>
          <a:p>
            <a:r>
              <a:rPr lang="ru-RU" sz="2400" dirty="0">
                <a:solidFill>
                  <a:srgbClr val="0033CC"/>
                </a:solidFill>
              </a:rPr>
              <a:t>Исследовать особенности рельефа.</a:t>
            </a:r>
          </a:p>
          <a:p>
            <a:r>
              <a:rPr lang="ru-RU" sz="2400" dirty="0">
                <a:solidFill>
                  <a:srgbClr val="0033CC"/>
                </a:solidFill>
              </a:rPr>
              <a:t>Исследовать особенности климата.</a:t>
            </a:r>
          </a:p>
        </p:txBody>
      </p:sp>
    </p:spTree>
    <p:extLst>
      <p:ext uri="{BB962C8B-B14F-4D97-AF65-F5344CB8AC3E}">
        <p14:creationId xmlns:p14="http://schemas.microsoft.com/office/powerpoint/2010/main" val="1910356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33CC"/>
                </a:solidFill>
              </a:rPr>
              <a:t>понятие «географическое положение материка»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6761" y="1791854"/>
            <a:ext cx="8789313" cy="4553527"/>
          </a:xfrm>
        </p:spPr>
        <p:txBody>
          <a:bodyPr>
            <a:normAutofit fontScale="92500" lnSpcReduction="10000"/>
          </a:bodyPr>
          <a:lstStyle/>
          <a:p>
            <a:r>
              <a:rPr lang="ru-RU" sz="2600" dirty="0" smtClean="0"/>
              <a:t>Это положение  </a:t>
            </a:r>
            <a:r>
              <a:rPr lang="ru-RU" sz="2600" dirty="0"/>
              <a:t>материка относительно:</a:t>
            </a:r>
          </a:p>
          <a:p>
            <a:pPr marL="0" indent="0">
              <a:buNone/>
            </a:pPr>
            <a:r>
              <a:rPr lang="ru-RU" sz="2600" dirty="0" smtClean="0"/>
              <a:t> </a:t>
            </a:r>
            <a:r>
              <a:rPr lang="ru-RU" sz="2600" dirty="0"/>
              <a:t>-  экватора;</a:t>
            </a:r>
          </a:p>
          <a:p>
            <a:pPr marL="0" indent="0">
              <a:buNone/>
            </a:pPr>
            <a:r>
              <a:rPr lang="ru-RU" sz="2600" dirty="0" smtClean="0"/>
              <a:t> - нулевого  </a:t>
            </a:r>
            <a:r>
              <a:rPr lang="ru-RU" sz="2600" dirty="0"/>
              <a:t>меридиана</a:t>
            </a:r>
          </a:p>
          <a:p>
            <a:pPr marL="0" indent="0">
              <a:buNone/>
            </a:pPr>
            <a:r>
              <a:rPr lang="ru-RU" sz="2600" dirty="0" smtClean="0"/>
              <a:t>- тропиков.</a:t>
            </a:r>
            <a:endParaRPr lang="ru-RU" sz="2600" dirty="0"/>
          </a:p>
          <a:p>
            <a:r>
              <a:rPr lang="ru-RU" sz="2600" dirty="0"/>
              <a:t> </a:t>
            </a:r>
            <a:r>
              <a:rPr lang="ru-RU" sz="2600" dirty="0" smtClean="0"/>
              <a:t>Крайние  </a:t>
            </a:r>
            <a:r>
              <a:rPr lang="ru-RU" sz="2600" dirty="0"/>
              <a:t>точки  материка  и  их  </a:t>
            </a:r>
            <a:r>
              <a:rPr lang="ru-RU" sz="2600" dirty="0" smtClean="0"/>
              <a:t>координаты.</a:t>
            </a:r>
            <a:endParaRPr lang="ru-RU" sz="2600" dirty="0"/>
          </a:p>
          <a:p>
            <a:r>
              <a:rPr lang="ru-RU" sz="2600" dirty="0" smtClean="0"/>
              <a:t>Какими  морями и океанами  </a:t>
            </a:r>
            <a:r>
              <a:rPr lang="ru-RU" sz="2600" dirty="0"/>
              <a:t>омывается </a:t>
            </a:r>
            <a:r>
              <a:rPr lang="ru-RU" sz="2600" dirty="0" smtClean="0"/>
              <a:t>материк?</a:t>
            </a:r>
          </a:p>
          <a:p>
            <a:r>
              <a:rPr lang="ru-RU" sz="2600" dirty="0" smtClean="0"/>
              <a:t>Как  </a:t>
            </a:r>
            <a:r>
              <a:rPr lang="ru-RU" sz="2600" dirty="0"/>
              <a:t>расположен материк относительно  других  материков? </a:t>
            </a:r>
            <a:endParaRPr lang="ru-RU" sz="2600" dirty="0" smtClean="0"/>
          </a:p>
          <a:p>
            <a:r>
              <a:rPr lang="ru-RU" sz="2600" dirty="0" smtClean="0"/>
              <a:t>В  </a:t>
            </a:r>
            <a:r>
              <a:rPr lang="ru-RU" sz="2600" dirty="0"/>
              <a:t>каких  климатических  поясах  располагается  материк?</a:t>
            </a:r>
          </a:p>
          <a:p>
            <a:endParaRPr lang="ru-RU" sz="2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2672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Правила работы в группе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888" y="2133599"/>
            <a:ext cx="8789313" cy="4294909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Каждая </a:t>
            </a:r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группа:</a:t>
            </a:r>
            <a:endParaRPr lang="ru-RU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-находит ответы на своё задание. </a:t>
            </a:r>
          </a:p>
          <a:p>
            <a:pPr marL="0" indent="0"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-записывает свои ответы в свой маршрутный лист.</a:t>
            </a:r>
          </a:p>
          <a:p>
            <a:pPr marL="0" indent="0"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-назначает отвечающего у доски.</a:t>
            </a:r>
          </a:p>
          <a:p>
            <a:pPr marL="0" indent="0"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-назначает кто будет заполнять сведения в контурную карту на доске.</a:t>
            </a:r>
          </a:p>
          <a:p>
            <a:pPr marL="0" indent="0"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-записывает информацию других групп в свои маршрутные листы.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4296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142535" y="592851"/>
            <a:ext cx="13220011" cy="1603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20" name="Объект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6018128"/>
              </p:ext>
            </p:extLst>
          </p:nvPr>
        </p:nvGraphicFramePr>
        <p:xfrm>
          <a:off x="741734" y="729674"/>
          <a:ext cx="11695861" cy="55200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07014">
                  <a:extLst>
                    <a:ext uri="{9D8B030D-6E8A-4147-A177-3AD203B41FA5}">
                      <a16:colId xmlns:a16="http://schemas.microsoft.com/office/drawing/2014/main" val="3855263000"/>
                    </a:ext>
                  </a:extLst>
                </a:gridCol>
                <a:gridCol w="9188847">
                  <a:extLst>
                    <a:ext uri="{9D8B030D-6E8A-4147-A177-3AD203B41FA5}">
                      <a16:colId xmlns:a16="http://schemas.microsoft.com/office/drawing/2014/main" val="4073212258"/>
                    </a:ext>
                  </a:extLst>
                </a:gridCol>
              </a:tblGrid>
              <a:tr h="7051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Вопросы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78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effectLst/>
                        </a:rPr>
                        <a:t>Ответы 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78" marR="53378" marT="0" marB="0"/>
                </a:tc>
                <a:extLst>
                  <a:ext uri="{0D108BD9-81ED-4DB2-BD59-A6C34878D82A}">
                    <a16:rowId xmlns:a16="http://schemas.microsoft.com/office/drawing/2014/main" val="745449066"/>
                  </a:ext>
                </a:extLst>
              </a:tr>
              <a:tr h="15367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Как расположен относительно экватора, тропиков и </a:t>
                      </a: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нулевого </a:t>
                      </a: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меридиана.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378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Экватор</a:t>
                      </a:r>
                      <a:r>
                        <a:rPr lang="ru-RU" sz="16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________________________ </a:t>
                      </a:r>
                      <a:r>
                        <a:rPr lang="ru-RU" sz="16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Австралию.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Южный </a:t>
                      </a: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тропик проходит через </a:t>
                      </a:r>
                      <a:r>
                        <a:rPr lang="ru-RU" sz="16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_______________________</a:t>
                      </a: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часть </a:t>
                      </a: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материка.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Австралия располагается </a:t>
                      </a:r>
                      <a:r>
                        <a:rPr lang="ru-RU" sz="16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_____________________</a:t>
                      </a: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 </a:t>
                      </a: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нулевого меридиана.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378" marR="53378" marT="0" marB="0"/>
                </a:tc>
                <a:extLst>
                  <a:ext uri="{0D108BD9-81ED-4DB2-BD59-A6C34878D82A}">
                    <a16:rowId xmlns:a16="http://schemas.microsoft.com/office/drawing/2014/main" val="3032351869"/>
                  </a:ext>
                </a:extLst>
              </a:tr>
              <a:tr h="147121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Определите по географическим координатам крайние точки материка.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378" marR="0" marT="0" marB="0"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ю.ш., 142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в.д. – северный мыс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_____________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.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39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ю.ш., 146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в.д. – южный мыс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____________________ .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ю.ш., 113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в.д. – западный мыс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_________________ .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28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ю.ш., 153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в.д. – восточный мыс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_________________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.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53378" marR="53378" marT="0" marB="0"/>
                </a:tc>
                <a:extLst>
                  <a:ext uri="{0D108BD9-81ED-4DB2-BD59-A6C34878D82A}">
                    <a16:rowId xmlns:a16="http://schemas.microsoft.com/office/drawing/2014/main" val="2941352283"/>
                  </a:ext>
                </a:extLst>
              </a:tr>
              <a:tr h="17984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Какие моря, заливы, проливы и океаны омывают материк.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378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</a:t>
                      </a: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западе</a:t>
                      </a:r>
                      <a:r>
                        <a:rPr lang="ru-RU" sz="16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________________________</a:t>
                      </a: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океан.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</a:t>
                      </a: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востоке</a:t>
                      </a:r>
                      <a:r>
                        <a:rPr lang="ru-RU" sz="16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________________________ </a:t>
                      </a: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океан;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Моря: </a:t>
                      </a: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_______________________  и   ________________________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Заливы:</a:t>
                      </a:r>
                      <a:r>
                        <a:rPr lang="ru-RU" sz="16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_____________________ и _____________________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Проливы </a:t>
                      </a:r>
                      <a:r>
                        <a:rPr lang="ru-RU" sz="160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</a:t>
                      </a:r>
                      <a:r>
                        <a:rPr lang="ru-RU" sz="160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_______________________  и  ___________________________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378" marR="53378" marT="0" marB="0"/>
                </a:tc>
                <a:extLst>
                  <a:ext uri="{0D108BD9-81ED-4DB2-BD59-A6C34878D82A}">
                    <a16:rowId xmlns:a16="http://schemas.microsoft.com/office/drawing/2014/main" val="3374496763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741734" y="26798"/>
            <a:ext cx="3914854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3200" b="1" dirty="0" smtClean="0">
                <a:solidFill>
                  <a:srgbClr val="FF0000"/>
                </a:solidFill>
              </a:rPr>
              <a:t>«Мореплаватели»</a:t>
            </a:r>
            <a:endParaRPr lang="ru-RU" sz="32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113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142535" y="592851"/>
            <a:ext cx="13220011" cy="1603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20" name="Объект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4507300"/>
              </p:ext>
            </p:extLst>
          </p:nvPr>
        </p:nvGraphicFramePr>
        <p:xfrm>
          <a:off x="741734" y="729674"/>
          <a:ext cx="11695861" cy="61202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07014">
                  <a:extLst>
                    <a:ext uri="{9D8B030D-6E8A-4147-A177-3AD203B41FA5}">
                      <a16:colId xmlns:a16="http://schemas.microsoft.com/office/drawing/2014/main" val="3855263000"/>
                    </a:ext>
                  </a:extLst>
                </a:gridCol>
                <a:gridCol w="9188847">
                  <a:extLst>
                    <a:ext uri="{9D8B030D-6E8A-4147-A177-3AD203B41FA5}">
                      <a16:colId xmlns:a16="http://schemas.microsoft.com/office/drawing/2014/main" val="4073212258"/>
                    </a:ext>
                  </a:extLst>
                </a:gridCol>
              </a:tblGrid>
              <a:tr h="7051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Вопросы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78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effectLst/>
                        </a:rPr>
                        <a:t>Ответы 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78" marR="53378" marT="0" marB="0"/>
                </a:tc>
                <a:extLst>
                  <a:ext uri="{0D108BD9-81ED-4DB2-BD59-A6C34878D82A}">
                    <a16:rowId xmlns:a16="http://schemas.microsoft.com/office/drawing/2014/main" val="745449066"/>
                  </a:ext>
                </a:extLst>
              </a:tr>
              <a:tr h="15367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Как расположен относительно экватора, тропиков и </a:t>
                      </a: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нулевого </a:t>
                      </a: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меридиана.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378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Экватор</a:t>
                      </a:r>
                      <a:r>
                        <a:rPr lang="ru-RU" sz="16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 пересекает </a:t>
                      </a:r>
                      <a:r>
                        <a:rPr lang="ru-RU" sz="16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Австралию.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Южный </a:t>
                      </a: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тропик проходит через </a:t>
                      </a:r>
                      <a:r>
                        <a:rPr lang="ru-RU" sz="16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центральную</a:t>
                      </a: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часть </a:t>
                      </a: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материка.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Австралия располагается </a:t>
                      </a:r>
                      <a:r>
                        <a:rPr lang="ru-RU" sz="16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 востоку </a:t>
                      </a: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 нулевого меридиана.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378" marR="53378" marT="0" marB="0"/>
                </a:tc>
                <a:extLst>
                  <a:ext uri="{0D108BD9-81ED-4DB2-BD59-A6C34878D82A}">
                    <a16:rowId xmlns:a16="http://schemas.microsoft.com/office/drawing/2014/main" val="3032351869"/>
                  </a:ext>
                </a:extLst>
              </a:tr>
              <a:tr h="207996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Определите по географическим координатам крайние точки материка.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378" marR="0" marT="0" marB="0"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ю.ш., 142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в.д. – северный мыс Йорк.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39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ю.ш., 146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в.д. – южный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мыс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Саут-Ист-Пойнт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ю.ш., 113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в.д. – западный мыс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Стип-Пойнт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28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ю.ш., 153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в.д. – восточный мыс Байрон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53378" marR="53378" marT="0" marB="0"/>
                </a:tc>
                <a:extLst>
                  <a:ext uri="{0D108BD9-81ED-4DB2-BD59-A6C34878D82A}">
                    <a16:rowId xmlns:a16="http://schemas.microsoft.com/office/drawing/2014/main" val="2941352283"/>
                  </a:ext>
                </a:extLst>
              </a:tr>
              <a:tr h="17984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Какие моря, заливы, проливы и океаны омывают материк.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378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</a:t>
                      </a: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западе</a:t>
                      </a:r>
                      <a:r>
                        <a:rPr lang="ru-RU" sz="16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Индийский </a:t>
                      </a: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океан.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</a:t>
                      </a: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востоке</a:t>
                      </a:r>
                      <a:r>
                        <a:rPr lang="ru-RU" sz="16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Тихий </a:t>
                      </a: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океан;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Моря: </a:t>
                      </a:r>
                      <a:r>
                        <a:rPr lang="ru-RU" sz="16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Кораловое</a:t>
                      </a: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ru-RU" sz="16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Тасманово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Заливы:</a:t>
                      </a:r>
                      <a:r>
                        <a:rPr lang="ru-RU" sz="16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aseline="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Карпентария</a:t>
                      </a:r>
                      <a:r>
                        <a:rPr lang="ru-RU" sz="16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Большой Австралийский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Проливы : </a:t>
                      </a:r>
                      <a:r>
                        <a:rPr lang="ru-RU" sz="16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Бассов</a:t>
                      </a: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ru-RU" sz="16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Торресов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378" marR="53378" marT="0" marB="0"/>
                </a:tc>
                <a:extLst>
                  <a:ext uri="{0D108BD9-81ED-4DB2-BD59-A6C34878D82A}">
                    <a16:rowId xmlns:a16="http://schemas.microsoft.com/office/drawing/2014/main" val="3374496763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741734" y="26798"/>
            <a:ext cx="3914854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3200" b="1" dirty="0" smtClean="0">
                <a:solidFill>
                  <a:srgbClr val="FF0000"/>
                </a:solidFill>
              </a:rPr>
              <a:t>«Мореплаватели»</a:t>
            </a:r>
            <a:endParaRPr lang="ru-RU" sz="32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937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911" y="430147"/>
            <a:ext cx="8785599" cy="844472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«История открытий»</a:t>
            </a:r>
            <a:endParaRPr lang="ru-RU" b="1" dirty="0">
              <a:solidFill>
                <a:srgbClr val="00B05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9096259"/>
              </p:ext>
            </p:extLst>
          </p:nvPr>
        </p:nvGraphicFramePr>
        <p:xfrm>
          <a:off x="421192" y="2175497"/>
          <a:ext cx="10958009" cy="4483921"/>
        </p:xfrm>
        <a:graphic>
          <a:graphicData uri="http://schemas.openxmlformats.org/drawingml/2006/table">
            <a:tbl>
              <a:tblPr firstRow="1" firstCol="1" bandRow="1"/>
              <a:tblGrid>
                <a:gridCol w="1398374">
                  <a:extLst>
                    <a:ext uri="{9D8B030D-6E8A-4147-A177-3AD203B41FA5}">
                      <a16:colId xmlns:a16="http://schemas.microsoft.com/office/drawing/2014/main" val="2162599037"/>
                    </a:ext>
                  </a:extLst>
                </a:gridCol>
                <a:gridCol w="3066472">
                  <a:extLst>
                    <a:ext uri="{9D8B030D-6E8A-4147-A177-3AD203B41FA5}">
                      <a16:colId xmlns:a16="http://schemas.microsoft.com/office/drawing/2014/main" val="508241440"/>
                    </a:ext>
                  </a:extLst>
                </a:gridCol>
                <a:gridCol w="6493163">
                  <a:extLst>
                    <a:ext uri="{9D8B030D-6E8A-4147-A177-3AD203B41FA5}">
                      <a16:colId xmlns:a16="http://schemas.microsoft.com/office/drawing/2014/main" val="255448504"/>
                    </a:ext>
                  </a:extLst>
                </a:gridCol>
              </a:tblGrid>
              <a:tr h="6665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Исследователь</a:t>
                      </a:r>
                      <a:endParaRPr lang="ru-RU" sz="2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Что открыл</a:t>
                      </a:r>
                      <a:endParaRPr lang="ru-RU" sz="2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6148614"/>
                  </a:ext>
                </a:extLst>
              </a:tr>
              <a:tr h="6665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1605г.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9918937"/>
                  </a:ext>
                </a:extLst>
              </a:tr>
              <a:tr h="17720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1642г.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2192376"/>
                  </a:ext>
                </a:extLst>
              </a:tr>
              <a:tr h="13787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1770г.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277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669940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1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3.xml><?xml version="1.0" encoding="utf-8"?>
<a:theme xmlns:a="http://schemas.openxmlformats.org/drawingml/2006/main" name="2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4.xml><?xml version="1.0" encoding="utf-8"?>
<a:theme xmlns:a="http://schemas.openxmlformats.org/drawingml/2006/main" name="3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5.xml><?xml version="1.0" encoding="utf-8"?>
<a:theme xmlns:a="http://schemas.openxmlformats.org/drawingml/2006/main" name="4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1056</TotalTime>
  <Words>811</Words>
  <Application>Microsoft Office PowerPoint</Application>
  <PresentationFormat>Широкоэкранный</PresentationFormat>
  <Paragraphs>143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18</vt:i4>
      </vt:variant>
    </vt:vector>
  </HeadingPairs>
  <TitlesOfParts>
    <vt:vector size="30" baseType="lpstr">
      <vt:lpstr>Arial</vt:lpstr>
      <vt:lpstr>Arial Black</vt:lpstr>
      <vt:lpstr>Calibri</vt:lpstr>
      <vt:lpstr>Century Gothic</vt:lpstr>
      <vt:lpstr>Symbol</vt:lpstr>
      <vt:lpstr>Times New Roman</vt:lpstr>
      <vt:lpstr>Wingdings 3</vt:lpstr>
      <vt:lpstr>Легкий дым</vt:lpstr>
      <vt:lpstr>1_Легкий дым</vt:lpstr>
      <vt:lpstr>2_Легкий дым</vt:lpstr>
      <vt:lpstr>3_Легкий дым</vt:lpstr>
      <vt:lpstr>4_Легкий дым</vt:lpstr>
      <vt:lpstr>Презентация PowerPoint</vt:lpstr>
      <vt:lpstr>Презентация PowerPoint</vt:lpstr>
      <vt:lpstr>Презентация PowerPoint</vt:lpstr>
      <vt:lpstr>Цели урока</vt:lpstr>
      <vt:lpstr>понятие «географическое положение материка» </vt:lpstr>
      <vt:lpstr>Правила работы в группе </vt:lpstr>
      <vt:lpstr>Презентация PowerPoint</vt:lpstr>
      <vt:lpstr>Презентация PowerPoint</vt:lpstr>
      <vt:lpstr>«История открытий»</vt:lpstr>
      <vt:lpstr>проверка  «История открытий»</vt:lpstr>
      <vt:lpstr>«Исследователи»</vt:lpstr>
      <vt:lpstr>Презентация PowerPoint</vt:lpstr>
      <vt:lpstr>Ответьте на вопросы. </vt:lpstr>
      <vt:lpstr>Большой барьерный риф</vt:lpstr>
      <vt:lpstr>Умение применять полученные  знания  по  теме </vt:lpstr>
      <vt:lpstr>Презентация PowerPoint</vt:lpstr>
      <vt:lpstr>Презентация PowerPoint</vt:lpstr>
      <vt:lpstr>Домашнее задание по выбору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Вознесенские</dc:creator>
  <cp:lastModifiedBy>RePack by Diakov</cp:lastModifiedBy>
  <cp:revision>38</cp:revision>
  <dcterms:created xsi:type="dcterms:W3CDTF">2022-01-12T16:33:26Z</dcterms:created>
  <dcterms:modified xsi:type="dcterms:W3CDTF">2022-01-27T13:52:59Z</dcterms:modified>
</cp:coreProperties>
</file>