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4">
          <p15:clr>
            <a:srgbClr val="A4A3A4"/>
          </p15:clr>
        </p15:guide>
        <p15:guide id="2" pos="3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040"/>
    <a:srgbClr val="9A4D00"/>
    <a:srgbClr val="8E5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416" y="96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656" y="5265365"/>
            <a:ext cx="39624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9888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701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39792" y="289070"/>
            <a:ext cx="2339935" cy="61590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9986" y="289070"/>
            <a:ext cx="6846478" cy="61590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32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8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43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9985" y="1684285"/>
            <a:ext cx="4593207" cy="476378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86521" y="1684285"/>
            <a:ext cx="4593207" cy="476378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85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1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431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8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8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70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6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986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CA8BB-3BDF-406B-929D-0B575F81EB5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EF045-9B89-4B83-9319-978F28103E0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75520" y="2902614"/>
            <a:ext cx="7269713" cy="1474138"/>
          </a:xfrm>
          <a:prstGeom prst="rect">
            <a:avLst/>
          </a:prstGeom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10399713" cy="7218363"/>
          </a:xfrm>
          <a:prstGeom prst="frame">
            <a:avLst>
              <a:gd name="adj1" fmla="val 1677"/>
            </a:avLst>
          </a:prstGeom>
          <a:gradFill flip="none" rotWithShape="1">
            <a:gsLst>
              <a:gs pos="0">
                <a:srgbClr val="8E5F00">
                  <a:tint val="66000"/>
                  <a:satMod val="160000"/>
                </a:srgbClr>
              </a:gs>
              <a:gs pos="50000">
                <a:srgbClr val="8E5F00">
                  <a:tint val="44500"/>
                  <a:satMod val="160000"/>
                </a:srgbClr>
              </a:gs>
              <a:gs pos="100000">
                <a:srgbClr val="8E5F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666" tIns="50333" rIns="100666" bIns="5033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52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31904" y="3897213"/>
            <a:ext cx="4392488" cy="1844693"/>
          </a:xfrm>
        </p:spPr>
        <p:txBody>
          <a:bodyPr>
            <a:normAutofit fontScale="62500" lnSpcReduction="20000"/>
          </a:bodyPr>
          <a:lstStyle/>
          <a:p>
            <a:pPr algn="r"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Романова О.В.</a:t>
            </a:r>
          </a:p>
          <a:p>
            <a:pPr algn="r"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Специальность: 44.02.02</a:t>
            </a:r>
          </a:p>
          <a:p>
            <a:pPr algn="r"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«Преподавание в </a:t>
            </a:r>
          </a:p>
          <a:p>
            <a:pPr algn="r"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начальных классах»</a:t>
            </a:r>
          </a:p>
          <a:p>
            <a:pPr algn="r">
              <a:defRPr/>
            </a:pPr>
            <a:r>
              <a:rPr lang="ru-RU" altLang="ru-RU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Группа: 44 н/з.</a:t>
            </a:r>
          </a:p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EA73AC-F8C8-497D-AEAD-47389FFCA16E}"/>
              </a:ext>
            </a:extLst>
          </p:cNvPr>
          <p:cNvSpPr/>
          <p:nvPr/>
        </p:nvSpPr>
        <p:spPr>
          <a:xfrm>
            <a:off x="3121408" y="1736973"/>
            <a:ext cx="41553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Mongolian Baiti" panose="03000500000000000000" pitchFamily="66" charset="0"/>
              </a:rPr>
              <a:t>«Добро и зло»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5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368" y="852975"/>
            <a:ext cx="9359742" cy="1203061"/>
          </a:xfrm>
        </p:spPr>
        <p:txBody>
          <a:bodyPr>
            <a:no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Домашнее задание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96E7F36-59EF-4EA4-80FD-F796D4E6EBF8}"/>
              </a:ext>
            </a:extLst>
          </p:cNvPr>
          <p:cNvSpPr/>
          <p:nvPr/>
        </p:nvSpPr>
        <p:spPr>
          <a:xfrm>
            <a:off x="1652282" y="1592957"/>
            <a:ext cx="5760639" cy="5039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Продолжить сказку, предложить родителям поучаствовать и написать свой вариант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«На небе появилась огромная черная туча. Она закрыла собой солнышко, сказав ему: «Уходи! Сегодня мой день! Видишь, никого нет на улице. Все дети сегодня дома сидят и гулять не будут, потому что я не люблю детский смех, не люблю дружные игры!» И туча развалилась на небосклоне, стала любоваться скучной картиной…».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Проиллюстрировать концовку текста, сделать коллаж, поделку на тему «Добро и зло»</a:t>
            </a:r>
            <a:endParaRPr lang="ru-RU" sz="2400" b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270D11-8B99-4F4B-A8CF-2776E44B7B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576" y="1816855"/>
            <a:ext cx="2810805" cy="17923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AEB029-4800-478E-B781-9DF7371412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876" y="4401269"/>
            <a:ext cx="2194204" cy="15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4B425C-B890-4B84-9BFE-7D071E49ECC2}"/>
              </a:ext>
            </a:extLst>
          </p:cNvPr>
          <p:cNvSpPr/>
          <p:nvPr/>
        </p:nvSpPr>
        <p:spPr>
          <a:xfrm>
            <a:off x="3077255" y="2218021"/>
            <a:ext cx="4891083" cy="81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 </a:t>
            </a:r>
            <a:endParaRPr lang="ru-RU" sz="36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716317-69D4-4F8C-8323-8AC56A69D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797" y="4150565"/>
            <a:ext cx="4572000" cy="237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320" y="368821"/>
            <a:ext cx="9359742" cy="1203061"/>
          </a:xfrm>
        </p:spPr>
        <p:txBody>
          <a:bodyPr>
            <a:no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Эпиграфы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16DC26-99B6-44D9-A388-023A9F3FBC71}"/>
              </a:ext>
            </a:extLst>
          </p:cNvPr>
          <p:cNvSpPr/>
          <p:nvPr/>
        </p:nvSpPr>
        <p:spPr>
          <a:xfrm>
            <a:off x="1671464" y="1304925"/>
            <a:ext cx="47525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«Добрый человек – не тот, кто умеет делать добро, а тот, кто не умеет делать зло».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В. О. Ключевский.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endParaRPr lang="ru-RU" sz="2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«Я не знаю, что такое добро. То, что люди ценят во мне, и есть мои достоинства. Я не знаю, что такое зло. То, что люди не любят во мне, - вот это и есть мои пороки».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Древнекитайское изречение.</a:t>
            </a:r>
            <a:endParaRPr lang="ru-RU" sz="2800" b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09821C-A8AB-46A2-A1F6-419A0964BB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001" y="2313037"/>
            <a:ext cx="3663687" cy="206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320" y="368821"/>
            <a:ext cx="9359742" cy="1203061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Толковый словарь С.И. Ожегова</a:t>
            </a:r>
            <a:r>
              <a:rPr lang="ru-RU" sz="3600" dirty="0">
                <a:latin typeface="Monotype Corsiva" panose="03010101010201010101" pitchFamily="66" charset="0"/>
              </a:rPr>
              <a:t/>
            </a:r>
            <a:br>
              <a:rPr lang="ru-RU" sz="3600" dirty="0">
                <a:latin typeface="Monotype Corsiva" panose="03010101010201010101" pitchFamily="66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16DC26-99B6-44D9-A388-023A9F3FBC71}"/>
              </a:ext>
            </a:extLst>
          </p:cNvPr>
          <p:cNvSpPr/>
          <p:nvPr/>
        </p:nvSpPr>
        <p:spPr>
          <a:xfrm>
            <a:off x="1671464" y="1304925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800" b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E8AA33C-11B2-4BFA-AC80-E28144C2EAE1}"/>
              </a:ext>
            </a:extLst>
          </p:cNvPr>
          <p:cNvSpPr/>
          <p:nvPr/>
        </p:nvSpPr>
        <p:spPr>
          <a:xfrm>
            <a:off x="1671464" y="1160909"/>
            <a:ext cx="5197475" cy="62838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Зло</a:t>
            </a:r>
            <a:r>
              <a:rPr lang="ru-RU" sz="32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- нечто дурное, вредное, противоположное добру; злой поступок. </a:t>
            </a:r>
            <a:endParaRPr lang="ru-RU" sz="24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</a:t>
            </a:r>
            <a:r>
              <a:rPr lang="ru-RU" sz="32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- нечто положительное, хорошее, полезное, противоположное злу; добрый поступок. </a:t>
            </a:r>
            <a:endParaRPr lang="ru-RU" sz="24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Доброта</a:t>
            </a:r>
            <a:r>
              <a:rPr lang="ru-RU" sz="32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- отзывчивость, душевное расположение к людям, стремление делать добро другим. </a:t>
            </a:r>
            <a:endParaRPr lang="ru-RU" sz="24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F398F7-C377-47D5-AB3C-7A5C64FCF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354" y="2248415"/>
            <a:ext cx="3628708" cy="272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320" y="368821"/>
            <a:ext cx="9359742" cy="1203061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Monotype Corsiva" panose="03010101010201010101" pitchFamily="66" charset="0"/>
              </a:rPr>
              <a:t>Притча о добре и зле</a:t>
            </a:r>
            <a:r>
              <a:rPr lang="ru-RU" sz="4400" dirty="0">
                <a:latin typeface="Monotype Corsiva" panose="03010101010201010101" pitchFamily="66" charset="0"/>
              </a:rPr>
              <a:t/>
            </a:r>
            <a:br>
              <a:rPr lang="ru-RU" sz="4400" dirty="0">
                <a:latin typeface="Monotype Corsiva" panose="03010101010201010101" pitchFamily="66" charset="0"/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28AA5B4-26DF-4DB8-B27A-70A60EE1D0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74" y="3885512"/>
            <a:ext cx="3986088" cy="298956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B63E8FC-E439-4CAE-9B91-6E78ADCC1736}"/>
              </a:ext>
            </a:extLst>
          </p:cNvPr>
          <p:cNvSpPr/>
          <p:nvPr/>
        </p:nvSpPr>
        <p:spPr>
          <a:xfrm>
            <a:off x="1828931" y="1123608"/>
            <a:ext cx="8205131" cy="2776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Когда-то давно старик открыл своему внуку одну жизненную истину:</a:t>
            </a:r>
            <a:endParaRPr lang="ru-RU" sz="1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В каждом человеке идет борьба, очень похожая на борьбу двух волков. Один волк представляет зло: зависть, ревность, сожаление, эгоизм, амбиции, ложь. Другой волк представляет добро: мир, любовь, надежду, истину, доброту и верность.</a:t>
            </a:r>
            <a:endParaRPr lang="ru-RU" sz="1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35F68DF-BDDF-483A-B791-BABA364814EA}"/>
              </a:ext>
            </a:extLst>
          </p:cNvPr>
          <p:cNvSpPr/>
          <p:nvPr/>
        </p:nvSpPr>
        <p:spPr>
          <a:xfrm>
            <a:off x="1802999" y="3609244"/>
            <a:ext cx="4219043" cy="3896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Внук, тронутый до глубины души словами деда, задумался, а потом спросил:</a:t>
            </a:r>
            <a:endParaRPr lang="ru-RU" sz="1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А какой волк в конце побеждает? Старик улыбнулся и ответил:</a:t>
            </a:r>
            <a:endParaRPr lang="ru-RU" sz="1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Всегда побеждает тот волк, которого ты кормишь.</a:t>
            </a:r>
            <a:endParaRPr lang="ru-RU" sz="18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4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765" y="863186"/>
            <a:ext cx="9359742" cy="1203061"/>
          </a:xfrm>
        </p:spPr>
        <p:txBody>
          <a:bodyPr>
            <a:no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Пословицы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5BD7C9-25DD-4F85-BAFD-A91ACD10F0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799" y="5049341"/>
            <a:ext cx="3539674" cy="186012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53F821A-984E-42CD-B010-07D213BFB795}"/>
              </a:ext>
            </a:extLst>
          </p:cNvPr>
          <p:cNvSpPr/>
          <p:nvPr/>
        </p:nvSpPr>
        <p:spPr>
          <a:xfrm>
            <a:off x="1578406" y="1464716"/>
            <a:ext cx="7742460" cy="3371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Худо тому, кто добра не делает никому.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Доброе дело само себя хвалит.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Доброе слово и железные ворота открывает.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Доброе слово и кошке приятно.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Злоба лишает человека силы.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 недобрым пойдешь - на беду набредешь.</a:t>
            </a:r>
            <a:endParaRPr lang="ru-RU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12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946" y="800869"/>
            <a:ext cx="9359742" cy="1203061"/>
          </a:xfrm>
        </p:spPr>
        <p:txBody>
          <a:bodyPr>
            <a:no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Игра: «Доскажи словечко»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92055B-EE5C-4855-9200-F40F724EEE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644" y="2457053"/>
            <a:ext cx="3303044" cy="288855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03FE3F0-B2B0-4090-B3E9-765FD4237052}"/>
              </a:ext>
            </a:extLst>
          </p:cNvPr>
          <p:cNvSpPr/>
          <p:nvPr/>
        </p:nvSpPr>
        <p:spPr>
          <a:xfrm>
            <a:off x="1743472" y="1386349"/>
            <a:ext cx="5904655" cy="5595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Растает даже ледяная глыба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 слова теплого </a:t>
            </a: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</a:t>
            </a: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Зазеленеет старый пень,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услышит </a:t>
            </a: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добрый день</a:t>
            </a: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Мальчик, вежливый и развитый,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Говорит, встречаясь, </a:t>
            </a: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здравствуйте!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нас бранят за шалости,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Говорим мы </a:t>
            </a: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извините, пожалуйста!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во Франции, и в Дании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На прощание говорят </a:t>
            </a:r>
            <a:r>
              <a:rPr lang="ru-RU" sz="2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до свидания!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33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7408" y="1016893"/>
            <a:ext cx="9359742" cy="1203061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Притча великого русского педагога В.А. Сухомлинского "Обыкновенный человек"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2072FC0-052E-4F96-B340-A919D51C4781}"/>
              </a:ext>
            </a:extLst>
          </p:cNvPr>
          <p:cNvSpPr/>
          <p:nvPr/>
        </p:nvSpPr>
        <p:spPr>
          <a:xfrm>
            <a:off x="1887488" y="1907069"/>
            <a:ext cx="48245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вы можете сказать о главных героях рассказа? Какие они? Почему?</a:t>
            </a:r>
            <a:endParaRPr lang="ru-RU" sz="2800" dirty="0"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Согласны ли вы с той характеристикой, которую давал дедушка проезжим? Какой он – обыкновенный человек?</a:t>
            </a:r>
            <a:endParaRPr lang="ru-RU" sz="2800" dirty="0"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69A29A-8ED2-4217-947E-22E195142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014" y="1808981"/>
            <a:ext cx="3082419" cy="476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4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2498" y="328972"/>
            <a:ext cx="9359742" cy="1203061"/>
          </a:xfrm>
        </p:spPr>
        <p:txBody>
          <a:bodyPr>
            <a:no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Добрый или злой герой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?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16DC26-99B6-44D9-A388-023A9F3FBC71}"/>
              </a:ext>
            </a:extLst>
          </p:cNvPr>
          <p:cNvSpPr/>
          <p:nvPr/>
        </p:nvSpPr>
        <p:spPr>
          <a:xfrm>
            <a:off x="1671464" y="1304925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endParaRPr lang="ru-RU" sz="2800" b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7A9E91E-76C1-4CF7-A584-BFEC355937FC}"/>
              </a:ext>
            </a:extLst>
          </p:cNvPr>
          <p:cNvSpPr/>
          <p:nvPr/>
        </p:nvSpPr>
        <p:spPr>
          <a:xfrm>
            <a:off x="2623445" y="957954"/>
            <a:ext cx="6493619" cy="1018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Добрый  </a:t>
            </a:r>
            <a:r>
              <a:rPr lang="ru-RU" sz="32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Злой</a:t>
            </a:r>
            <a:endParaRPr lang="ru-RU" sz="2400" b="1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C0FD335-0E44-4B36-AFB7-1E64565E7D59}"/>
              </a:ext>
            </a:extLst>
          </p:cNvPr>
          <p:cNvSpPr/>
          <p:nvPr/>
        </p:nvSpPr>
        <p:spPr>
          <a:xfrm>
            <a:off x="2296896" y="1555288"/>
            <a:ext cx="2193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</a:rPr>
              <a:t>доктор Айболит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AC6C2C3-580F-4468-8383-D1E87273737D}"/>
              </a:ext>
            </a:extLst>
          </p:cNvPr>
          <p:cNvSpPr/>
          <p:nvPr/>
        </p:nvSpPr>
        <p:spPr>
          <a:xfrm>
            <a:off x="2608962" y="3336781"/>
            <a:ext cx="146386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Винни Пух</a:t>
            </a:r>
            <a:endParaRPr lang="ru-RU" sz="18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CA8B91E-6583-4C90-BA27-5EFB7BC6CCE6}"/>
              </a:ext>
            </a:extLst>
          </p:cNvPr>
          <p:cNvSpPr/>
          <p:nvPr/>
        </p:nvSpPr>
        <p:spPr>
          <a:xfrm>
            <a:off x="2260724" y="5221474"/>
            <a:ext cx="1967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  <a:ea typeface="Calibri" panose="020F0502020204030204" pitchFamily="34" charset="0"/>
              </a:rPr>
              <a:t>Золотая рыбка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333D92E-D5E3-4D2A-A707-83F7676572E6}"/>
              </a:ext>
            </a:extLst>
          </p:cNvPr>
          <p:cNvSpPr/>
          <p:nvPr/>
        </p:nvSpPr>
        <p:spPr>
          <a:xfrm>
            <a:off x="7288088" y="1737110"/>
            <a:ext cx="1372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Баба Яга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74A3A35-EF81-44B9-923B-7FCC6DC5BE18}"/>
              </a:ext>
            </a:extLst>
          </p:cNvPr>
          <p:cNvSpPr/>
          <p:nvPr/>
        </p:nvSpPr>
        <p:spPr>
          <a:xfrm>
            <a:off x="6923562" y="4329977"/>
            <a:ext cx="2218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Змей Горыныч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5975A7E-FA6E-43F2-A316-F7BD7B158B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560" y="3760874"/>
            <a:ext cx="1471878" cy="147187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6F37573-A8CC-418A-B7AE-85188D8EF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18" y="2061676"/>
            <a:ext cx="1254554" cy="130462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F62A4E3-623A-4ECB-9C03-B10915E4E2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536" y="5632862"/>
            <a:ext cx="1849583" cy="1453281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095BF74-F979-43D0-AA72-8AE8D2BFBF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001" y="2311587"/>
            <a:ext cx="1427265" cy="201839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9ED7DAB3-7E82-4AA5-A141-30F5BBE2EAA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808" y="4839689"/>
            <a:ext cx="2253652" cy="200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5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971" y="363474"/>
            <a:ext cx="9359742" cy="1203061"/>
          </a:xfrm>
        </p:spPr>
        <p:txBody>
          <a:bodyPr>
            <a:no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b="1" dirty="0">
                <a:latin typeface="Monotype Corsiva" panose="03010101010201010101" pitchFamily="66" charset="0"/>
              </a:rPr>
              <a:t>Распределите слова на две группы: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16DC26-99B6-44D9-A388-023A9F3FBC71}"/>
              </a:ext>
            </a:extLst>
          </p:cNvPr>
          <p:cNvSpPr/>
          <p:nvPr/>
        </p:nvSpPr>
        <p:spPr>
          <a:xfrm>
            <a:off x="1671464" y="1304925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endParaRPr lang="ru-RU" sz="2800" b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D752B2A-FC86-425D-AFA0-ABA03328289E}"/>
              </a:ext>
            </a:extLst>
          </p:cNvPr>
          <p:cNvSpPr/>
          <p:nvPr/>
        </p:nvSpPr>
        <p:spPr>
          <a:xfrm>
            <a:off x="1671464" y="970351"/>
            <a:ext cx="8492723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обман, насилие, взаимовыручка, помощь, умение говорить правду, хвастовство, ложь, трудолюбие.</a:t>
            </a:r>
            <a:endParaRPr lang="ru-RU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4B336D2-DAB7-4476-A02C-F73504027CDE}"/>
              </a:ext>
            </a:extLst>
          </p:cNvPr>
          <p:cNvSpPr/>
          <p:nvPr/>
        </p:nvSpPr>
        <p:spPr>
          <a:xfrm>
            <a:off x="2337073" y="1938830"/>
            <a:ext cx="6332183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  </a:t>
            </a:r>
            <a:r>
              <a:rPr lang="ru-RU" sz="36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36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Зло</a:t>
            </a:r>
            <a:endParaRPr lang="ru-RU" sz="2800" b="1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AEE245-19AC-43B9-9A52-F51AECA96B5D}"/>
              </a:ext>
            </a:extLst>
          </p:cNvPr>
          <p:cNvSpPr/>
          <p:nvPr/>
        </p:nvSpPr>
        <p:spPr>
          <a:xfrm>
            <a:off x="1701552" y="2496487"/>
            <a:ext cx="2545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  <a:ea typeface="Calibri" panose="020F0502020204030204" pitchFamily="34" charset="0"/>
              </a:rPr>
              <a:t>взаимовыручка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15A038C-2987-48B1-9480-61C16B99D880}"/>
              </a:ext>
            </a:extLst>
          </p:cNvPr>
          <p:cNvSpPr/>
          <p:nvPr/>
        </p:nvSpPr>
        <p:spPr>
          <a:xfrm>
            <a:off x="2459926" y="2996249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  <a:ea typeface="Calibri" panose="020F0502020204030204" pitchFamily="34" charset="0"/>
              </a:rPr>
              <a:t>помощь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4DF7D16-903B-46C1-91AA-F5E37CA46CFA}"/>
              </a:ext>
            </a:extLst>
          </p:cNvPr>
          <p:cNvSpPr/>
          <p:nvPr/>
        </p:nvSpPr>
        <p:spPr>
          <a:xfrm>
            <a:off x="1499102" y="3522664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умение говорить правду 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3EA7AD1-20AA-488F-808B-B86D3696D09F}"/>
              </a:ext>
            </a:extLst>
          </p:cNvPr>
          <p:cNvSpPr/>
          <p:nvPr/>
        </p:nvSpPr>
        <p:spPr>
          <a:xfrm>
            <a:off x="2035130" y="4045884"/>
            <a:ext cx="1805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трудолюбие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9BD211A-0B39-4358-9359-9DC339C7C9C8}"/>
              </a:ext>
            </a:extLst>
          </p:cNvPr>
          <p:cNvSpPr/>
          <p:nvPr/>
        </p:nvSpPr>
        <p:spPr>
          <a:xfrm>
            <a:off x="7691553" y="2526968"/>
            <a:ext cx="1013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обман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EC42F35-EEE0-47E0-B8E3-73CA7A26BD53}"/>
              </a:ext>
            </a:extLst>
          </p:cNvPr>
          <p:cNvSpPr/>
          <p:nvPr/>
        </p:nvSpPr>
        <p:spPr>
          <a:xfrm>
            <a:off x="7515456" y="3085961"/>
            <a:ext cx="1226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насилие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2ED022F-6F29-427C-B15A-2D2F00D28F91}"/>
              </a:ext>
            </a:extLst>
          </p:cNvPr>
          <p:cNvSpPr/>
          <p:nvPr/>
        </p:nvSpPr>
        <p:spPr>
          <a:xfrm>
            <a:off x="7154780" y="3628198"/>
            <a:ext cx="1947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хвастовство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074A723-BD37-4348-9564-E3BCD589FA3B}"/>
              </a:ext>
            </a:extLst>
          </p:cNvPr>
          <p:cNvSpPr/>
          <p:nvPr/>
        </p:nvSpPr>
        <p:spPr>
          <a:xfrm>
            <a:off x="7691103" y="4138866"/>
            <a:ext cx="9781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ложь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128AF81-F064-4C22-9A4F-05633F8546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488" y="4703528"/>
            <a:ext cx="2897453" cy="213269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23F599E-A52E-4BDE-94E7-2E4B22F364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37" y="4698018"/>
            <a:ext cx="2897453" cy="212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7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571</Words>
  <Application>Microsoft Office PowerPoint</Application>
  <PresentationFormat>Произвольный</PresentationFormat>
  <Paragraphs>74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Mongolian Baiti</vt:lpstr>
      <vt:lpstr>Monotype Corsiva</vt:lpstr>
      <vt:lpstr>Times New Roman</vt:lpstr>
      <vt:lpstr>Тема Office</vt:lpstr>
      <vt:lpstr>Презентация PowerPoint</vt:lpstr>
      <vt:lpstr>Эпиграфы  </vt:lpstr>
      <vt:lpstr>Толковый словарь С.И. Ожегова </vt:lpstr>
      <vt:lpstr>Притча о добре и зле </vt:lpstr>
      <vt:lpstr>Пословицы   </vt:lpstr>
      <vt:lpstr>Игра: «Доскажи словечко»   </vt:lpstr>
      <vt:lpstr>Притча великого русского педагога В.А. Сухомлинского "Обыкновенный человек"   </vt:lpstr>
      <vt:lpstr>Добрый или злой герой?  </vt:lpstr>
      <vt:lpstr> Распределите слова на две группы:  </vt:lpstr>
      <vt:lpstr>Домашнее задание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2021-05-25T17:06:35Z</dcterms:created>
  <dcterms:modified xsi:type="dcterms:W3CDTF">2021-10-17T14:55:07Z</dcterms:modified>
</cp:coreProperties>
</file>