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8" r:id="rId33"/>
    <p:sldId id="289" r:id="rId34"/>
    <p:sldId id="28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5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03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98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21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39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170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95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42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5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536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632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822DE-E0E5-4440-B64B-C779B0E39A5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9F540-CF87-4C77-9F87-0CE43220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0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9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 ?><Relationships xmlns="http://schemas.openxmlformats.org/package/2006/relationships"><Relationship Id="rId2" Target="../media/image3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 ?><Relationships xmlns="http://schemas.openxmlformats.org/package/2006/relationships"><Relationship Id="rId3" Target="../media/image42.png" Type="http://schemas.openxmlformats.org/officeDocument/2006/relationships/image"/><Relationship Id="rId2" Target="../media/image4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 ?><Relationships xmlns="http://schemas.openxmlformats.org/package/2006/relationships"><Relationship Id="rId3" Target="../media/image46.pn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hdphoto3.wdp" Type="http://schemas.microsoft.com/office/2007/relationships/hdphoto"/></Relationships>
</file>

<file path=ppt/slides/_rels/slide31.xml.rels><?xml version="1.0" encoding="UTF-8" standalone="yes" ?><Relationships xmlns="http://schemas.openxmlformats.org/package/2006/relationships"><Relationship Id="rId3" Target="../media/image48.png" Type="http://schemas.openxmlformats.org/officeDocument/2006/relationships/image"/><Relationship Id="rId2" Target="../media/image4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hdphoto4.wdp" Type="http://schemas.microsoft.com/office/2007/relationships/hdphoto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33.xml.rels><?xml version="1.0" encoding="UTF-8" standalone="yes" ?><Relationships xmlns="http://schemas.openxmlformats.org/package/2006/relationships"><Relationship Id="rId3" Target="../media/image52.png" Type="http://schemas.openxmlformats.org/officeDocument/2006/relationships/image"/><Relationship Id="rId2" Target="../media/image5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hdphoto6.wdp" Type="http://schemas.microsoft.com/office/2007/relationships/hdphoto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54368"/>
            <a:ext cx="633670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План-конспект</a:t>
            </a:r>
            <a:endParaRPr lang="ru-RU" sz="2200" dirty="0"/>
          </a:p>
          <a:p>
            <a:pPr algn="ctr"/>
            <a:r>
              <a:rPr lang="ru-RU" sz="2000" b="1" dirty="0"/>
              <a:t>по информатике в 8 классе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на </a:t>
            </a:r>
            <a:r>
              <a:rPr lang="ru-RU" sz="2000" b="1" dirty="0" smtClean="0"/>
              <a:t>тему: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307631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Учитель математики, физики и информатики</a:t>
            </a:r>
            <a:endParaRPr lang="ru-RU" sz="2200" dirty="0" smtClean="0"/>
          </a:p>
          <a:p>
            <a:pPr algn="ctr"/>
            <a:r>
              <a:rPr lang="ru-RU" sz="2200" b="1" dirty="0" smtClean="0">
                <a:solidFill>
                  <a:srgbClr val="0000FF"/>
                </a:solidFill>
              </a:rPr>
              <a:t>Темнохудова Ольга Владимировна.</a:t>
            </a:r>
            <a:endParaRPr lang="ru-RU" sz="22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155503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«Работа в среде программирования </a:t>
            </a:r>
            <a:r>
              <a:rPr lang="ru-RU" sz="2200" b="1" dirty="0" err="1" smtClean="0">
                <a:solidFill>
                  <a:srgbClr val="C00000"/>
                </a:solidFill>
              </a:rPr>
              <a:t>КуМир</a:t>
            </a:r>
            <a:r>
              <a:rPr lang="ru-RU" sz="2200" b="1" dirty="0" smtClean="0">
                <a:solidFill>
                  <a:srgbClr val="C00000"/>
                </a:solidFill>
              </a:rPr>
              <a:t>. </a:t>
            </a:r>
            <a:endParaRPr lang="ru-RU" sz="2200" dirty="0" smtClean="0">
              <a:solidFill>
                <a:srgbClr val="C00000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Исполнитель Черепаха</a:t>
            </a:r>
            <a:r>
              <a:rPr lang="ru-RU" sz="2200" b="1" dirty="0" smtClean="0">
                <a:solidFill>
                  <a:srgbClr val="C00000"/>
                </a:solidFill>
              </a:rPr>
              <a:t>»</a:t>
            </a:r>
            <a:endParaRPr lang="ru-RU" sz="2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81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sites.google.com/site/fakultativinformatika/_/rsrc/1475164953470/home/zanatie-1-znakomstvo-s-cerepahoj/che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34780"/>
            <a:ext cx="2879725" cy="297434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839296"/>
              </p:ext>
            </p:extLst>
          </p:nvPr>
        </p:nvGraphicFramePr>
        <p:xfrm>
          <a:off x="3635896" y="624443"/>
          <a:ext cx="3550355" cy="39566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7284"/>
                <a:gridCol w="2233071"/>
              </a:tblGrid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Команда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Комментарии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поднять хвост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Используется для бесследного перемещения.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опустить хвост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Используется для рисования.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вперед (Х)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Черепаха перемещается вперёд на Х пикселей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назад (Х)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Черепаха перемещается назад на Х пикселей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вправо (Х)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Черепаха поворачивается направо  (по часовой стрелке) на Х градусов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влево (Х)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Черепаха поворачивается налево  (против часовой стрелки) на Х градусов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1119" y="620688"/>
            <a:ext cx="29965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</a:rPr>
              <a:t>Система </a:t>
            </a:r>
            <a:endParaRPr lang="ru-RU" sz="2400" b="1" dirty="0" smtClean="0">
              <a:solidFill>
                <a:srgbClr val="0000FF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команд </a:t>
            </a:r>
            <a:r>
              <a:rPr lang="ru-RU" sz="2400" b="1" dirty="0">
                <a:solidFill>
                  <a:srgbClr val="0000FF"/>
                </a:solidFill>
              </a:rPr>
              <a:t>исполнителя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63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kr.sh/i/090222/9AwSI9ti.jpg?download=1&amp;name=%D0%A1%D0%BA%D1%80%D0%B8%D0%BD%D1%88%D0%BE%D1%82%2009-02-2022%2004:14: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548680"/>
            <a:ext cx="3914775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skr.sh/i/080222/OKsnMtvx.jpg?download=1&amp;name=%D0%A1%D0%BA%D1%80%D0%B8%D0%BD%D1%88%D0%BE%D1%82%2008-02-2022%2021:06:4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812894"/>
            <a:ext cx="2934335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067944" y="4077072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</a:rPr>
              <a:t>Квадрат</a:t>
            </a:r>
            <a:endParaRPr lang="ru-RU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40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00FF"/>
                </a:solidFill>
              </a:rPr>
              <a:t>Как надо изменить программу, чтобы Черепаха нарисовала ту же самую фигуру, но в 4 раза больше?</a:t>
            </a:r>
            <a:endParaRPr lang="ru-RU" sz="1600" dirty="0">
              <a:solidFill>
                <a:srgbClr val="0000FF"/>
              </a:solidFill>
            </a:endParaRPr>
          </a:p>
        </p:txBody>
      </p:sp>
      <p:pic>
        <p:nvPicPr>
          <p:cNvPr id="3" name="Рисунок 2" descr="https://skr.sh/i/080222/FyENR6qQ.jpg?download=1&amp;name=%D0%A1%D0%BA%D1%80%D0%B8%D0%BD%D1%88%D0%BE%D1%82%2008-02-2022%2021:10: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2879725" cy="239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 descr="https://skr.sh/i/090222/k8KN4yFy.jpg?download=1&amp;name=%D0%A1%D0%BA%D1%80%D0%B8%D0%BD%D1%88%D0%BE%D1%82%2009-02-2022%2004:17: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2340000" cy="407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64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FF"/>
                </a:solidFill>
              </a:rPr>
              <a:t>Как изменится картинка, если все команды «вперед» заменить на команды «назад»?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0242" name="Picture 2" descr="https://skr.sh/i/090222/OjmGjIvO.jpg?download=1&amp;name=%D0%A1%D0%BA%D1%80%D0%B8%D0%BD%D1%88%D0%BE%D1%82%2009-02-2022%2004:19: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280035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skr.sh/i/080222/KsgkAEwO.jpg?download=1&amp;name=%D0%A1%D0%BA%D1%80%D0%B8%D0%BD%D1%88%D0%BE%D1%82%2008-02-2022%2021:13:0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24744"/>
            <a:ext cx="2879725" cy="3188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754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FF"/>
                </a:solidFill>
              </a:rPr>
              <a:t>Как изменится картинка, если все команды «вправо» заменить на команды «влево»?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1266" name="Picture 2" descr="https://skr.sh/i/090222/AR2gP3nu.jpg?download=1&amp;name=%D0%A1%D0%BA%D1%80%D0%B8%D0%BD%D1%88%D0%BE%D1%82%2009-02-2022%2004:21: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65160"/>
            <a:ext cx="27908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skr.sh/i/080222/ZHkBz207.jpg?download=1&amp;name=%D0%A1%D0%BA%D1%80%D0%B8%D0%BD%D1%88%D0%BE%D1%82%2008-02-2022%2021:15:2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37340"/>
            <a:ext cx="2879725" cy="2768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001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Задание 2. </a:t>
            </a:r>
            <a:endParaRPr lang="ru-RU" dirty="0">
              <a:solidFill>
                <a:srgbClr val="0000FF"/>
              </a:solidFill>
            </a:endParaRPr>
          </a:p>
          <a:p>
            <a:r>
              <a:rPr lang="ru-RU" b="1" i="1" dirty="0">
                <a:solidFill>
                  <a:srgbClr val="0000FF"/>
                </a:solidFill>
              </a:rPr>
              <a:t>Какой длины отрезок нарисует Черепаха при выполнении фрагмента программы: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2290" name="Picture 2" descr="https://skr.sh/i/090222/uBVXI8DB.jpg?download=1&amp;name=%D0%A1%D0%BA%D1%80%D0%B8%D0%BD%D1%88%D0%BE%D1%82%2009-02-2022%2004:23: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40" y="1916832"/>
            <a:ext cx="27908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skr.sh/i/080222/CesQ8isD.jpg?download=1&amp;name=%D0%A1%D0%BA%D1%80%D0%B8%D0%BD%D1%88%D0%BE%D1%82%2008-02-2022%2021:18: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92696"/>
            <a:ext cx="2879725" cy="3890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888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863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b="1" dirty="0" i="1" lang="ru-RU">
                <a:solidFill>
                  <a:srgbClr val="0000FF"/>
                </a:solidFill>
              </a:rPr>
              <a:t>Упростите программу, записав её минимальным количеством команд.</a:t>
            </a:r>
            <a:endParaRPr dirty="0" lang="ru-RU">
              <a:solidFill>
                <a:srgbClr val="0000FF"/>
              </a:solidFill>
            </a:endParaRPr>
          </a:p>
        </p:txBody>
      </p:sp>
      <p:pic>
        <p:nvPicPr>
          <p:cNvPr descr="https://skr.sh/i/090222/uCDWtVNR.jpg?download=1&amp;name=%D0%A1%D0%BA%D1%80%D0%B8%D0%BD%D1%88%D0%BE%D1%82%2009-02-2022%2004:24:50.jpg" id="13314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3"/>
            <a:ext cx="28194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46/8e/f4/468ef493e9b903cbed8c4ce3bfeefee6.jpg" id="5122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92374" l="408" r="99456" t="0">
                        <a14:foregroundMark x1="19728" x2="19728" y1="9560" y2="9560"/>
                        <a14:foregroundMark x1="24762" x2="24762" y1="13319" y2="13319"/>
                        <a14:foregroundMark x1="47483" x2="47483" y1="8378" y2="8378"/>
                        <a14:foregroundMark x1="96599" x2="96599" y1="81525" y2="81525"/>
                        <a14:foregroundMark x1="21182" x2="21182" y1="15017" y2="150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"/>
          <a:stretch/>
        </p:blipFill>
        <p:spPr bwMode="auto">
          <a:xfrm>
            <a:off x="4355976" y="1340768"/>
            <a:ext cx="2880000" cy="337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55654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Задание 3.</a:t>
            </a:r>
            <a:r>
              <a:rPr lang="ru-RU" dirty="0">
                <a:solidFill>
                  <a:srgbClr val="0000FF"/>
                </a:solidFill>
              </a:rPr>
              <a:t> </a:t>
            </a:r>
          </a:p>
          <a:p>
            <a:r>
              <a:rPr lang="ru-RU" b="1" i="1" dirty="0">
                <a:solidFill>
                  <a:srgbClr val="0000FF"/>
                </a:solidFill>
              </a:rPr>
              <a:t>На какой угол вправо повернётся Черепаха после выполнения фрагмента программы: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4338" name="Picture 2" descr="https://skr.sh/i/090222/EKWSRZlP.jpg?download=1&amp;name=%D0%A1%D0%BA%D1%80%D0%B8%D0%BD%D1%88%D0%BE%D1%82%2009-02-2022%2004:26: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27432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skr.sh/i/080222/ex3jwAin.jpg?download=1&amp;name=%D0%A1%D0%BA%D1%80%D0%B8%D0%BD%D1%88%D0%BE%D1%82%2008-02-2022%2021:28:3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6"/>
            <a:ext cx="2879725" cy="27920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91693" y="3752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Черепашка повернется на 90</a:t>
            </a:r>
            <a:r>
              <a:rPr lang="ru-RU" baseline="30000" dirty="0">
                <a:solidFill>
                  <a:srgbClr val="0000FF"/>
                </a:solidFill>
              </a:rPr>
              <a:t>0</a:t>
            </a:r>
            <a:r>
              <a:rPr lang="ru-RU" dirty="0">
                <a:solidFill>
                  <a:srgbClr val="0000FF"/>
                </a:solidFill>
              </a:rPr>
              <a:t> от начального положения.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71403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b="1" dirty="0" i="1" lang="ru-RU">
                <a:solidFill>
                  <a:srgbClr val="0000FF"/>
                </a:solidFill>
              </a:rPr>
              <a:t>Упростите программу, записав её минимальным количеством команд.</a:t>
            </a:r>
            <a:endParaRPr dirty="0" lang="ru-RU">
              <a:solidFill>
                <a:srgbClr val="0000FF"/>
              </a:solidFill>
            </a:endParaRPr>
          </a:p>
        </p:txBody>
      </p:sp>
      <p:pic>
        <p:nvPicPr>
          <p:cNvPr descr="https://skr.sh/i/090222/SrdrFY07.jpg?download=1&amp;name=%D0%A1%D0%BA%D1%80%D0%B8%D0%BD%D1%88%D0%BE%D1%82%2009-02-2022%2004:29:25.jpg" id="1536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57175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ytimg.com/vi/ypnuXRXRPU0/maxresdefault.jpg" id="6146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99306" l="19297" r="81172" t="556">
                        <a14:foregroundMark x1="57031" x2="57031" y1="13750" y2="13750"/>
                        <a14:foregroundMark x1="59375" x2="59375" y1="13472" y2="13472"/>
                        <a14:foregroundMark x1="78047" x2="78047" y1="18889" y2="18889"/>
                        <a14:foregroundMark x1="55703" x2="58438" y1="14722" y2="21389"/>
                        <a14:foregroundMark x1="56250" x2="63828" y1="6944" y2="22639"/>
                        <a14:foregroundMark x1="52812" x2="63672" y1="20139" y2="35278"/>
                        <a14:foregroundMark x1="64141" x2="55547" y1="11944" y2="23056"/>
                        <a14:foregroundMark x1="57813" x2="61406" y1="20000" y2="30000"/>
                        <a14:foregroundMark x1="56016" x2="54531" y1="16389" y2="20694"/>
                        <a14:foregroundMark x1="75938" x2="74141" y1="33194" y2="14306"/>
                        <a14:foregroundMark x1="78281" x2="77031" y1="30278" y2="15417"/>
                        <a14:foregroundMark x1="73047" x2="80469" y1="24167" y2="21667"/>
                        <a14:foregroundMark x1="77734" x2="78750" y1="22083" y2="26806"/>
                        <a14:foregroundMark x1="74375" x2="74375" y1="27361" y2="27361"/>
                        <a14:foregroundMark x1="71328" x2="76484" y1="29306" y2="280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5"/>
          <a:stretch/>
        </p:blipFill>
        <p:spPr bwMode="auto">
          <a:xfrm flipH="1">
            <a:off x="3708304" y="1346094"/>
            <a:ext cx="3600000" cy="337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6022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Задание 4.</a:t>
            </a:r>
            <a:r>
              <a:rPr lang="ru-RU" dirty="0">
                <a:solidFill>
                  <a:srgbClr val="0000FF"/>
                </a:solidFill>
              </a:rPr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5"/>
            <a:ext cx="6804000" cy="26236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830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764704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FF"/>
                </a:solidFill>
              </a:rPr>
              <a:t>Тема урока:</a:t>
            </a:r>
            <a:r>
              <a:rPr lang="ru-RU" sz="2400" dirty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«</a:t>
            </a:r>
            <a:r>
              <a:rPr lang="ru-RU" sz="2400" dirty="0">
                <a:solidFill>
                  <a:srgbClr val="0000FF"/>
                </a:solidFill>
              </a:rPr>
              <a:t>Работа в среде программирования </a:t>
            </a:r>
            <a:r>
              <a:rPr lang="ru-RU" sz="2400" dirty="0" err="1">
                <a:solidFill>
                  <a:srgbClr val="0000FF"/>
                </a:solidFill>
              </a:rPr>
              <a:t>КуМир</a:t>
            </a:r>
            <a:r>
              <a:rPr lang="ru-RU" sz="2400" dirty="0">
                <a:solidFill>
                  <a:srgbClr val="0000FF"/>
                </a:solidFill>
              </a:rPr>
              <a:t>. </a:t>
            </a:r>
            <a:endParaRPr lang="ru-RU" sz="2400" dirty="0" smtClean="0">
              <a:solidFill>
                <a:srgbClr val="0000FF"/>
              </a:solidFill>
            </a:endParaRPr>
          </a:p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Исполнитель </a:t>
            </a:r>
            <a:r>
              <a:rPr lang="ru-RU" sz="2400" b="1" dirty="0">
                <a:solidFill>
                  <a:srgbClr val="008000"/>
                </a:solidFill>
              </a:rPr>
              <a:t>Черепаха</a:t>
            </a:r>
            <a:r>
              <a:rPr lang="ru-RU" sz="2400" dirty="0" smtClean="0">
                <a:solidFill>
                  <a:srgbClr val="0000FF"/>
                </a:solidFill>
              </a:rPr>
              <a:t>».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026" name="Picture 2" descr="https://i.pinimg.com/originals/5c/28/07/5c2807d4a3a57470e1082402b81b7eb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41867"/>
            <a:ext cx="2880000" cy="321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vansu.net/sites/default/files/pictures/eigt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2160000" cy="226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48631" y="3623656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класс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kr.sh/i/090222/XvgOrRhR.jpg?download=1&amp;name=%D0%A1%D0%BA%D1%80%D0%B8%D0%BD%D1%88%D0%BE%D1%82%2009-02-2022%2004:33: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94" y="1844824"/>
            <a:ext cx="2700000" cy="25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skr.sh/i/300122/MmvWVgjT.jpg?download=1&amp;name=%D0%A1%D0%BA%D1%80%D0%B8%D0%BD%D1%88%D0%BE%D1%82%2030-01-2022%2019:43: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1340271"/>
            <a:ext cx="3600000" cy="27506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Равнобедренный треугольник 1"/>
          <p:cNvSpPr/>
          <p:nvPr/>
        </p:nvSpPr>
        <p:spPr>
          <a:xfrm>
            <a:off x="703916" y="620688"/>
            <a:ext cx="1296144" cy="1008112"/>
          </a:xfrm>
          <a:prstGeom prst="triangle">
            <a:avLst/>
          </a:prstGeom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56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ильный пятиугольник 1"/>
          <p:cNvSpPr/>
          <p:nvPr/>
        </p:nvSpPr>
        <p:spPr>
          <a:xfrm>
            <a:off x="539552" y="620808"/>
            <a:ext cx="1080000" cy="1080000"/>
          </a:xfrm>
          <a:prstGeom prst="pentagon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s://skr.sh/i/090222/bBQe4PFl.jpg?download=1&amp;name=%D0%A1%D0%BA%D1%80%D0%B8%D0%BD%D1%88%D0%BE%D1%82%2009-02-2022%2004:44: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15354"/>
            <a:ext cx="243840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skr.sh/i/300122/tdwMfqOY.jpg?download=1&amp;name=%D0%A1%D0%BA%D1%80%D0%B8%D0%BD%D1%88%D0%BE%D1%82%2030-01-2022%2019:51: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088" y="1015354"/>
            <a:ext cx="3060000" cy="3023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862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естиугольник 1"/>
          <p:cNvSpPr/>
          <p:nvPr/>
        </p:nvSpPr>
        <p:spPr>
          <a:xfrm>
            <a:off x="539552" y="620688"/>
            <a:ext cx="1224000" cy="1080000"/>
          </a:xfrm>
          <a:prstGeom prst="hexagon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skr.sh/i/090222/hjnhNcz3.jpg?download=1&amp;name=%D0%A1%D0%BA%D1%80%D0%B8%D0%BD%D1%88%D0%BE%D1%82%2009-02-2022%2004:48: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552" y="836711"/>
            <a:ext cx="2476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skr.sh/i/300122/AcJ8cemc.jpg?download=1&amp;name=%D0%A1%D0%BA%D1%80%D0%B8%D0%BD%D1%88%D0%BE%D1%82%2030-01-2022%2019:55: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052" y="879894"/>
            <a:ext cx="3060000" cy="3433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94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>
                <a:solidFill>
                  <a:srgbClr val="0000FF"/>
                </a:solidFill>
              </a:rPr>
              <a:t>Задание </a:t>
            </a:r>
            <a:r>
              <a:rPr b="1" dirty="0" lang="ru-RU">
                <a:solidFill>
                  <a:srgbClr val="0000FF"/>
                </a:solidFill>
              </a:rPr>
              <a:t>5</a:t>
            </a:r>
            <a:endParaRPr dirty="0" lang="ru-RU">
              <a:solidFill>
                <a:srgbClr val="0000FF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" r="22"/>
          <a:stretch/>
        </p:blipFill>
        <p:spPr bwMode="auto">
          <a:xfrm>
            <a:off x="755575" y="1025626"/>
            <a:ext cx="6444000" cy="3567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269448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kr.sh/i/090222/L09RIpcq.jpg?download=1&amp;name=%D0%A1%D0%BA%D1%80%D0%B8%D0%BD%D1%88%D0%BE%D1%82%2009-02-2022%2004:51:33.jpg" id="1945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2867025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06" l="1642" r="57174" t="20418"/>
          <a:stretch/>
        </p:blipFill>
        <p:spPr bwMode="auto">
          <a:xfrm>
            <a:off x="3622601" y="1052735"/>
            <a:ext cx="3600000" cy="31006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041667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kr.sh/i/090222/fY1N3tYq.jpg?download=1&amp;name=%D0%A1%D0%BA%D1%80%D0%B8%D0%BD%D1%88%D0%BE%D1%82%2009-02-2022%2004:52:36.jpg" id="2048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27432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46" l="57301" r="1216" t="20418"/>
          <a:stretch/>
        </p:blipFill>
        <p:spPr bwMode="auto">
          <a:xfrm>
            <a:off x="3426768" y="1052736"/>
            <a:ext cx="3600000" cy="30524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881684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561662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ru-RU" sz="1600" b="1" dirty="0">
                <a:solidFill>
                  <a:srgbClr val="0000FF"/>
                </a:solidFill>
              </a:rPr>
              <a:t>Физкультминутка. </a:t>
            </a:r>
            <a:endParaRPr lang="ru-RU" sz="1600" dirty="0" smtClean="0">
              <a:solidFill>
                <a:srgbClr val="0000FF"/>
              </a:solidFill>
            </a:endParaRPr>
          </a:p>
          <a:p>
            <a:r>
              <a:rPr lang="ru-RU" sz="1200" dirty="0" smtClean="0">
                <a:solidFill>
                  <a:srgbClr val="0000FF"/>
                </a:solidFill>
              </a:rPr>
              <a:t>Учащиеся выполняют упражнения для глаз под руководством учителя.</a:t>
            </a:r>
          </a:p>
          <a:p>
            <a:r>
              <a:rPr lang="ru-RU" sz="1200" b="1" i="1" dirty="0" smtClean="0">
                <a:solidFill>
                  <a:srgbClr val="0000FF"/>
                </a:solidFill>
              </a:rPr>
              <a:t>Упражнение </a:t>
            </a:r>
            <a:r>
              <a:rPr lang="ru-RU" sz="1200" b="1" i="1" dirty="0">
                <a:solidFill>
                  <a:srgbClr val="0000FF"/>
                </a:solidFill>
              </a:rPr>
              <a:t>1.</a:t>
            </a:r>
            <a:r>
              <a:rPr lang="ru-RU" sz="1200" b="1" dirty="0">
                <a:solidFill>
                  <a:srgbClr val="0000FF"/>
                </a:solidFill>
              </a:rPr>
              <a:t> ШТОРКИ</a:t>
            </a:r>
            <a:endParaRPr lang="ru-RU" sz="1200" dirty="0">
              <a:solidFill>
                <a:srgbClr val="0000FF"/>
              </a:solidFill>
            </a:endParaRPr>
          </a:p>
          <a:p>
            <a:r>
              <a:rPr lang="ru-RU" sz="1200" dirty="0">
                <a:solidFill>
                  <a:srgbClr val="0000FF"/>
                </a:solidFill>
              </a:rPr>
              <a:t>Быстро и легко моргайте 2 минуты. Способствует улучшению кровообращения.</a:t>
            </a:r>
          </a:p>
          <a:p>
            <a:r>
              <a:rPr lang="ru-RU" sz="1200" b="1" i="1" dirty="0">
                <a:solidFill>
                  <a:srgbClr val="0000FF"/>
                </a:solidFill>
              </a:rPr>
              <a:t>Упражнение 2. </a:t>
            </a:r>
            <a:r>
              <a:rPr lang="ru-RU" sz="1200" b="1" dirty="0">
                <a:solidFill>
                  <a:srgbClr val="0000FF"/>
                </a:solidFill>
              </a:rPr>
              <a:t>БОЛЬШИЕ ГЛАЗА</a:t>
            </a:r>
            <a:endParaRPr lang="ru-RU" sz="1200" dirty="0">
              <a:solidFill>
                <a:srgbClr val="0000FF"/>
              </a:solidFill>
            </a:endParaRPr>
          </a:p>
          <a:p>
            <a:r>
              <a:rPr lang="ru-RU" sz="1200" dirty="0">
                <a:solidFill>
                  <a:srgbClr val="0000FF"/>
                </a:solidFill>
              </a:rPr>
              <a:t>Сидим прямо. Крепко зажмуриваем глаза на 5 секунд, затем широко открываем их. Повторяем 8-10 раз. Укрепляет мышцы век, улучшает кровообращение, способствует расслаблению мышц глаз.</a:t>
            </a:r>
          </a:p>
          <a:p>
            <a:r>
              <a:rPr lang="ru-RU" sz="1200" b="1" i="1" dirty="0">
                <a:solidFill>
                  <a:srgbClr val="0000FF"/>
                </a:solidFill>
              </a:rPr>
              <a:t>Упражнение 3. </a:t>
            </a:r>
            <a:r>
              <a:rPr lang="ru-RU" sz="1200" b="1" dirty="0">
                <a:solidFill>
                  <a:srgbClr val="0000FF"/>
                </a:solidFill>
              </a:rPr>
              <a:t>МАССАЖ</a:t>
            </a:r>
            <a:endParaRPr lang="ru-RU" sz="1200" dirty="0">
              <a:solidFill>
                <a:srgbClr val="0000FF"/>
              </a:solidFill>
            </a:endParaRPr>
          </a:p>
          <a:p>
            <a:r>
              <a:rPr lang="ru-RU" sz="1200" dirty="0">
                <a:solidFill>
                  <a:srgbClr val="0000FF"/>
                </a:solidFill>
              </a:rPr>
              <a:t>Тремя пальцами каждой руки легко нажмите на верхние веки, через 1-2 секунды снимите пальцы с век. Повторите 3 раза. Улучшает циркуляцию внутриглазной жидкости.</a:t>
            </a:r>
          </a:p>
          <a:p>
            <a:r>
              <a:rPr lang="ru-RU" sz="1200" b="1" i="1" dirty="0">
                <a:solidFill>
                  <a:srgbClr val="0000FF"/>
                </a:solidFill>
              </a:rPr>
              <a:t>Упражнение 4.</a:t>
            </a:r>
            <a:r>
              <a:rPr lang="ru-RU" sz="1200" b="1" dirty="0">
                <a:solidFill>
                  <a:srgbClr val="0000FF"/>
                </a:solidFill>
              </a:rPr>
              <a:t> «СТРЕЛЯЕМ ГЛАЗАМИ»</a:t>
            </a:r>
            <a:endParaRPr lang="ru-RU" sz="1200" dirty="0">
              <a:solidFill>
                <a:srgbClr val="0000FF"/>
              </a:solidFill>
            </a:endParaRPr>
          </a:p>
          <a:p>
            <a:pPr lvl="0"/>
            <a:r>
              <a:rPr lang="ru-RU" sz="1200" dirty="0">
                <a:solidFill>
                  <a:srgbClr val="0000FF"/>
                </a:solidFill>
              </a:rPr>
              <a:t>Смотрим вверх-вниз с максимальной амплитудой.</a:t>
            </a:r>
          </a:p>
          <a:p>
            <a:pPr lvl="0"/>
            <a:r>
              <a:rPr lang="ru-RU" sz="1200" dirty="0">
                <a:solidFill>
                  <a:srgbClr val="0000FF"/>
                </a:solidFill>
              </a:rPr>
              <a:t>Чертим круг по часовой стрелке и обратно.</a:t>
            </a:r>
          </a:p>
          <a:p>
            <a:pPr lvl="0"/>
            <a:r>
              <a:rPr lang="ru-RU" sz="1200" dirty="0">
                <a:solidFill>
                  <a:srgbClr val="0000FF"/>
                </a:solidFill>
              </a:rPr>
              <a:t>Рисуем глазами диагонали.</a:t>
            </a:r>
          </a:p>
          <a:p>
            <a:pPr lvl="0"/>
            <a:r>
              <a:rPr lang="ru-RU" sz="1200" dirty="0">
                <a:solidFill>
                  <a:srgbClr val="0000FF"/>
                </a:solidFill>
              </a:rPr>
              <a:t>Рисуем взглядом квадрат.</a:t>
            </a:r>
          </a:p>
          <a:p>
            <a:pPr lvl="0"/>
            <a:r>
              <a:rPr lang="ru-RU" sz="1200" dirty="0">
                <a:solidFill>
                  <a:srgbClr val="0000FF"/>
                </a:solidFill>
              </a:rPr>
              <a:t>Рисуем глазами бантики (восьмерку).</a:t>
            </a:r>
          </a:p>
          <a:p>
            <a:pPr lvl="0"/>
            <a:r>
              <a:rPr lang="ru-RU" sz="1200" dirty="0">
                <a:solidFill>
                  <a:srgbClr val="0000FF"/>
                </a:solidFill>
              </a:rPr>
              <a:t>Переводим взгляд из одного угла в другой по диагоналям квадрата.</a:t>
            </a:r>
          </a:p>
          <a:p>
            <a:pPr lvl="0"/>
            <a:r>
              <a:rPr lang="ru-RU" sz="1200" dirty="0">
                <a:solidFill>
                  <a:srgbClr val="0000FF"/>
                </a:solidFill>
              </a:rPr>
              <a:t>Сводим зрачки к переносице изо всех сил, приблизив палец к носу.</a:t>
            </a:r>
          </a:p>
        </p:txBody>
      </p:sp>
      <p:pic>
        <p:nvPicPr>
          <p:cNvPr id="2050" name="Picture 2" descr="https://skr.sh/i/090222/IS6WZuPi.jpg?download=1&amp;name=%D0%A1%D0%BA%D1%80%D0%B8%D0%BD%D1%88%D0%BE%D1%82%2009-02-2022%2005:24:19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" t="7300" r="1152" b="7136"/>
          <a:stretch/>
        </p:blipFill>
        <p:spPr bwMode="auto">
          <a:xfrm>
            <a:off x="3419872" y="3429000"/>
            <a:ext cx="5587395" cy="299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18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9699070_4-phonoteka_org-p-lestnitsa-bez-fona-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49573"/>
            <a:ext cx="4212000" cy="364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903674"/>
            <a:ext cx="66247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Лестница успеха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0000FF"/>
                </a:solidFill>
              </a:rPr>
              <a:t>Каждый ученик отмечает, на какой «ступеньке», по его мнению, он находится.</a:t>
            </a:r>
          </a:p>
          <a:p>
            <a:r>
              <a:rPr lang="ru-RU" b="1" dirty="0">
                <a:solidFill>
                  <a:srgbClr val="C00000"/>
                </a:solidFill>
              </a:rPr>
              <a:t>1-я ступень </a:t>
            </a:r>
            <a:r>
              <a:rPr lang="ru-RU" dirty="0">
                <a:solidFill>
                  <a:srgbClr val="0000FF"/>
                </a:solidFill>
              </a:rPr>
              <a:t>– урок трудный, я совсем не уверен в своих силах, срочно нужна помощь;</a:t>
            </a:r>
          </a:p>
          <a:p>
            <a:r>
              <a:rPr lang="ru-RU" b="1" dirty="0">
                <a:solidFill>
                  <a:srgbClr val="C00000"/>
                </a:solidFill>
              </a:rPr>
              <a:t>2-я ступень </a:t>
            </a:r>
            <a:r>
              <a:rPr lang="ru-RU" dirty="0">
                <a:solidFill>
                  <a:srgbClr val="0000FF"/>
                </a:solidFill>
              </a:rPr>
              <a:t>– урок трудный, я не совсем справился, нужна небольшая помощь;</a:t>
            </a:r>
          </a:p>
          <a:p>
            <a:r>
              <a:rPr lang="ru-RU" b="1" dirty="0">
                <a:solidFill>
                  <a:srgbClr val="C00000"/>
                </a:solidFill>
              </a:rPr>
              <a:t>3-я ступень </a:t>
            </a:r>
            <a:r>
              <a:rPr lang="ru-RU" dirty="0">
                <a:solidFill>
                  <a:srgbClr val="0000FF"/>
                </a:solidFill>
              </a:rPr>
              <a:t>– урок трудный, но я почти с</a:t>
            </a:r>
            <a:r>
              <a:rPr lang="ru-RU" dirty="0">
                <a:solidFill>
                  <a:schemeClr val="bg1"/>
                </a:solidFill>
              </a:rPr>
              <a:t>о</a:t>
            </a:r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всем спра</a:t>
            </a:r>
            <a:r>
              <a:rPr lang="ru-RU" dirty="0">
                <a:solidFill>
                  <a:srgbClr val="0000FF"/>
                </a:solidFill>
              </a:rPr>
              <a:t>вился, смогу разобраться сам;</a:t>
            </a:r>
          </a:p>
          <a:p>
            <a:r>
              <a:rPr lang="ru-RU" b="1" dirty="0">
                <a:solidFill>
                  <a:srgbClr val="C00000"/>
                </a:solidFill>
              </a:rPr>
              <a:t>4-я ступень </a:t>
            </a:r>
            <a:r>
              <a:rPr lang="ru-RU" dirty="0">
                <a:solidFill>
                  <a:srgbClr val="0000FF"/>
                </a:solidFill>
              </a:rPr>
              <a:t>– урок не трудный, я сп</a:t>
            </a:r>
            <a:r>
              <a:rPr lang="ru-RU" dirty="0">
                <a:solidFill>
                  <a:schemeClr val="bg1"/>
                </a:solidFill>
              </a:rPr>
              <a:t>равился</a:t>
            </a:r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>
                <a:solidFill>
                  <a:srgbClr val="0000FF"/>
                </a:solidFill>
              </a:rPr>
              <a:t>рактически со всеми заданиями, помощь не нужна;</a:t>
            </a:r>
          </a:p>
          <a:p>
            <a:r>
              <a:rPr lang="ru-RU" b="1" dirty="0">
                <a:solidFill>
                  <a:srgbClr val="C00000"/>
                </a:solidFill>
              </a:rPr>
              <a:t>5-я ступень </a:t>
            </a:r>
            <a:r>
              <a:rPr lang="ru-RU" dirty="0">
                <a:solidFill>
                  <a:srgbClr val="0000FF"/>
                </a:solidFill>
              </a:rPr>
              <a:t>– урок не </a:t>
            </a:r>
            <a:r>
              <a:rPr lang="ru-RU" dirty="0" smtClean="0">
                <a:solidFill>
                  <a:srgbClr val="0000FF"/>
                </a:solidFill>
              </a:rPr>
              <a:t>трудн</a:t>
            </a:r>
            <a:r>
              <a:rPr lang="ru-RU" dirty="0" smtClean="0">
                <a:solidFill>
                  <a:schemeClr val="bg1"/>
                </a:solidFill>
              </a:rPr>
              <a:t>ый, </a:t>
            </a:r>
            <a:r>
              <a:rPr lang="ru-RU" dirty="0">
                <a:solidFill>
                  <a:schemeClr val="bg1"/>
                </a:solidFill>
              </a:rPr>
              <a:t>я увере</a:t>
            </a:r>
            <a:r>
              <a:rPr lang="ru-RU" dirty="0">
                <a:solidFill>
                  <a:srgbClr val="0000FF"/>
                </a:solidFill>
              </a:rPr>
              <a:t>н в своих силах, помощь не нужна, я могу помогать др</a:t>
            </a:r>
            <a:r>
              <a:rPr lang="ru-RU" dirty="0">
                <a:solidFill>
                  <a:schemeClr val="bg1"/>
                </a:solidFill>
              </a:rPr>
              <a:t>угим.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48680"/>
            <a:ext cx="1260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Рефлексия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4897" y="630123"/>
            <a:ext cx="2158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>
                <a:solidFill>
                  <a:srgbClr val="0000FF"/>
                </a:solidFill>
              </a:rPr>
              <a:t>Домашнее задание</a:t>
            </a:r>
            <a:endParaRPr dirty="0" lang="ru-RU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288" y="1196752"/>
            <a:ext cx="367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>
                <a:solidFill>
                  <a:srgbClr val="0000FF"/>
                </a:solidFill>
              </a:rPr>
              <a:t>Для </a:t>
            </a:r>
            <a:r>
              <a:rPr dirty="0" lang="ru-RU">
                <a:solidFill>
                  <a:srgbClr val="0000FF"/>
                </a:solidFill>
              </a:rPr>
              <a:t>исполнителя Черепаха </a:t>
            </a:r>
            <a:r>
              <a:rPr dirty="0" lang="ru-RU" smtClean="0">
                <a:solidFill>
                  <a:srgbClr val="0000FF"/>
                </a:solidFill>
              </a:rPr>
              <a:t>написать </a:t>
            </a:r>
            <a:r>
              <a:rPr dirty="0" lang="ru-RU">
                <a:solidFill>
                  <a:srgbClr val="0000FF"/>
                </a:solidFill>
              </a:rPr>
              <a:t>программу </a:t>
            </a:r>
            <a:r>
              <a:rPr dirty="0" lang="ru-RU" smtClean="0">
                <a:solidFill>
                  <a:srgbClr val="0000FF"/>
                </a:solidFill>
              </a:rPr>
              <a:t>рисования </a:t>
            </a:r>
            <a:r>
              <a:rPr dirty="0" lang="ru-RU">
                <a:solidFill>
                  <a:srgbClr val="0000FF"/>
                </a:solidFill>
              </a:rPr>
              <a:t>следующих изображений</a:t>
            </a:r>
          </a:p>
        </p:txBody>
      </p:sp>
      <p:pic>
        <p:nvPicPr>
          <p:cNvPr id="21510" name="Рисунок 1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8" r="56611"/>
          <a:stretch>
            <a:fillRect/>
          </a:stretch>
        </p:blipFill>
        <p:spPr bwMode="auto">
          <a:xfrm>
            <a:off x="755576" y="2675342"/>
            <a:ext cx="2520000" cy="176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Рисунок 8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8" l="56804" r="18"/>
          <a:stretch>
            <a:fillRect/>
          </a:stretch>
        </p:blipFill>
        <p:spPr bwMode="auto">
          <a:xfrm>
            <a:off x="3491880" y="2636912"/>
            <a:ext cx="2520000" cy="177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 bIns="45720" compatLnSpc="1" lIns="91440" numCol="1" rIns="91440" tIns="45720" vert="horz" wrap="none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descr="https://drasler.ru/wp-content/uploads/2019/05/%D0%A7%D0%B5%D1%80%D0%B5%D0%BF%D0%B0%D1%85%D0%B0-%D0%BA%D0%B0%D1%80%D1%82%D0%B8%D0%BD%D0%BA%D0%B0-%D0%B4%D0%BB%D1%8F-%D0%B4%D0%B5%D1%82%D0%B5%D0%B9-%D0%BD%D0%B0-%D0%BF%D1%80%D0%BE%D0%B7%D1%80%D0%B0%D1%87%D0%BD%D0%BE%D0%BC-%D1%84%D0%BE%D0%BD%D0%B5-%D1%81%D0%B1%D0%BE%D1%80%D0%BA%D0%B0-3.png" id="102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5114"/>
            <a:ext cx="2160000" cy="230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26356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thumbs.dreamstime.com/b/%D0%BC%D0%B8-%D1%8B%D0%B9-%D0%BF%D1%80%D0%B5-%D1%81%D1%82%D0%B0%D0%B2-%D1%8F%D1%82%D1%8C-%D1%88%D0%B0%D1%80%D0%B6%D0%B0-%D1%87%D0%B5%D1%80%D0%B5%D0%BF%D0%B0%D1%85%D0%B8-6308967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45024"/>
            <a:ext cx="2160000" cy="245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2021-2022 учебный год\СТАЖПЛОЩАДКА 2021-2022\Занятие 7_РСП 2021-2022_22.03.2021\ИНТЕГРИРОВАННЫЕ УРОКИ\ИНФОРМАТИКА и МАТЕМАТИКА_Исполнитель Черепаха\IMG_20220201_0846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86408"/>
            <a:ext cx="5400000" cy="40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60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805" y="476672"/>
            <a:ext cx="688750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/>
              <a:t>Тип урока:</a:t>
            </a:r>
            <a:r>
              <a:rPr lang="ru-RU" sz="1600" dirty="0"/>
              <a:t> формирование новых знаний.</a:t>
            </a:r>
          </a:p>
          <a:p>
            <a:pPr algn="just"/>
            <a:r>
              <a:rPr lang="ru-RU" sz="1600" b="1" i="1" dirty="0"/>
              <a:t>Цель урока:</a:t>
            </a:r>
            <a:r>
              <a:rPr lang="ru-RU" sz="1600" i="1" dirty="0"/>
              <a:t> </a:t>
            </a:r>
            <a:r>
              <a:rPr lang="ru-RU" sz="1600" dirty="0"/>
              <a:t>расширить знания учащихся о среде программирования </a:t>
            </a:r>
            <a:r>
              <a:rPr lang="ru-RU" sz="1600" dirty="0" err="1"/>
              <a:t>КуМир</a:t>
            </a:r>
            <a:r>
              <a:rPr lang="ru-RU" sz="1600" dirty="0"/>
              <a:t>, познакомить с еще одним исполнителем Черепаха; дать практические навыки работы с исполнителем.</a:t>
            </a:r>
          </a:p>
          <a:p>
            <a:pPr algn="just"/>
            <a:r>
              <a:rPr lang="ru-RU" sz="1600" b="1" i="1" dirty="0"/>
              <a:t>Задачи урока:</a:t>
            </a:r>
            <a:endParaRPr lang="ru-RU" sz="1600" dirty="0"/>
          </a:p>
          <a:p>
            <a:pPr algn="just"/>
            <a:r>
              <a:rPr lang="ru-RU" sz="1600" i="1" u="sng" dirty="0"/>
              <a:t>Образовательные:</a:t>
            </a:r>
            <a:r>
              <a:rPr lang="ru-RU" sz="1600" dirty="0"/>
              <a:t> сформировать представление у учащихся об исполнителе алгоритма Черепаха; познакомить учащихся с командами исполнителя и средой программирования </a:t>
            </a:r>
            <a:r>
              <a:rPr lang="ru-RU" sz="1600" dirty="0" err="1"/>
              <a:t>КуМир</a:t>
            </a:r>
            <a:r>
              <a:rPr lang="ru-RU" sz="1600" dirty="0"/>
              <a:t>; закрепить полученные знания на практике.</a:t>
            </a:r>
          </a:p>
          <a:p>
            <a:pPr algn="just"/>
            <a:r>
              <a:rPr lang="ru-RU" sz="1600" i="1" u="sng" dirty="0"/>
              <a:t>Развивающие:</a:t>
            </a:r>
            <a:r>
              <a:rPr lang="ru-RU" sz="1600" dirty="0"/>
              <a:t> способствовать развитию у учащихся стремления к активной познавательной деятельности, работе самостоятельно и в группе и пытаться самим разрешать возникающих проблем. Развивать активную речь, навыки абстрактно-логического мышления и креативной деятельности.</a:t>
            </a:r>
          </a:p>
          <a:p>
            <a:pPr algn="just"/>
            <a:r>
              <a:rPr lang="ru-RU" sz="1600" i="1" u="sng" dirty="0"/>
              <a:t>Воспитательные:</a:t>
            </a:r>
            <a:r>
              <a:rPr lang="ru-RU" sz="1600" dirty="0"/>
              <a:t> способствовать воспитанию познавательных интересов, трудолюбия, усидчивости, культуры умственного труда, бережного отношения к школьному имуществу,  умения работать в группе и самостоятельно, умения адекватно оценивать результаты своей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80008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03136"/>
            <a:ext cx="5400000" cy="40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s://img2.freepng.ru/20180708/frj/kisspng-turtle-drawing-animaatio-clip-art-turtle-watercolor-5b420a566aaf04.247088671531054678437.jpg" id="1026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94800" l="10111" r="90111" t="3600">
                        <a14:foregroundMark x1="54556" x2="56000" y1="23400" y2="1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2" r="21"/>
          <a:stretch/>
        </p:blipFill>
        <p:spPr bwMode="auto">
          <a:xfrm>
            <a:off x="-35782" y="2492896"/>
            <a:ext cx="3132000" cy="367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04907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232" y="548680"/>
            <a:ext cx="5400000" cy="40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s://avatars.mds.yandex.net/i?id=54156f999087f58aabe07364ffb2a2b4-5233069-images-thumbs&amp;ref=rim&amp;n=33&amp;w=162&amp;h=188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877" r="9321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3284984"/>
            <a:ext cx="2160240" cy="249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29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2021-2022 учебный год\СТАЖПЛОЩАДКА 2021-2022\Занятие 7_РСП 2021-2022_22.03.2021\ИНТЕГРИРОВАННЫЕ УРОКИ\ИНФОРМАТИКА и МАТЕМАТИКА_Исполнитель Черепаха\IMG_20220201_0851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03136"/>
            <a:ext cx="5400000" cy="40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i?id=2d1a7c5a2ec892c62773fd19641d4393-5132586-images-thumbs&amp;ref=rim&amp;n=33&amp;w=201&amp;h=188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68" l="0" r="100000">
                        <a14:foregroundMark x1="87562" y1="14894" x2="87562" y2="14894"/>
                        <a14:foregroundMark x1="52736" y1="13298" x2="52736" y2="13298"/>
                        <a14:foregroundMark x1="93035" y1="92553" x2="93035" y2="92553"/>
                        <a14:foregroundMark x1="87065" y1="94681" x2="87065" y2="94681"/>
                        <a14:foregroundMark x1="96517" y1="88830" x2="96517" y2="88830"/>
                        <a14:foregroundMark x1="61194" y1="90957" x2="61194" y2="90957"/>
                        <a14:foregroundMark x1="67164" y1="88830" x2="67164" y2="88830"/>
                        <a14:foregroundMark x1="49254" y1="94149" x2="49254" y2="94149"/>
                        <a14:foregroundMark x1="40796" y1="96277" x2="40796" y2="96277"/>
                        <a14:foregroundMark x1="31841" y1="93085" x2="31841" y2="93085"/>
                        <a14:foregroundMark x1="16418" y1="92553" x2="16418" y2="92553"/>
                        <a14:foregroundMark x1="9453" y1="94149" x2="9453" y2="94149"/>
                        <a14:foregroundMark x1="2985" y1="89362" x2="2985" y2="893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3789042"/>
            <a:ext cx="2340000" cy="200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27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03136"/>
            <a:ext cx="5400000" cy="40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s://img2.freepng.ru/20180325/pke/kisspng-world-turtle-day-soviet-union-clip-art-turtle-5ab84cf0145b01.04092829152202776008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00" l="0" r="99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45184"/>
            <a:ext cx="2880000" cy="3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29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18"/>
            <a:ext cx="6815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2530" name="Picture 2" descr="https://cdn1.ozone.ru/s3/multimedia-1/c1200/602833668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464" y="1844824"/>
            <a:ext cx="2520000" cy="274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43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66967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/>
              <a:t>Планируемые результаты обучения:</a:t>
            </a:r>
            <a:endParaRPr lang="ru-RU" sz="1600" b="1" dirty="0"/>
          </a:p>
          <a:p>
            <a:pPr algn="just"/>
            <a:r>
              <a:rPr lang="ru-RU" sz="1600" b="1" i="1" dirty="0"/>
              <a:t>Учащиеся должны знать:</a:t>
            </a:r>
            <a:endParaRPr lang="ru-RU" sz="1600" b="1" dirty="0"/>
          </a:p>
          <a:p>
            <a:pPr marL="285750" lvl="0" indent="-285750" algn="just">
              <a:buBlip>
                <a:blip r:embed="rId2"/>
              </a:buBlip>
            </a:pPr>
            <a:r>
              <a:rPr lang="ru-RU" sz="1600" dirty="0"/>
              <a:t>исполнитель алгоритма Черепаха;</a:t>
            </a:r>
          </a:p>
          <a:p>
            <a:pPr marL="285750" lvl="0" indent="-285750" algn="just">
              <a:buBlip>
                <a:blip r:embed="rId2"/>
              </a:buBlip>
            </a:pPr>
            <a:r>
              <a:rPr lang="ru-RU" sz="1600" dirty="0"/>
              <a:t>СКИ Черепаха, среду исполнителя Черепаха;</a:t>
            </a:r>
          </a:p>
          <a:p>
            <a:pPr marL="285750" lvl="0" indent="-285750" algn="just">
              <a:buBlip>
                <a:blip r:embed="rId2"/>
              </a:buBlip>
            </a:pPr>
            <a:r>
              <a:rPr lang="ru-RU" sz="1600" dirty="0"/>
              <a:t>способы записи алгоритмов: блок-схемы, учебный алгоритмический язык;</a:t>
            </a:r>
          </a:p>
          <a:p>
            <a:pPr marL="285750" lvl="0" indent="-285750" algn="just">
              <a:buBlip>
                <a:blip r:embed="rId2"/>
              </a:buBlip>
            </a:pPr>
            <a:r>
              <a:rPr lang="ru-RU" sz="1600" dirty="0"/>
              <a:t>основные алгоритмические конструкции: следование, ветвление, цикл; структуры алгоритмов; </a:t>
            </a:r>
          </a:p>
          <a:p>
            <a:pPr marL="285750" lvl="0" indent="-285750" algn="just">
              <a:buBlip>
                <a:blip r:embed="rId2"/>
              </a:buBlip>
            </a:pPr>
            <a:r>
              <a:rPr lang="ru-RU" sz="1600" dirty="0"/>
              <a:t>назначение вспомогательных алгоритмов; технологии построения сложных алгоритмов.</a:t>
            </a:r>
          </a:p>
          <a:p>
            <a:pPr algn="just"/>
            <a:r>
              <a:rPr lang="ru-RU" sz="1600" b="1" i="1" dirty="0"/>
              <a:t>Учащиеся должны уметь:</a:t>
            </a:r>
            <a:endParaRPr lang="ru-RU" sz="1600" b="1" dirty="0"/>
          </a:p>
          <a:p>
            <a:pPr marL="285750" lvl="0" indent="-285750" algn="just">
              <a:buBlip>
                <a:blip r:embed="rId2"/>
              </a:buBlip>
            </a:pPr>
            <a:r>
              <a:rPr lang="ru-RU" sz="1600" dirty="0"/>
              <a:t>понимать  описания  алгоритмов  на  учебном алгоритмическом языке;</a:t>
            </a:r>
          </a:p>
          <a:p>
            <a:pPr marL="285750" lvl="0" indent="-285750" algn="just">
              <a:buBlip>
                <a:blip r:embed="rId2"/>
              </a:buBlip>
            </a:pPr>
            <a:r>
              <a:rPr lang="ru-RU" sz="1600" dirty="0"/>
              <a:t>выполнить трассировку алгоритма для известного исполнителя;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ru-RU" sz="1600" dirty="0"/>
              <a:t>составлять линейные, ветвящиеся и циклические алгоритмы управления  исполнителя Черепаха;  </a:t>
            </a:r>
            <a:endParaRPr lang="ru-RU" sz="1600" dirty="0" smtClean="0"/>
          </a:p>
          <a:p>
            <a:pPr marL="285750" indent="-285750" algn="just">
              <a:buBlip>
                <a:blip r:embed="rId2"/>
              </a:buBlip>
            </a:pPr>
            <a:r>
              <a:rPr lang="ru-RU" sz="1600" dirty="0" smtClean="0"/>
              <a:t>выделять </a:t>
            </a:r>
            <a:r>
              <a:rPr lang="ru-RU" sz="1600" dirty="0"/>
              <a:t>подзадачи; определять и использовать вспомогательные алгоритмы.</a:t>
            </a:r>
          </a:p>
        </p:txBody>
      </p:sp>
    </p:spTree>
    <p:extLst>
      <p:ext uri="{BB962C8B-B14F-4D97-AF65-F5344CB8AC3E}">
        <p14:creationId xmlns:p14="http://schemas.microsoft.com/office/powerpoint/2010/main" val="115271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FF"/>
                </a:solidFill>
              </a:rPr>
              <a:t>Техники и технологии:</a:t>
            </a:r>
            <a:r>
              <a:rPr lang="ru-RU" i="1" dirty="0">
                <a:solidFill>
                  <a:srgbClr val="0000FF"/>
                </a:solidFill>
              </a:rPr>
              <a:t> </a:t>
            </a:r>
            <a:r>
              <a:rPr lang="ru-RU" dirty="0" err="1">
                <a:solidFill>
                  <a:srgbClr val="0000FF"/>
                </a:solidFill>
              </a:rPr>
              <a:t>здоровьесберегающая</a:t>
            </a:r>
            <a:r>
              <a:rPr lang="ru-RU" dirty="0">
                <a:solidFill>
                  <a:srgbClr val="0000FF"/>
                </a:solidFill>
              </a:rPr>
              <a:t> технология, ИКТ-технология.</a:t>
            </a:r>
          </a:p>
          <a:p>
            <a:r>
              <a:rPr lang="ru-RU" b="1" i="1" dirty="0">
                <a:solidFill>
                  <a:srgbClr val="0000FF"/>
                </a:solidFill>
              </a:rPr>
              <a:t>Оборудование: </a:t>
            </a:r>
            <a:r>
              <a:rPr lang="ru-RU" i="1" dirty="0" smtClean="0">
                <a:solidFill>
                  <a:srgbClr val="0000FF"/>
                </a:solidFill>
              </a:rPr>
              <a:t>Презентация к уроку</a:t>
            </a:r>
            <a:r>
              <a:rPr lang="ru-RU" dirty="0" smtClean="0">
                <a:solidFill>
                  <a:srgbClr val="0000FF"/>
                </a:solidFill>
              </a:rPr>
              <a:t>: </a:t>
            </a:r>
            <a:r>
              <a:rPr lang="ru-RU" dirty="0">
                <a:solidFill>
                  <a:srgbClr val="0000FF"/>
                </a:solidFill>
              </a:rPr>
              <a:t>«Среда программирования Кумир. Исполнитель Черепаха», ПК, мультимедийный проектор, электронная доска, раздаточный материал с условиями задач разного уровня сложности.</a:t>
            </a:r>
          </a:p>
        </p:txBody>
      </p:sp>
      <p:pic>
        <p:nvPicPr>
          <p:cNvPr id="2050" name="Picture 2" descr="https://3.bp.blogspot.com/-mpI_qpR0Kv8/W0B5pSwfm0I/AAAAAAAAA68/sFx9avhCar8rmNGMSrTC0ldTMb9l5JrhACLcBGAs/s1600/pic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592" y="2185386"/>
            <a:ext cx="2340000" cy="2431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2" name="Picture 4" descr="https://okolokompa.com/wp-content/uploads/2020/03/casdftffrt3v654-m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3600000" cy="231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9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G:\Разное\САМООБРАЗОВАНИЕ_Дистанционная учеба, дипомы\21.12.2021_Курс профессиональной переподготовки Математика и информатика\4_Модуль. СТАЖИРОВКА\Информати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4081">
            <a:off x="173737" y="495297"/>
            <a:ext cx="4320000" cy="269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rs-games.ru/wp-content/uploads/2020/05/5556129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2232000" cy="3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lifba.ru/storage/img/products/254197/cov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7049">
            <a:off x="3236698" y="1663396"/>
            <a:ext cx="1944000" cy="308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3933056"/>
            <a:ext cx="6083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00FF"/>
                </a:solidFill>
              </a:rPr>
              <a:t>Используемые </a:t>
            </a:r>
            <a:r>
              <a:rPr lang="ru-RU" sz="2400" i="1" dirty="0">
                <a:solidFill>
                  <a:schemeClr val="bg1"/>
                </a:solidFill>
              </a:rPr>
              <a:t>учебники и уче</a:t>
            </a:r>
            <a:r>
              <a:rPr lang="ru-RU" sz="2400" i="1" dirty="0">
                <a:solidFill>
                  <a:srgbClr val="0000FF"/>
                </a:solidFill>
              </a:rPr>
              <a:t>бные пособия: 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620688"/>
            <a:ext cx="2373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Тест «Верно ли, что...»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058874"/>
              </p:ext>
            </p:extLst>
          </p:nvPr>
        </p:nvGraphicFramePr>
        <p:xfrm>
          <a:off x="701721" y="990022"/>
          <a:ext cx="5742487" cy="35190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2487"/>
              </a:tblGrid>
              <a:tr h="3765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Бесконечная последовательность шагов – это алгоритм?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64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effectLst/>
                        </a:rPr>
                        <a:t>Алгоритм, в котором команды выполняются последовательно друг за другом – это циклический алгоритм?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5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effectLst/>
                        </a:rPr>
                        <a:t>Исполнитель – это только человек?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64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effectLst/>
                        </a:rPr>
                        <a:t>Алгоритм – это конечная последовательность, имеющая ожидаемый результат?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64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effectLst/>
                        </a:rPr>
                        <a:t>Алгоритм, в котором некоторые команды повторяются – это алгоритм с ветвлениями?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65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Компьютерная программа – это алгоритм?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122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444208" y="990020"/>
            <a:ext cx="540000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45"/>
          <a:stretch/>
        </p:blipFill>
        <p:spPr bwMode="auto">
          <a:xfrm>
            <a:off x="6540473" y="2636912"/>
            <a:ext cx="475792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444208" y="1530483"/>
            <a:ext cx="540000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444208" y="2058553"/>
            <a:ext cx="540000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480272" y="3402691"/>
            <a:ext cx="540000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45"/>
          <a:stretch/>
        </p:blipFill>
        <p:spPr bwMode="auto">
          <a:xfrm>
            <a:off x="6544480" y="4122771"/>
            <a:ext cx="475792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3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840459"/>
              </p:ext>
            </p:extLst>
          </p:nvPr>
        </p:nvGraphicFramePr>
        <p:xfrm>
          <a:off x="539552" y="1412776"/>
          <a:ext cx="5649595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495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Машина не может быть исполнителем алгоритма?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Овал в блок-схеме означает начало алгоритма?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Алгоритм можно записать только схемой?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Шаги в алгоритме должны быть записаны на понятном исполнителю языке?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Человек может выполнить любой алгоритм?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Для записи алгоритмов существует специальная среда?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339752" y="620688"/>
            <a:ext cx="2373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Тест «Верно ли, что...»</a:t>
            </a:r>
          </a:p>
        </p:txBody>
      </p:sp>
      <p:pic>
        <p:nvPicPr>
          <p:cNvPr id="4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228184" y="1340768"/>
            <a:ext cx="540000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228184" y="2106547"/>
            <a:ext cx="540000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228184" y="3186667"/>
            <a:ext cx="540000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45"/>
          <a:stretch/>
        </p:blipFill>
        <p:spPr bwMode="auto">
          <a:xfrm>
            <a:off x="6302577" y="1700808"/>
            <a:ext cx="475792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45"/>
          <a:stretch/>
        </p:blipFill>
        <p:spPr bwMode="auto">
          <a:xfrm>
            <a:off x="6302577" y="2636912"/>
            <a:ext cx="475792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bcip.ru/images/tild3037-3038-4161-a635-363866356236__cyberscooty-plus-mi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45"/>
          <a:stretch/>
        </p:blipFill>
        <p:spPr bwMode="auto">
          <a:xfrm>
            <a:off x="6328456" y="3546707"/>
            <a:ext cx="475792" cy="4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34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538322"/>
            <a:ext cx="6120000" cy="413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630</Words>
  <Application>Microsoft Office PowerPoint</Application>
  <PresentationFormat>Экран (4:3)</PresentationFormat>
  <Paragraphs>102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82</cp:revision>
  <dcterms:created xsi:type="dcterms:W3CDTF">2022-02-09T00:03:30Z</dcterms:created>
  <dcterms:modified xsi:type="dcterms:W3CDTF">2022-02-09T16:29:28Z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2194394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