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4" r:id="rId4"/>
    <p:sldId id="283" r:id="rId5"/>
    <p:sldId id="282" r:id="rId6"/>
    <p:sldId id="281" r:id="rId7"/>
    <p:sldId id="280" r:id="rId8"/>
    <p:sldId id="277" r:id="rId9"/>
    <p:sldId id="279" r:id="rId10"/>
    <p:sldId id="278" r:id="rId11"/>
    <p:sldId id="276" r:id="rId12"/>
    <p:sldId id="27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4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A4D56-EEFD-4157-9074-709C964BAC4A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AFD12-024C-4500-83C9-CAB01022A4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202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A4D56-EEFD-4157-9074-709C964BAC4A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AFD12-024C-4500-83C9-CAB01022A4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603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A4D56-EEFD-4157-9074-709C964BAC4A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AFD12-024C-4500-83C9-CAB01022A4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306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A4D56-EEFD-4157-9074-709C964BAC4A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AFD12-024C-4500-83C9-CAB01022A4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39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A4D56-EEFD-4157-9074-709C964BAC4A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AFD12-024C-4500-83C9-CAB01022A4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813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A4D56-EEFD-4157-9074-709C964BAC4A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AFD12-024C-4500-83C9-CAB01022A4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128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A4D56-EEFD-4157-9074-709C964BAC4A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AFD12-024C-4500-83C9-CAB01022A4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599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A4D56-EEFD-4157-9074-709C964BAC4A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AFD12-024C-4500-83C9-CAB01022A4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740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A4D56-EEFD-4157-9074-709C964BAC4A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AFD12-024C-4500-83C9-CAB01022A4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621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A4D56-EEFD-4157-9074-709C964BAC4A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AFD12-024C-4500-83C9-CAB01022A4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771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A4D56-EEFD-4157-9074-709C964BAC4A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AFD12-024C-4500-83C9-CAB01022A4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6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A4D56-EEFD-4157-9074-709C964BAC4A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AAFD12-024C-4500-83C9-CAB01022A4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923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randdecor12.ru/forum/imgs/5616cd19d85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239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23331" y="627797"/>
            <a:ext cx="8212581" cy="1380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Причины медлительности ребенка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как с этим бороться</a:t>
            </a:r>
            <a:endParaRPr lang="ru-RU" sz="36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483420" y="6230070"/>
            <a:ext cx="4391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Байгутлина Марина  Владимировна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67009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dn.photogyps.com/images/www.freeppt.net/template/green-abstract-design-with-butterfly-ppt-backgroun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9275" cy="7377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4149" y="335845"/>
            <a:ext cx="388961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+mj-lt"/>
              <a:buAutoNum type="arabicPeriod"/>
            </a:pPr>
            <a:r>
              <a:rPr lang="ru-RU" sz="2000" b="0" i="0" dirty="0" smtClean="0">
                <a:solidFill>
                  <a:srgbClr val="4A4A4A"/>
                </a:solidFill>
                <a:effectLst/>
                <a:latin typeface="ClearSansRegular"/>
              </a:rPr>
              <a:t>Стремительная, энергичная мама, которая и своего </a:t>
            </a:r>
            <a:r>
              <a:rPr lang="ru-RU" sz="2000" b="1" i="0" dirty="0" smtClean="0">
                <a:solidFill>
                  <a:srgbClr val="4A4A4A"/>
                </a:solidFill>
                <a:effectLst/>
                <a:latin typeface="ClearSansBold"/>
              </a:rPr>
              <a:t>медлительного ребенка </a:t>
            </a:r>
            <a:r>
              <a:rPr lang="ru-RU" sz="2000" b="0" i="0" dirty="0" smtClean="0">
                <a:solidFill>
                  <a:srgbClr val="4A4A4A"/>
                </a:solidFill>
                <a:effectLst/>
                <a:latin typeface="ClearSansRegular"/>
              </a:rPr>
              <a:t>хочет видеть таким же "расторопным", способна своим нетерпением </a:t>
            </a:r>
            <a:r>
              <a:rPr lang="ru-RU" sz="2000" dirty="0" smtClean="0">
                <a:solidFill>
                  <a:srgbClr val="4A4A4A"/>
                </a:solidFill>
                <a:latin typeface="ClearSansRegular"/>
              </a:rPr>
              <a:t>довести </a:t>
            </a:r>
            <a:r>
              <a:rPr lang="ru-RU" sz="2000" b="0" i="0" dirty="0" smtClean="0">
                <a:solidFill>
                  <a:srgbClr val="4A4A4A"/>
                </a:solidFill>
                <a:effectLst/>
                <a:latin typeface="ClearSansRegular"/>
              </a:rPr>
              <a:t> ребенка до невроза и разрушить душевный контакт между ним и собой на всю последующую жизнь.</a:t>
            </a:r>
          </a:p>
        </p:txBody>
      </p:sp>
      <p:pic>
        <p:nvPicPr>
          <p:cNvPr id="1026" name="Picture 2" descr="http://www.magicspb.com/images/palavra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123" y="460126"/>
            <a:ext cx="4460360" cy="287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4230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dn.photogyps.com/images/www.freeppt.net/template/green-abstract-design-with-butterfly-ppt-backgroun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182"/>
            <a:ext cx="12192000" cy="7335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2955" y="109182"/>
            <a:ext cx="887104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4A4A4A"/>
                </a:solidFill>
                <a:latin typeface="ClearSansRegular"/>
              </a:rPr>
              <a:t>Так как </a:t>
            </a:r>
            <a:r>
              <a:rPr lang="ru-RU" sz="2000" b="1" dirty="0">
                <a:solidFill>
                  <a:srgbClr val="4A4A4A"/>
                </a:solidFill>
                <a:latin typeface="ClearSansBold"/>
              </a:rPr>
              <a:t>медлительный ребенок </a:t>
            </a:r>
            <a:r>
              <a:rPr lang="ru-RU" sz="2000" dirty="0">
                <a:solidFill>
                  <a:srgbClr val="4A4A4A"/>
                </a:solidFill>
                <a:latin typeface="ClearSansRegular"/>
              </a:rPr>
              <a:t>боится любых перемен и всего нового, то поступление в детский сад или школу сделают его еще более уязвимым. Он тяжело переживает свои неудачи. Важно чтобы родители уделили больше внимания периоду адаптации такого ребенка в детских учреждениях, проконсультировали учителей и воспитателей на тему </a:t>
            </a:r>
            <a:r>
              <a:rPr lang="ru-RU" sz="2000" dirty="0" smtClean="0">
                <a:solidFill>
                  <a:srgbClr val="4A4A4A"/>
                </a:solidFill>
                <a:latin typeface="ClearSansRegular"/>
              </a:rPr>
              <a:t>особенностей </a:t>
            </a:r>
            <a:r>
              <a:rPr lang="ru-RU" sz="2000" dirty="0">
                <a:solidFill>
                  <a:srgbClr val="4A4A4A"/>
                </a:solidFill>
                <a:latin typeface="ClearSansRegular"/>
              </a:rPr>
              <a:t>своего малыша, а иногда и защитили его от наказаний и унижений с их стороны. В некоторых случаях следует искать не престижную школу, а тактичного и вдумчивого учителя. Не лишне напомнить родителям, что разумные, надежные и спокойные люди, тщательно продумывающие свои действия и добивающиеся поставленных целей в жизни, часто вырастают именно из флегматичных, "замедленных" детей</a:t>
            </a:r>
            <a:r>
              <a:rPr lang="ru-RU" dirty="0">
                <a:solidFill>
                  <a:srgbClr val="4A4A4A"/>
                </a:solidFill>
                <a:latin typeface="ClearSansRegular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63642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dn.photogyps.com/images/www.freeppt.net/template/green-abstract-design-with-butterfly-ppt-backgroun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182"/>
            <a:ext cx="12192000" cy="7335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68740" y="1473958"/>
            <a:ext cx="8461612" cy="108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6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</a:t>
            </a:r>
            <a:endParaRPr lang="ru-RU" sz="6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679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dn.photogyps.com/images/www.freeppt.net/template/green-abstract-design-with-butterfly-ppt-backgroun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182"/>
            <a:ext cx="12192000" cy="7335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2829" y="-2013"/>
            <a:ext cx="82432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1" dirty="0" smtClean="0">
                <a:solidFill>
                  <a:srgbClr val="505050"/>
                </a:solidFill>
                <a:effectLst/>
                <a:latin typeface="PT Sans"/>
              </a:rPr>
              <a:t>«Давай поскорее, а то мы опять опоздаем в садик!»</a:t>
            </a:r>
            <a:r>
              <a:rPr lang="ru-RU" sz="2400" b="0" i="0" dirty="0" smtClean="0">
                <a:solidFill>
                  <a:srgbClr val="505050"/>
                </a:solidFill>
                <a:effectLst/>
                <a:latin typeface="PT Sans"/>
              </a:rPr>
              <a:t> – упрашивает мама, а малыш продолжает медлить. Это проблема знакома многим взрослым. Кто-то заставляет детей закончить завтрак или одевание, подгоняя их обидными словами и даже подзатыльниками. Другие же переделывают все сами, оставляя в покое копушу. Как помочь медлительному ребенку и раздраженной мамочке</a:t>
            </a:r>
            <a:r>
              <a:rPr lang="ru-RU" b="0" i="0" dirty="0" smtClean="0">
                <a:solidFill>
                  <a:srgbClr val="505050"/>
                </a:solidFill>
                <a:effectLst/>
                <a:latin typeface="PT Sans"/>
              </a:rPr>
              <a:t>?</a:t>
            </a:r>
            <a:endParaRPr lang="ru-RU" dirty="0"/>
          </a:p>
        </p:txBody>
      </p:sp>
      <p:pic>
        <p:nvPicPr>
          <p:cNvPr id="5" name="Рисунок 4" descr="если-у-вас-медлительный-ребенок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787" y="2701768"/>
            <a:ext cx="3841750" cy="23552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5111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dn.photogyps.com/images/www.freeppt.net/template/green-abstract-design-with-butterfly-ppt-backgroun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182"/>
            <a:ext cx="12192000" cy="7335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4716" y="109183"/>
            <a:ext cx="89392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0" i="0" dirty="0" smtClean="0">
                <a:solidFill>
                  <a:srgbClr val="505050"/>
                </a:solidFill>
                <a:effectLst/>
                <a:latin typeface="PT Sans"/>
              </a:rPr>
              <a:t>Чтобы подобрать правильный подход к решению, необходимо понять причины этой неторопливости. И не всегда они находятся на поверхности. Проблема чаще всего замечается родителями в дошкольном детстве, хотя первые признаки возможно отследить уже в младенческом возрасте.</a:t>
            </a:r>
          </a:p>
          <a:p>
            <a:pPr fontAlgn="base"/>
            <a:r>
              <a:rPr lang="ru-RU" sz="2400" b="0" i="0" dirty="0" smtClean="0">
                <a:solidFill>
                  <a:srgbClr val="505050"/>
                </a:solidFill>
                <a:effectLst/>
                <a:latin typeface="PT Sans"/>
              </a:rPr>
              <a:t>Такая особенность может вызвать отставание в учебе и формировании навыков, низкую концентрацию внимания и рассеянность, ощущение вины из-за регулярных замечаний и, как итог, неврозы. Поэтому выявление источника нерасторопности следует доверить неврологу, психологу или педиатру.</a:t>
            </a:r>
            <a:endParaRPr lang="ru-RU" sz="2400" b="0" i="0" dirty="0">
              <a:solidFill>
                <a:srgbClr val="505050"/>
              </a:solidFill>
              <a:effectLst/>
              <a:latin typeface="PT Sans"/>
            </a:endParaRPr>
          </a:p>
        </p:txBody>
      </p:sp>
    </p:spTree>
    <p:extLst>
      <p:ext uri="{BB962C8B-B14F-4D97-AF65-F5344CB8AC3E}">
        <p14:creationId xmlns:p14="http://schemas.microsoft.com/office/powerpoint/2010/main" val="1968657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dn.photogyps.com/images/www.freeppt.net/template/green-abstract-design-with-butterfly-ppt-backgroun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5659"/>
            <a:ext cx="12192000" cy="7335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5535" y="109182"/>
            <a:ext cx="90484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i="0" dirty="0" smtClean="0">
                <a:solidFill>
                  <a:srgbClr val="333333"/>
                </a:solidFill>
                <a:effectLst/>
                <a:latin typeface="PT Sans"/>
              </a:rPr>
              <a:t>                        Откуда берется медлительность?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505050"/>
                </a:solidFill>
                <a:effectLst/>
                <a:latin typeface="inherit"/>
              </a:rPr>
              <a:t>Иногда это происходит на фоне продолжительной болезни. После восстановления и повышения иммунитета темп деятельности ребенка восстанавливается.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505050"/>
                </a:solidFill>
                <a:effectLst/>
                <a:latin typeface="inherit"/>
              </a:rPr>
              <a:t>Она может возникнуть из-за органической патологии мозга, ставшей следствием неблагоприятной беременности, сложных родов или рождения недоношенного младенца.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505050"/>
                </a:solidFill>
                <a:effectLst/>
                <a:latin typeface="inherit"/>
              </a:rPr>
              <a:t>Часто излишняя «заторможенность» является всего лишь периодом нормального развития. В ранние годы (от 1,5 до 3-х лет) для детей характерно несовершенство мелкой моторики. Их пальчики не справляются с застегиванием пуговиц, завязыванием шнурков</a:t>
            </a:r>
            <a:r>
              <a:rPr lang="ru-RU" b="0" i="0" dirty="0" smtClean="0">
                <a:solidFill>
                  <a:srgbClr val="505050"/>
                </a:solidFill>
                <a:effectLst/>
                <a:latin typeface="inherit"/>
              </a:rPr>
              <a:t>.</a:t>
            </a:r>
            <a:endParaRPr lang="ru-RU" b="0" i="0" dirty="0">
              <a:solidFill>
                <a:srgbClr val="505050"/>
              </a:solidFill>
              <a:effectLst/>
              <a:latin typeface="inherit"/>
            </a:endParaRPr>
          </a:p>
        </p:txBody>
      </p:sp>
    </p:spTree>
    <p:extLst>
      <p:ext uri="{BB962C8B-B14F-4D97-AF65-F5344CB8AC3E}">
        <p14:creationId xmlns:p14="http://schemas.microsoft.com/office/powerpoint/2010/main" val="2676066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dn.photogyps.com/images/www.freeppt.net/template/green-abstract-design-with-butterfly-ppt-backgroun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886"/>
            <a:ext cx="12192000" cy="7362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0126" y="40943"/>
            <a:ext cx="913035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ru-RU" sz="2000" b="0" i="0" dirty="0" smtClean="0">
                <a:solidFill>
                  <a:srgbClr val="505050"/>
                </a:solidFill>
                <a:effectLst/>
                <a:latin typeface="inherit"/>
              </a:rPr>
              <a:t>Переучивание левшей на правшей также находится в списке факторов, способствующих замедлению протекания психических процессов.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2000" b="0" i="0" dirty="0" smtClean="0">
                <a:solidFill>
                  <a:srgbClr val="505050"/>
                </a:solidFill>
                <a:effectLst/>
                <a:latin typeface="inherit"/>
              </a:rPr>
              <a:t>Флегматик – классический пример копуши. Он не переносит спешки, рассудителен и основателен. Не любит новшеств, выбирает проверенные и привычные приемы. Побудка и сборы становятся для взрослых настоящим испытанием.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2000" b="0" i="0" dirty="0" smtClean="0">
                <a:solidFill>
                  <a:srgbClr val="505050"/>
                </a:solidFill>
                <a:effectLst/>
                <a:latin typeface="inherit"/>
              </a:rPr>
              <a:t>Понижение общей активности зачастую связано со стрессовой ситуацией – переездом, разводом, переходом в новое учебное заведение, домашними конфликтами. Детская психика попросту не справляется с повышенной нагрузкой.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2000" b="0" i="0" dirty="0" smtClean="0">
                <a:solidFill>
                  <a:srgbClr val="505050"/>
                </a:solidFill>
                <a:effectLst/>
                <a:latin typeface="inherit"/>
              </a:rPr>
              <a:t>Неспешность – еще одна форма манипулирования взрослыми в семье с авторитарным типом воспитания, жесткими требования, строгими наказаниями и непрерывным контролем. Таким способом чадо скрыто протестует против многочисленных поручений и приказов.</a:t>
            </a:r>
            <a:endParaRPr lang="ru-RU" sz="2000" b="0" i="0" dirty="0">
              <a:solidFill>
                <a:srgbClr val="505050"/>
              </a:solidFill>
              <a:effectLst/>
              <a:latin typeface="inherit"/>
            </a:endParaRPr>
          </a:p>
        </p:txBody>
      </p:sp>
    </p:spTree>
    <p:extLst>
      <p:ext uri="{BB962C8B-B14F-4D97-AF65-F5344CB8AC3E}">
        <p14:creationId xmlns:p14="http://schemas.microsoft.com/office/powerpoint/2010/main" val="4275277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dn.photogyps.com/images/www.freeppt.net/template/green-abstract-design-with-butterfly-ppt-backgroun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9308"/>
            <a:ext cx="12192000" cy="7335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06973" y="259308"/>
            <a:ext cx="564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i="0" dirty="0" smtClean="0">
                <a:solidFill>
                  <a:srgbClr val="333333"/>
                </a:solidFill>
                <a:effectLst/>
                <a:latin typeface="PT Sans"/>
              </a:rPr>
              <a:t>Советы родителям медлительных детей</a:t>
            </a:r>
            <a:endParaRPr lang="ru-RU" b="1" i="0" dirty="0">
              <a:solidFill>
                <a:srgbClr val="333333"/>
              </a:solidFill>
              <a:effectLst/>
              <a:latin typeface="PT San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8322" y="443974"/>
            <a:ext cx="6096000" cy="498598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endParaRPr lang="ru-RU" b="1" i="0" dirty="0" smtClean="0">
              <a:solidFill>
                <a:srgbClr val="4A4A4A"/>
              </a:solidFill>
              <a:effectLst/>
              <a:latin typeface="ClearSansRegular"/>
            </a:endParaRPr>
          </a:p>
          <a:p>
            <a:pPr algn="just"/>
            <a:r>
              <a:rPr lang="ru-RU" sz="2000" b="0" i="0" dirty="0" smtClean="0">
                <a:solidFill>
                  <a:srgbClr val="4A4A4A"/>
                </a:solidFill>
                <a:effectLst/>
                <a:latin typeface="ClearSansRegular"/>
              </a:rPr>
              <a:t>Взрослым важно помнить, что </a:t>
            </a:r>
            <a:r>
              <a:rPr lang="ru-RU" sz="2000" b="1" i="0" dirty="0" smtClean="0">
                <a:solidFill>
                  <a:srgbClr val="4A4A4A"/>
                </a:solidFill>
                <a:effectLst/>
                <a:latin typeface="ClearSansBold"/>
              </a:rPr>
              <a:t>медлительный ребёнок</a:t>
            </a:r>
            <a:r>
              <a:rPr lang="ru-RU" sz="2000" b="0" i="0" dirty="0" smtClean="0">
                <a:solidFill>
                  <a:srgbClr val="4A4A4A"/>
                </a:solidFill>
                <a:effectLst/>
                <a:latin typeface="ClearSansRegular"/>
              </a:rPr>
              <a:t> не виноват в своей нерасторопности. Постоянные окрики, насмешки, наказания способны сделать его невротиком, но не "ускорить".</a:t>
            </a:r>
          </a:p>
          <a:p>
            <a:pPr algn="just">
              <a:buFont typeface="+mj-lt"/>
              <a:buAutoNum type="arabicPeriod"/>
            </a:pPr>
            <a:r>
              <a:rPr lang="ru-RU" sz="2000" b="0" i="0" dirty="0" smtClean="0">
                <a:solidFill>
                  <a:srgbClr val="4A4A4A"/>
                </a:solidFill>
                <a:effectLst/>
                <a:latin typeface="ClearSansRegular"/>
              </a:rPr>
              <a:t>С </a:t>
            </a:r>
            <a:r>
              <a:rPr lang="ru-RU" sz="2000" b="1" i="0" dirty="0" smtClean="0">
                <a:solidFill>
                  <a:srgbClr val="4A4A4A"/>
                </a:solidFill>
                <a:effectLst/>
                <a:latin typeface="ClearSansBold"/>
              </a:rPr>
              <a:t>медлительным ребёнком</a:t>
            </a:r>
            <a:r>
              <a:rPr lang="ru-RU" sz="2000" b="0" i="0" dirty="0" smtClean="0">
                <a:solidFill>
                  <a:srgbClr val="4A4A4A"/>
                </a:solidFill>
                <a:effectLst/>
                <a:latin typeface="ClearSansRegular"/>
              </a:rPr>
              <a:t> играют в игры, способствующие повышению его активности, но в доступном для малыша темпе. Можно познакомить своего копушу с понятием времени и учить его распределять свои дела, выделять главное и второстепенное, более трудное и более легкое. Важно также приучить малыша к соблюдению режима дня, который поможет ему создать ощущение постоянства, к которому он так стремится</a:t>
            </a:r>
            <a:r>
              <a:rPr lang="ru-RU" b="0" i="0" dirty="0" smtClean="0">
                <a:solidFill>
                  <a:srgbClr val="4A4A4A"/>
                </a:solidFill>
                <a:effectLst/>
                <a:latin typeface="ClearSansRegular"/>
              </a:rPr>
              <a:t>.</a:t>
            </a:r>
            <a:endParaRPr lang="ru-RU" b="0" i="0" dirty="0">
              <a:solidFill>
                <a:srgbClr val="4A4A4A"/>
              </a:solidFill>
              <a:effectLst/>
              <a:latin typeface="ClearSansRegular"/>
            </a:endParaRPr>
          </a:p>
        </p:txBody>
      </p:sp>
      <p:pic>
        <p:nvPicPr>
          <p:cNvPr id="6" name="Рисунок 5" descr="Медлительный ребёнок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7546" y="443974"/>
            <a:ext cx="3821994" cy="21495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3544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dn.photogyps.com/images/www.freeppt.net/template/green-abstract-design-with-butterfly-ppt-backgroun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421"/>
            <a:ext cx="12192000" cy="7335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7547" y="313899"/>
            <a:ext cx="6646460" cy="3488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+mj-lt"/>
              <a:buAutoNum type="arabicPeriod"/>
            </a:pPr>
            <a:r>
              <a:rPr lang="ru-RU" sz="2000" b="0" i="0" dirty="0" smtClean="0">
                <a:solidFill>
                  <a:srgbClr val="4A4A4A"/>
                </a:solidFill>
                <a:effectLst/>
                <a:latin typeface="ClearSansRegular"/>
              </a:rPr>
              <a:t>Включение </a:t>
            </a:r>
            <a:r>
              <a:rPr lang="ru-RU" sz="2000" b="1" i="0" dirty="0" smtClean="0">
                <a:solidFill>
                  <a:srgbClr val="4A4A4A"/>
                </a:solidFill>
                <a:effectLst/>
                <a:latin typeface="ClearSansBold"/>
              </a:rPr>
              <a:t>медлительного ребёнка </a:t>
            </a:r>
            <a:r>
              <a:rPr lang="ru-RU" sz="2000" b="0" i="0" dirty="0" smtClean="0">
                <a:solidFill>
                  <a:srgbClr val="4A4A4A"/>
                </a:solidFill>
                <a:effectLst/>
                <a:latin typeface="ClearSansRegular"/>
              </a:rPr>
              <a:t>в игры соревновательного типа заранее обречены на неудачу, поэтому воздержитесь от них. Лучше ободрять его, поощрять, хвалить за успехи, которые он может сравнить со своими прошлыми результатами или действиями взрослого: "Сегодня это получилось у тебя быстрее и лучше, чем вчера", "Вот ты уже научился быстро кушать, как я", и т.д. Сравнение успехов ребенка с успехами других детей болезненно для медлительного малыша.</a:t>
            </a:r>
          </a:p>
          <a:p>
            <a:pPr algn="just"/>
            <a:endParaRPr lang="ru-RU" b="0" i="0" dirty="0">
              <a:solidFill>
                <a:srgbClr val="4A4A4A"/>
              </a:solidFill>
              <a:effectLst/>
              <a:latin typeface="ClearSansRegular"/>
            </a:endParaRPr>
          </a:p>
        </p:txBody>
      </p:sp>
    </p:spTree>
    <p:extLst>
      <p:ext uri="{BB962C8B-B14F-4D97-AF65-F5344CB8AC3E}">
        <p14:creationId xmlns:p14="http://schemas.microsoft.com/office/powerpoint/2010/main" val="3647797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dn.photogyps.com/images/www.freeppt.net/template/green-abstract-design-with-butterfly-ppt-backgroun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182"/>
            <a:ext cx="12192000" cy="7335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2012" y="655093"/>
            <a:ext cx="440822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0" dirty="0" smtClean="0">
                <a:solidFill>
                  <a:srgbClr val="4A4A4A"/>
                </a:solidFill>
                <a:effectLst/>
                <a:latin typeface="ClearSansBold"/>
              </a:rPr>
              <a:t>Медлительным детям </a:t>
            </a:r>
            <a:r>
              <a:rPr lang="ru-RU" sz="2000" b="0" i="0" dirty="0" smtClean="0">
                <a:solidFill>
                  <a:srgbClr val="4A4A4A"/>
                </a:solidFill>
                <a:effectLst/>
                <a:latin typeface="ClearSansRegular"/>
              </a:rPr>
              <a:t>требуется постоянное внимание со стороны взрослых, ненавязчивая помощь от мамы или папы, их участие и сочувствие. Эти малыши, как правило, не уверены в себе и в отношении к ним людей, поэтому необходимо поддерживать их убежденность, что все в результате получится хорошо.</a:t>
            </a:r>
            <a:endParaRPr lang="ru-RU" sz="2000" dirty="0"/>
          </a:p>
        </p:txBody>
      </p:sp>
      <p:pic>
        <p:nvPicPr>
          <p:cNvPr id="4" name="Рисунок 3" descr="http://mamairebenok.com/wp-content/uploads/2015/06/ychim-odevatsya-rebenka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094" y="922859"/>
            <a:ext cx="4055294" cy="2434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3886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dn.photogyps.com/images/www.freeppt.net/template/green-abstract-design-with-butterfly-ppt-backgroun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182"/>
            <a:ext cx="12192000" cy="7335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8364" y="436728"/>
            <a:ext cx="8338782" cy="3548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+mj-lt"/>
              <a:buAutoNum type="arabicPeriod"/>
            </a:pPr>
            <a:r>
              <a:rPr lang="ru-RU" b="0" i="0" dirty="0" smtClean="0">
                <a:solidFill>
                  <a:srgbClr val="4A4A4A"/>
                </a:solidFill>
                <a:effectLst/>
                <a:latin typeface="ClearSansRegular"/>
              </a:rPr>
              <a:t>Иногда </a:t>
            </a:r>
            <a:r>
              <a:rPr lang="ru-RU" b="1" i="0" dirty="0" smtClean="0">
                <a:solidFill>
                  <a:srgbClr val="4A4A4A"/>
                </a:solidFill>
                <a:effectLst/>
                <a:latin typeface="ClearSansBold"/>
              </a:rPr>
              <a:t>медлительный ребёнок</a:t>
            </a:r>
            <a:r>
              <a:rPr lang="ru-RU" b="0" i="0" dirty="0" smtClean="0">
                <a:solidFill>
                  <a:srgbClr val="4A4A4A"/>
                </a:solidFill>
                <a:effectLst/>
                <a:latin typeface="ClearSansRegular"/>
              </a:rPr>
              <a:t> не может приступить к выполнению задания из-за опасения неудачи. Достаточно предложить ему помощь, и он наверняка сделает все сам. Для него важнее всего ощущение, уверенность в том, что он не один, он получит поощрение и поддержку.</a:t>
            </a:r>
          </a:p>
          <a:p>
            <a:pPr algn="just">
              <a:buFont typeface="+mj-lt"/>
              <a:buAutoNum type="arabicPeriod"/>
            </a:pPr>
            <a:r>
              <a:rPr lang="ru-RU" b="0" i="0" dirty="0" smtClean="0">
                <a:solidFill>
                  <a:srgbClr val="4A4A4A"/>
                </a:solidFill>
                <a:effectLst/>
                <a:latin typeface="ClearSansRegular"/>
              </a:rPr>
              <a:t>Наказания и одергивания </a:t>
            </a:r>
            <a:r>
              <a:rPr lang="ru-RU" b="1" i="0" dirty="0" smtClean="0">
                <a:solidFill>
                  <a:srgbClr val="4A4A4A"/>
                </a:solidFill>
                <a:effectLst/>
                <a:latin typeface="ClearSansBold"/>
              </a:rPr>
              <a:t>медлительного ребенка</a:t>
            </a:r>
            <a:r>
              <a:rPr lang="ru-RU" b="0" i="0" dirty="0" smtClean="0">
                <a:solidFill>
                  <a:srgbClr val="4A4A4A"/>
                </a:solidFill>
                <a:effectLst/>
                <a:latin typeface="ClearSansRegular"/>
              </a:rPr>
              <a:t> могут привести только к отказу от выполнения любых действий.</a:t>
            </a:r>
          </a:p>
          <a:p>
            <a:pPr algn="just">
              <a:buFont typeface="+mj-lt"/>
              <a:buAutoNum type="arabicPeriod"/>
            </a:pPr>
            <a:r>
              <a:rPr lang="ru-RU" b="0" i="0" dirty="0" smtClean="0">
                <a:solidFill>
                  <a:srgbClr val="4A4A4A"/>
                </a:solidFill>
                <a:effectLst/>
                <a:latin typeface="ClearSansRegular"/>
              </a:rPr>
              <a:t>Раздражение со стороны более активного, нетерпеливого взрослого может привести к хроническим конфликтам, страданиям ребенка, неврозам. Такому малышу кажется, что его недостаточно любят. А самые сильные опасения у детей - страх быть покинутым и страх потери любви близких ему людей. У </a:t>
            </a:r>
            <a:r>
              <a:rPr lang="ru-RU" b="1" i="0" dirty="0" smtClean="0">
                <a:solidFill>
                  <a:srgbClr val="4A4A4A"/>
                </a:solidFill>
                <a:effectLst/>
                <a:latin typeface="ClearSansBold"/>
              </a:rPr>
              <a:t>медлительного ребенка</a:t>
            </a:r>
            <a:r>
              <a:rPr lang="ru-RU" b="0" i="0" dirty="0" smtClean="0">
                <a:solidFill>
                  <a:srgbClr val="4A4A4A"/>
                </a:solidFill>
                <a:effectLst/>
                <a:latin typeface="ClearSansRegular"/>
              </a:rPr>
              <a:t> страхи выражены подчас очень сильно из-за его неуверенности.</a:t>
            </a:r>
            <a:endParaRPr lang="ru-RU" b="0" i="0" dirty="0">
              <a:solidFill>
                <a:srgbClr val="4A4A4A"/>
              </a:solidFill>
              <a:effectLst/>
              <a:latin typeface="ClearSansRegular"/>
            </a:endParaRPr>
          </a:p>
        </p:txBody>
      </p:sp>
    </p:spTree>
    <p:extLst>
      <p:ext uri="{BB962C8B-B14F-4D97-AF65-F5344CB8AC3E}">
        <p14:creationId xmlns:p14="http://schemas.microsoft.com/office/powerpoint/2010/main" val="26745527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267</Words>
  <Application>Microsoft Office PowerPoint</Application>
  <PresentationFormat>Широкоэкранный</PresentationFormat>
  <Paragraphs>26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Calibri</vt:lpstr>
      <vt:lpstr>Calibri Light</vt:lpstr>
      <vt:lpstr>ClearSansBold</vt:lpstr>
      <vt:lpstr>ClearSansRegular</vt:lpstr>
      <vt:lpstr>inherit</vt:lpstr>
      <vt:lpstr>PT Sans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2017-02-15T10:29:12Z</dcterms:created>
  <dcterms:modified xsi:type="dcterms:W3CDTF">2022-02-09T15:49:29Z</dcterms:modified>
</cp:coreProperties>
</file>