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5" r:id="rId1"/>
  </p:sldMasterIdLst>
  <p:notesMasterIdLst>
    <p:notesMasterId r:id="rId34"/>
  </p:notesMasterIdLst>
  <p:sldIdLst>
    <p:sldId id="291" r:id="rId2"/>
    <p:sldId id="259" r:id="rId3"/>
    <p:sldId id="256" r:id="rId4"/>
    <p:sldId id="257" r:id="rId5"/>
    <p:sldId id="263" r:id="rId6"/>
    <p:sldId id="260" r:id="rId7"/>
    <p:sldId id="281" r:id="rId8"/>
    <p:sldId id="261" r:id="rId9"/>
    <p:sldId id="262" r:id="rId10"/>
    <p:sldId id="264" r:id="rId11"/>
    <p:sldId id="265" r:id="rId12"/>
    <p:sldId id="282" r:id="rId13"/>
    <p:sldId id="266" r:id="rId14"/>
    <p:sldId id="268" r:id="rId15"/>
    <p:sldId id="267" r:id="rId16"/>
    <p:sldId id="270" r:id="rId17"/>
    <p:sldId id="269" r:id="rId18"/>
    <p:sldId id="272" r:id="rId19"/>
    <p:sldId id="283" r:id="rId20"/>
    <p:sldId id="273" r:id="rId21"/>
    <p:sldId id="287" r:id="rId22"/>
    <p:sldId id="286" r:id="rId23"/>
    <p:sldId id="288" r:id="rId24"/>
    <p:sldId id="289" r:id="rId25"/>
    <p:sldId id="290" r:id="rId26"/>
    <p:sldId id="275" r:id="rId27"/>
    <p:sldId id="276" r:id="rId28"/>
    <p:sldId id="278" r:id="rId29"/>
    <p:sldId id="284" r:id="rId30"/>
    <p:sldId id="279" r:id="rId31"/>
    <p:sldId id="280" r:id="rId32"/>
    <p:sldId id="285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222970-0E9A-43A7-8611-2F330187AAE3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06A21F-1FAD-44FA-B3C6-D24140037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981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06A21F-1FAD-44FA-B3C6-D241400375D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500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FA76-0F61-4C06-BA5F-0BA579E9295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A1A96-95A2-4BCD-A594-4A374BFE8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190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FA76-0F61-4C06-BA5F-0BA579E9295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A1A96-95A2-4BCD-A594-4A374BFE8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813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FA76-0F61-4C06-BA5F-0BA579E9295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A1A96-95A2-4BCD-A594-4A374BFE893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870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FA76-0F61-4C06-BA5F-0BA579E9295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A1A96-95A2-4BCD-A594-4A374BFE8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28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FA76-0F61-4C06-BA5F-0BA579E9295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A1A96-95A2-4BCD-A594-4A374BFE893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45333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FA76-0F61-4C06-BA5F-0BA579E9295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A1A96-95A2-4BCD-A594-4A374BFE8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6082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FA76-0F61-4C06-BA5F-0BA579E9295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A1A96-95A2-4BCD-A594-4A374BFE8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3626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FA76-0F61-4C06-BA5F-0BA579E9295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A1A96-95A2-4BCD-A594-4A374BFE8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2414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5625" y="649805"/>
            <a:ext cx="9390944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5273" y="4344989"/>
            <a:ext cx="9390944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962732" y="2355850"/>
            <a:ext cx="10253485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  <p:extLst>
      <p:ext uri="{BB962C8B-B14F-4D97-AF65-F5344CB8AC3E}">
        <p14:creationId xmlns:p14="http://schemas.microsoft.com/office/powerpoint/2010/main" val="383256999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FA76-0F61-4C06-BA5F-0BA579E9295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A1A96-95A2-4BCD-A594-4A374BFE8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371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FA76-0F61-4C06-BA5F-0BA579E9295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A1A96-95A2-4BCD-A594-4A374BFE8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847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FA76-0F61-4C06-BA5F-0BA579E9295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A1A96-95A2-4BCD-A594-4A374BFE8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669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FA76-0F61-4C06-BA5F-0BA579E9295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A1A96-95A2-4BCD-A594-4A374BFE8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505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FA76-0F61-4C06-BA5F-0BA579E9295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A1A96-95A2-4BCD-A594-4A374BFE8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43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FA76-0F61-4C06-BA5F-0BA579E9295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A1A96-95A2-4BCD-A594-4A374BFE8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743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FA76-0F61-4C06-BA5F-0BA579E9295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A1A96-95A2-4BCD-A594-4A374BFE8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928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FA76-0F61-4C06-BA5F-0BA579E9295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A1A96-95A2-4BCD-A594-4A374BFE8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899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DFA76-0F61-4C06-BA5F-0BA579E9295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35A1A96-95A2-4BCD-A594-4A374BFE8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40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  <p:sldLayoutId id="2147483847" r:id="rId12"/>
    <p:sldLayoutId id="2147483848" r:id="rId13"/>
    <p:sldLayoutId id="2147483849" r:id="rId14"/>
    <p:sldLayoutId id="2147483850" r:id="rId15"/>
    <p:sldLayoutId id="2147483851" r:id="rId16"/>
    <p:sldLayoutId id="214748385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dic.academic.ru/dic.nsf/enc_geolog/4337/%D0%A0%D0%B5%D0%BB%D1%8C%D0%B5%D1%84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2730" y="1353671"/>
            <a:ext cx="5181600" cy="5232400"/>
          </a:xfrm>
          <a:ln w="38100">
            <a:solidFill>
              <a:srgbClr val="C00000"/>
            </a:solidFill>
          </a:ln>
        </p:spPr>
        <p:txBody>
          <a:bodyPr>
            <a:normAutofit lnSpcReduction="10000"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Ученик: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«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Наша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Земля имеет ровную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поверхность</a:t>
            </a:r>
            <a:r>
              <a:rPr lang="ru-RU" sz="2800" b="1" dirty="0" smtClean="0">
                <a:solidFill>
                  <a:srgbClr val="FF0000"/>
                </a:solidFill>
              </a:rPr>
              <a:t>»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Равнина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 smtClean="0">
                <a:solidFill>
                  <a:schemeClr val="tx1"/>
                </a:solidFill>
              </a:rPr>
              <a:t>равнина,  </a:t>
            </a:r>
            <a:endParaRPr lang="ru-RU" sz="2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Ни яра, ни пади,  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Равнина на Север,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Равнина на Юг.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Как будто гористую землю разгладил  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Какой -то гигантский </a:t>
            </a:r>
            <a:r>
              <a:rPr lang="ru-RU" sz="2800" b="1" dirty="0" smtClean="0">
                <a:solidFill>
                  <a:schemeClr val="tx1"/>
                </a:solidFill>
              </a:rPr>
              <a:t>утюг.</a:t>
            </a:r>
            <a:endParaRPr lang="ru-RU" sz="2800" b="1" dirty="0">
              <a:solidFill>
                <a:schemeClr val="tx1"/>
              </a:solidFill>
            </a:endParaRPr>
          </a:p>
          <a:p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75022" y="1698116"/>
            <a:ext cx="5403966" cy="4758662"/>
          </a:xfrm>
          <a:ln w="38100">
            <a:solidFill>
              <a:srgbClr val="C00000"/>
            </a:solidFill>
          </a:ln>
        </p:spPr>
        <p:txBody>
          <a:bodyPr>
            <a:normAutofit lnSpcReduction="10000"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Учитель: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«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Наша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планета имеет неровную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поверхность</a:t>
            </a:r>
            <a:r>
              <a:rPr lang="ru-RU" sz="2800" b="1" dirty="0" smtClean="0">
                <a:solidFill>
                  <a:srgbClr val="FF0000"/>
                </a:solidFill>
              </a:rPr>
              <a:t>»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Вокруг Земли </a:t>
            </a:r>
            <a:r>
              <a:rPr lang="ru-RU" sz="2800" b="1" dirty="0">
                <a:solidFill>
                  <a:schemeClr val="tx1"/>
                </a:solidFill>
              </a:rPr>
              <a:t>крутые горы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С высот небес глядят </a:t>
            </a:r>
            <a:r>
              <a:rPr lang="ru-RU" sz="2800" b="1" dirty="0" smtClean="0">
                <a:solidFill>
                  <a:schemeClr val="tx1"/>
                </a:solidFill>
              </a:rPr>
              <a:t>на нас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И равнинные просторы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Завораживают глаз.</a:t>
            </a:r>
            <a:endParaRPr lang="ru-RU" sz="2800" b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4000" y="609600"/>
            <a:ext cx="9020002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Прочитайте два высказывания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147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Внимание, Вопрос!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1"/>
                </a:solidFill>
              </a:rPr>
              <a:t>Какие </a:t>
            </a:r>
            <a:r>
              <a:rPr lang="ru-RU" sz="3200" b="1" i="1" dirty="0">
                <a:solidFill>
                  <a:schemeClr val="tx1"/>
                </a:solidFill>
              </a:rPr>
              <a:t>силы Земли могли участвовать в изменении рельефа</a:t>
            </a:r>
            <a:r>
              <a:rPr lang="ru-RU" sz="3200" b="1" i="1" dirty="0" smtClean="0">
                <a:solidFill>
                  <a:schemeClr val="tx1"/>
                </a:solidFill>
              </a:rPr>
              <a:t>?</a:t>
            </a:r>
          </a:p>
          <a:p>
            <a:pPr marL="0" indent="0">
              <a:buNone/>
            </a:pPr>
            <a:endParaRPr lang="ru-RU" sz="3200" b="1" dirty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Какие силы Земли являются «строителями» </a:t>
            </a:r>
            <a:r>
              <a:rPr lang="ru-RU" sz="3200" b="1" dirty="0">
                <a:solidFill>
                  <a:schemeClr val="tx1"/>
                </a:solidFill>
              </a:rPr>
              <a:t>и </a:t>
            </a:r>
            <a:r>
              <a:rPr lang="ru-RU" sz="3200" b="1" dirty="0" smtClean="0">
                <a:solidFill>
                  <a:schemeClr val="tx1"/>
                </a:solidFill>
              </a:rPr>
              <a:t>«разрушителями»?</a:t>
            </a:r>
            <a:endParaRPr lang="ru-RU" sz="32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469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Задание №1 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9266766" cy="3880773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В тексте </a:t>
            </a:r>
            <a:r>
              <a:rPr lang="ru-RU" sz="3200" dirty="0">
                <a:solidFill>
                  <a:schemeClr val="tx1"/>
                </a:solidFill>
              </a:rPr>
              <a:t>учебника </a:t>
            </a:r>
            <a:r>
              <a:rPr lang="ru-RU" sz="3200" dirty="0" smtClean="0">
                <a:solidFill>
                  <a:schemeClr val="tx1"/>
                </a:solidFill>
              </a:rPr>
              <a:t>на странице 80  определите факторы формирования  рельефа.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   </a:t>
            </a:r>
            <a:endParaRPr lang="ru-RU" sz="3200" b="1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Какое новое понятие встретилось в тексте</a:t>
            </a:r>
            <a:r>
              <a:rPr lang="ru-RU" sz="3200" dirty="0" smtClean="0">
                <a:solidFill>
                  <a:schemeClr val="tx1"/>
                </a:solidFill>
              </a:rPr>
              <a:t>? 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Дайте определение новому термину.</a:t>
            </a:r>
            <a:endParaRPr lang="ru-RU" sz="3200" b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67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3256" y="374448"/>
            <a:ext cx="5250746" cy="952500"/>
          </a:xfrm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rgbClr val="C00000"/>
                </a:solidFill>
              </a:rPr>
              <a:t>Выветривание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171" name="Прямоугольник 5"/>
          <p:cNvSpPr>
            <a:spLocks noChangeArrowheads="1"/>
          </p:cNvSpPr>
          <p:nvPr/>
        </p:nvSpPr>
        <p:spPr bwMode="auto">
          <a:xfrm>
            <a:off x="4298424" y="3675472"/>
            <a:ext cx="7182376" cy="3046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3200" b="1" i="1" u="sng" dirty="0">
                <a:solidFill>
                  <a:srgbClr val="00B050"/>
                </a:solidFill>
              </a:rPr>
              <a:t>Выветривание</a:t>
            </a:r>
            <a:r>
              <a:rPr lang="ru-RU" altLang="ru-RU" sz="3200" dirty="0">
                <a:solidFill>
                  <a:srgbClr val="00B050"/>
                </a:solidFill>
              </a:rPr>
              <a:t> </a:t>
            </a:r>
            <a:r>
              <a:rPr lang="ru-RU" altLang="ru-RU" sz="3200" dirty="0"/>
              <a:t>– </a:t>
            </a:r>
            <a:r>
              <a:rPr lang="ru-RU" altLang="ru-RU" sz="3200" b="1" dirty="0"/>
              <a:t>процесс разрушения и изменения горных пород под воздействием внешних факторов </a:t>
            </a:r>
            <a:endParaRPr lang="ru-RU" altLang="ru-RU" sz="3200" b="1" dirty="0" smtClean="0"/>
          </a:p>
          <a:p>
            <a:pPr eaLnBrk="1" hangingPunct="1"/>
            <a:r>
              <a:rPr lang="ru-RU" altLang="ru-RU" sz="3200" b="1" dirty="0" smtClean="0"/>
              <a:t>(температуры</a:t>
            </a:r>
            <a:r>
              <a:rPr lang="ru-RU" altLang="ru-RU" sz="3200" b="1" dirty="0"/>
              <a:t>, влажности, химических преобразований, жизнедеятельности организмов)</a:t>
            </a:r>
          </a:p>
        </p:txBody>
      </p:sp>
      <p:pic>
        <p:nvPicPr>
          <p:cNvPr id="7172" name="Picture 2" descr="Микроорганизмы (которых в выветренной горной породе содержится до - Фото 7572/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651" y="609600"/>
            <a:ext cx="3775605" cy="5779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4" descr="механическое разрушение горных пород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8424" y="1087969"/>
            <a:ext cx="3500437" cy="241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04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САМООЦЕНКА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01789"/>
            <a:ext cx="8596668" cy="4430711"/>
          </a:xfrm>
        </p:spPr>
        <p:txBody>
          <a:bodyPr>
            <a:normAutofit lnSpcReduction="10000"/>
          </a:bodyPr>
          <a:lstStyle/>
          <a:p>
            <a:r>
              <a:rPr lang="ru-RU" sz="3200" b="1" dirty="0"/>
              <a:t>Б</a:t>
            </a:r>
            <a:r>
              <a:rPr lang="ru-RU" sz="3200" b="1" dirty="0" smtClean="0"/>
              <a:t>ыли </a:t>
            </a:r>
            <a:r>
              <a:rPr lang="ru-RU" sz="3200" b="1" dirty="0"/>
              <a:t>ли у вас трудности при выполнении этой работы, использовали ли вы подсказки: учебник, подсказку </a:t>
            </a:r>
            <a:r>
              <a:rPr lang="ru-RU" sz="3200" b="1" dirty="0" smtClean="0"/>
              <a:t>одноклассника, </a:t>
            </a:r>
            <a:r>
              <a:rPr lang="ru-RU" sz="3200" b="1" dirty="0"/>
              <a:t>учителя или справились самостоятельно? </a:t>
            </a:r>
            <a:endParaRPr lang="ru-RU" sz="3200" b="1" dirty="0" smtClean="0"/>
          </a:p>
          <a:p>
            <a:pPr marL="0" indent="0">
              <a:buNone/>
            </a:pPr>
            <a:endParaRPr lang="ru-RU" sz="3200" b="1" dirty="0" smtClean="0"/>
          </a:p>
          <a:p>
            <a:r>
              <a:rPr lang="ru-RU" sz="3200" dirty="0">
                <a:solidFill>
                  <a:srgbClr val="00B050"/>
                </a:solidFill>
              </a:rPr>
              <a:t>Заполнение таблицы «Самооценка» - 3 этап: активность и правильность выполнения</a:t>
            </a:r>
            <a:endParaRPr lang="ru-RU" sz="3200" b="1" dirty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790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Задание №2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: 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148" y="1524000"/>
            <a:ext cx="11186652" cy="4652963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Объедините </a:t>
            </a:r>
            <a:r>
              <a:rPr lang="ru-RU" sz="3200" b="1" dirty="0"/>
              <a:t>фотографии в две группы </a:t>
            </a:r>
            <a:r>
              <a:rPr lang="ru-RU" sz="3200" b="1" dirty="0" smtClean="0"/>
              <a:t>и </a:t>
            </a:r>
          </a:p>
          <a:p>
            <a:pPr marL="0" indent="0">
              <a:buNone/>
            </a:pPr>
            <a:r>
              <a:rPr lang="ru-RU" sz="3200" b="1" dirty="0" smtClean="0"/>
              <a:t>    обоснуйте свой выбор.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54014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840" y="226142"/>
            <a:ext cx="4987323" cy="280536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400" y="3309855"/>
            <a:ext cx="4876800" cy="33883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632" y="3309854"/>
            <a:ext cx="5950123" cy="33883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0482" y="226142"/>
            <a:ext cx="4946718" cy="2782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90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20" y="433258"/>
            <a:ext cx="9556704" cy="1523494"/>
          </a:xfrm>
        </p:spPr>
        <p:txBody>
          <a:bodyPr/>
          <a:lstStyle/>
          <a:p>
            <a:pPr algn="ctr"/>
            <a:r>
              <a:rPr lang="ru-RU" b="1" dirty="0" smtClean="0"/>
              <a:t>Основные формы рельефа</a:t>
            </a:r>
            <a:br>
              <a:rPr lang="ru-RU" b="1" dirty="0" smtClean="0"/>
            </a:br>
            <a:r>
              <a:rPr lang="ru-RU" b="1" dirty="0" smtClean="0"/>
              <a:t>суши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58787" y="2828874"/>
            <a:ext cx="1640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</a:rPr>
              <a:t>РАВНИНЫ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41034" y="2693626"/>
            <a:ext cx="1010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</a:rPr>
              <a:t>ГОРЫ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20" y="3403640"/>
            <a:ext cx="5114664" cy="3187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AutoShape 2" descr="Картинки по запросу горы картинки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07568" y="3403640"/>
            <a:ext cx="5114663" cy="3187660"/>
          </a:xfrm>
          <a:prstGeom prst="rect">
            <a:avLst/>
          </a:prstGeom>
          <a:ln w="38100">
            <a:solidFill>
              <a:srgbClr val="FFC000"/>
            </a:solidFill>
          </a:ln>
          <a:effectLst>
            <a:softEdge rad="112500"/>
          </a:effectLst>
        </p:spPr>
      </p:pic>
      <p:sp>
        <p:nvSpPr>
          <p:cNvPr id="10" name="Стрелка вниз 9"/>
          <p:cNvSpPr/>
          <p:nvPr/>
        </p:nvSpPr>
        <p:spPr bwMode="auto">
          <a:xfrm rot="2907471">
            <a:off x="3418558" y="1476718"/>
            <a:ext cx="474982" cy="1400852"/>
          </a:xfrm>
          <a:prstGeom prst="downArrow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 prst="artDeco"/>
            <a:contourClr>
              <a:schemeClr val="accent2">
                <a:satMod val="30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1" name="Стрелка вниз 10"/>
          <p:cNvSpPr/>
          <p:nvPr/>
        </p:nvSpPr>
        <p:spPr bwMode="auto">
          <a:xfrm rot="19147979">
            <a:off x="6115163" y="1517695"/>
            <a:ext cx="477967" cy="1423954"/>
          </a:xfrm>
          <a:prstGeom prst="downArrow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 prst="artDeco"/>
            <a:contourClr>
              <a:schemeClr val="accent2">
                <a:satMod val="30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4034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Составим определение термина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«РАВНИНЫ»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082801"/>
            <a:ext cx="10334795" cy="4517362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>
                <a:solidFill>
                  <a:srgbClr val="C00000"/>
                </a:solidFill>
              </a:rPr>
              <a:t>ключевое </a:t>
            </a:r>
            <a:r>
              <a:rPr lang="ru-RU" sz="2800" b="1" dirty="0" smtClean="0">
                <a:solidFill>
                  <a:srgbClr val="C00000"/>
                </a:solidFill>
              </a:rPr>
              <a:t>слово+ существенные признаки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3600" b="1" dirty="0"/>
              <a:t>200 </a:t>
            </a:r>
            <a:r>
              <a:rPr lang="ru-RU" sz="3600" b="1" dirty="0" smtClean="0"/>
              <a:t>метров, участки, примерно, земной поверхности,  </a:t>
            </a:r>
            <a:r>
              <a:rPr lang="ru-RU" sz="3600" b="1" dirty="0"/>
              <a:t>обширные, пологие, относительных </a:t>
            </a:r>
            <a:r>
              <a:rPr lang="ru-RU" sz="3600" b="1" dirty="0" smtClean="0"/>
              <a:t>высот, с колебаниями</a:t>
            </a:r>
            <a:endParaRPr lang="ru-RU" sz="3600" b="1" dirty="0"/>
          </a:p>
          <a:p>
            <a:pPr marL="0" indent="0">
              <a:buNone/>
            </a:pPr>
            <a:endParaRPr lang="ru-RU" b="1" dirty="0"/>
          </a:p>
          <a:p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РАВНИНЫ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– это…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17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4968" y="321330"/>
            <a:ext cx="11602063" cy="1523494"/>
          </a:xfrm>
        </p:spPr>
        <p:txBody>
          <a:bodyPr/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Равнины </a:t>
            </a:r>
            <a:r>
              <a:rPr lang="ru-RU" sz="3200" b="1" dirty="0">
                <a:solidFill>
                  <a:srgbClr val="7030A0"/>
                </a:solidFill>
              </a:rPr>
              <a:t>– </a:t>
            </a:r>
            <a:r>
              <a:rPr lang="ru-RU" sz="3200" b="1" dirty="0" smtClean="0">
                <a:solidFill>
                  <a:srgbClr val="7030A0"/>
                </a:solidFill>
              </a:rPr>
              <a:t>это обширные </a:t>
            </a:r>
            <a:r>
              <a:rPr lang="ru-RU" sz="3200" b="1" dirty="0">
                <a:solidFill>
                  <a:srgbClr val="7030A0"/>
                </a:solidFill>
              </a:rPr>
              <a:t>пологие участки </a:t>
            </a:r>
            <a:r>
              <a:rPr lang="ru-RU" sz="3200" b="1" dirty="0" smtClean="0">
                <a:solidFill>
                  <a:srgbClr val="7030A0"/>
                </a:solidFill>
              </a:rPr>
              <a:t/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земной поверхности с </a:t>
            </a:r>
            <a:r>
              <a:rPr lang="ru-RU" sz="3200" b="1" dirty="0">
                <a:solidFill>
                  <a:srgbClr val="7030A0"/>
                </a:solidFill>
              </a:rPr>
              <a:t>колебаниями </a:t>
            </a:r>
            <a:r>
              <a:rPr lang="ru-RU" sz="3200" b="1" dirty="0" smtClean="0">
                <a:solidFill>
                  <a:srgbClr val="7030A0"/>
                </a:solidFill>
              </a:rPr>
              <a:t/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относительных высот </a:t>
            </a:r>
            <a:r>
              <a:rPr lang="ru-RU" sz="3200" b="1" dirty="0">
                <a:solidFill>
                  <a:srgbClr val="7030A0"/>
                </a:solidFill>
              </a:rPr>
              <a:t>на них </a:t>
            </a:r>
            <a:r>
              <a:rPr lang="ru-RU" sz="3200" b="1" dirty="0" smtClean="0">
                <a:solidFill>
                  <a:srgbClr val="7030A0"/>
                </a:solidFill>
              </a:rPr>
              <a:t>примерно </a:t>
            </a:r>
            <a:r>
              <a:rPr lang="ru-RU" sz="3200" b="1" dirty="0">
                <a:solidFill>
                  <a:srgbClr val="7030A0"/>
                </a:solidFill>
              </a:rPr>
              <a:t>200 </a:t>
            </a:r>
            <a:r>
              <a:rPr lang="ru-RU" sz="3200" b="1" dirty="0" smtClean="0">
                <a:solidFill>
                  <a:srgbClr val="7030A0"/>
                </a:solidFill>
              </a:rPr>
              <a:t>метров </a:t>
            </a:r>
            <a:br>
              <a:rPr lang="ru-RU" sz="3200" b="1" dirty="0" smtClean="0">
                <a:solidFill>
                  <a:srgbClr val="7030A0"/>
                </a:solidFill>
              </a:rPr>
            </a:br>
            <a:endParaRPr lang="ru-RU" sz="3200" i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Картинки по запросу равнины картин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22" y="1606455"/>
            <a:ext cx="4506738" cy="27135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5206" y="1464914"/>
            <a:ext cx="4313386" cy="32350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3268" y="4553744"/>
            <a:ext cx="3456384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и по запросу равнины картинки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2762" y="2651605"/>
            <a:ext cx="3822925" cy="27061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6509" y="5727044"/>
            <a:ext cx="5968181" cy="46166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Запишите определение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в тетрадь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6719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0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836" y="420125"/>
            <a:ext cx="3714750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10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944" y="3690468"/>
            <a:ext cx="3714750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96836" y="2905662"/>
            <a:ext cx="3493520" cy="369332"/>
          </a:xfrm>
          <a:prstGeom prst="rect">
            <a:avLst/>
          </a:prstGeom>
          <a:noFill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8000"/>
                </a:solidFill>
              </a:rPr>
              <a:t>Причерноморская низменность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6836" y="6179668"/>
            <a:ext cx="2827954" cy="369332"/>
          </a:xfrm>
          <a:prstGeom prst="rect">
            <a:avLst/>
          </a:prstGeom>
          <a:noFill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8000"/>
                </a:solidFill>
              </a:rPr>
              <a:t>Амазонская низменность</a:t>
            </a:r>
          </a:p>
        </p:txBody>
      </p:sp>
      <p:pic>
        <p:nvPicPr>
          <p:cNvPr id="9229" name="Picture 11" descr="http://dic.academic.ru/pictures/enc_geo/f00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1015" y="1363759"/>
            <a:ext cx="7540997" cy="4335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5000628" y="541893"/>
            <a:ext cx="3105144" cy="571480"/>
          </a:xfrm>
          <a:prstGeom prst="rect">
            <a:avLst/>
          </a:prstGeom>
        </p:spPr>
        <p:txBody>
          <a:bodyPr anchor="ctr">
            <a:normAutofit fontScale="925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>
              <a:defRPr/>
            </a:pPr>
            <a:r>
              <a:rPr lang="ru-RU" sz="4100" b="1" dirty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Равнины</a:t>
            </a:r>
          </a:p>
        </p:txBody>
      </p:sp>
    </p:spTree>
    <p:extLst>
      <p:ext uri="{BB962C8B-B14F-4D97-AF65-F5344CB8AC3E}">
        <p14:creationId xmlns:p14="http://schemas.microsoft.com/office/powerpoint/2010/main" val="218503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Внимание!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Проблемный вопрос!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 </a:t>
            </a:r>
            <a:r>
              <a:rPr lang="ru-RU" sz="3600" b="1" dirty="0" smtClean="0"/>
              <a:t>Как устроена поверхность Земли?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87753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Работа с атласом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7334" y="1479479"/>
            <a:ext cx="10059160" cy="4561883"/>
          </a:xfrm>
        </p:spPr>
        <p:txBody>
          <a:bodyPr>
            <a:noAutofit/>
          </a:bodyPr>
          <a:lstStyle/>
          <a:p>
            <a:r>
              <a:rPr lang="ru-RU" sz="3200" dirty="0" smtClean="0"/>
              <a:t>Используя </a:t>
            </a:r>
            <a:r>
              <a:rPr lang="ru-RU" sz="3200" dirty="0"/>
              <a:t>физическую карту </a:t>
            </a:r>
            <a:r>
              <a:rPr lang="ru-RU" sz="3200" dirty="0" smtClean="0"/>
              <a:t>мира</a:t>
            </a:r>
            <a:r>
              <a:rPr lang="ru-RU" sz="3200" dirty="0"/>
              <a:t>, ответьте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на </a:t>
            </a:r>
            <a:r>
              <a:rPr lang="ru-RU" sz="3200" dirty="0"/>
              <a:t>вопрос: </a:t>
            </a:r>
            <a:endParaRPr lang="ru-RU" sz="3200" dirty="0" smtClean="0"/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   </a:t>
            </a:r>
            <a:r>
              <a:rPr lang="ru-RU" sz="3200" b="1" dirty="0" smtClean="0">
                <a:solidFill>
                  <a:srgbClr val="FF0000"/>
                </a:solidFill>
              </a:rPr>
              <a:t>Какая </a:t>
            </a:r>
            <a:r>
              <a:rPr lang="ru-RU" sz="3200" b="1" dirty="0">
                <a:solidFill>
                  <a:srgbClr val="FF0000"/>
                </a:solidFill>
              </a:rPr>
              <a:t>из </a:t>
            </a:r>
            <a:r>
              <a:rPr lang="ru-RU" sz="3200" b="1" dirty="0" smtClean="0">
                <a:solidFill>
                  <a:srgbClr val="FF0000"/>
                </a:solidFill>
              </a:rPr>
              <a:t>форм </a:t>
            </a:r>
            <a:r>
              <a:rPr lang="ru-RU" sz="3200" b="1" dirty="0">
                <a:solidFill>
                  <a:srgbClr val="FF0000"/>
                </a:solidFill>
              </a:rPr>
              <a:t>рельефа </a:t>
            </a:r>
            <a:r>
              <a:rPr lang="ru-RU" sz="3200" b="1" dirty="0" smtClean="0">
                <a:solidFill>
                  <a:srgbClr val="FF0000"/>
                </a:solidFill>
              </a:rPr>
              <a:t>(горы </a:t>
            </a:r>
            <a:r>
              <a:rPr lang="ru-RU" sz="3200" b="1" dirty="0">
                <a:solidFill>
                  <a:srgbClr val="FF0000"/>
                </a:solidFill>
              </a:rPr>
              <a:t>или равнины) является преобладающей </a:t>
            </a:r>
            <a:r>
              <a:rPr lang="ru-RU" sz="3200" b="1" dirty="0" smtClean="0">
                <a:solidFill>
                  <a:srgbClr val="FF0000"/>
                </a:solidFill>
              </a:rPr>
              <a:t>на Земле</a:t>
            </a:r>
            <a:r>
              <a:rPr lang="ru-RU" sz="3200" b="1" dirty="0">
                <a:solidFill>
                  <a:srgbClr val="FF0000"/>
                </a:solidFill>
              </a:rPr>
              <a:t>?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3200" dirty="0" smtClean="0"/>
              <a:t>    </a:t>
            </a:r>
            <a:endParaRPr lang="ru-RU" sz="3200" dirty="0"/>
          </a:p>
          <a:p>
            <a:endParaRPr lang="ru-RU" sz="3200" dirty="0" smtClean="0"/>
          </a:p>
          <a:p>
            <a:pPr marL="0" indent="0">
              <a:buNone/>
            </a:pPr>
            <a:endParaRPr lang="ru-RU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110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42472"/>
            <a:ext cx="9339969" cy="1320800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Задание №3: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определите виды равнин по высоте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900" y="2078395"/>
            <a:ext cx="10192725" cy="388077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Стр. 81, текст учебника, составить схему </a:t>
            </a:r>
          </a:p>
          <a:p>
            <a:pPr marL="0" indent="0">
              <a:buNone/>
            </a:pPr>
            <a:r>
              <a:rPr lang="ru-RU" sz="2800" b="1" dirty="0"/>
              <a:t> </a:t>
            </a:r>
            <a:r>
              <a:rPr lang="ru-RU" sz="2800" b="1" dirty="0" smtClean="0"/>
              <a:t>   с примерами</a:t>
            </a:r>
          </a:p>
          <a:p>
            <a:endParaRPr lang="ru-RU" sz="2800" b="1" dirty="0"/>
          </a:p>
          <a:p>
            <a:pPr marL="0" indent="0" algn="ctr">
              <a:buNone/>
            </a:pPr>
            <a:r>
              <a:rPr lang="ru-RU" sz="2800" b="1" dirty="0"/>
              <a:t> </a:t>
            </a:r>
            <a:r>
              <a:rPr lang="ru-RU" sz="2800" b="1" dirty="0" smtClean="0"/>
              <a:t>   </a:t>
            </a:r>
            <a:r>
              <a:rPr lang="ru-RU" sz="2800" b="1" dirty="0" smtClean="0">
                <a:solidFill>
                  <a:srgbClr val="FF0000"/>
                </a:solidFill>
              </a:rPr>
              <a:t>Виды равнин по высоте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 rot="5400000" flipV="1">
            <a:off x="3285920" y="4811731"/>
            <a:ext cx="883578" cy="2979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5400000">
            <a:off x="4543745" y="4827142"/>
            <a:ext cx="883578" cy="2671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5625859" y="4827142"/>
            <a:ext cx="883578" cy="2671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5400000">
            <a:off x="6868273" y="4827142"/>
            <a:ext cx="883578" cy="2671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96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5430" y="286853"/>
            <a:ext cx="8229600" cy="72547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Проверка: виды равнин по высоте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43" name="Picture 6" descr="http://dic.academic.ru/pictures/enc_geo/f0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7779" y="3757065"/>
            <a:ext cx="2652713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6" descr="http://dic.academic.ru/pictures/enc_geo/f0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4489" y="1039958"/>
            <a:ext cx="2643188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6" descr="http://dic.academic.ru/pictures/enc_geo/f00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5660" y="990250"/>
            <a:ext cx="2643188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 descr="http://dic.academic.ru/pictures/enc_geo/f00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6527" y="3767655"/>
            <a:ext cx="2819111" cy="2080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Прямоугольник 16"/>
          <p:cNvSpPr>
            <a:spLocks noChangeArrowheads="1"/>
          </p:cNvSpPr>
          <p:nvPr/>
        </p:nvSpPr>
        <p:spPr bwMode="auto">
          <a:xfrm>
            <a:off x="1342867" y="5934670"/>
            <a:ext cx="35004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ru-RU" altLang="ru-RU" sz="1800" b="1" i="1" u="sng" dirty="0">
                <a:solidFill>
                  <a:srgbClr val="0000FF"/>
                </a:solidFill>
              </a:rPr>
              <a:t>Возвышенность</a:t>
            </a:r>
            <a:r>
              <a:rPr lang="ru-RU" altLang="ru-RU" sz="1800" b="1" dirty="0"/>
              <a:t> – </a:t>
            </a:r>
            <a:r>
              <a:rPr lang="ru-RU" altLang="ru-RU" sz="1800" b="1" dirty="0" smtClean="0"/>
              <a:t>равнина высотой </a:t>
            </a:r>
            <a:r>
              <a:rPr lang="ru-RU" altLang="ru-RU" sz="1800" b="1" dirty="0"/>
              <a:t>от 200 до 500м</a:t>
            </a:r>
          </a:p>
          <a:p>
            <a:pPr algn="just" eaLnBrk="1" hangingPunct="1"/>
            <a:endParaRPr lang="ru-RU" altLang="ru-RU" sz="1800" b="1" dirty="0"/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132222" y="5848549"/>
            <a:ext cx="3375195" cy="646331"/>
          </a:xfrm>
          <a:prstGeom prst="rect">
            <a:avLst/>
          </a:prstGeom>
          <a:noFill/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ru-RU" b="1" i="1" u="sng" dirty="0">
                <a:solidFill>
                  <a:srgbClr val="0000FF"/>
                </a:solidFill>
              </a:rPr>
              <a:t>Плоскогорье</a:t>
            </a:r>
            <a:r>
              <a:rPr lang="ru-RU" b="1" dirty="0">
                <a:solidFill>
                  <a:srgbClr val="0000FF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– </a:t>
            </a:r>
            <a:r>
              <a:rPr lang="ru-RU" b="1" dirty="0" smtClean="0">
                <a:solidFill>
                  <a:schemeClr val="tx1"/>
                </a:solidFill>
              </a:rPr>
              <a:t>равнина </a:t>
            </a:r>
            <a:endParaRPr lang="ru-RU" b="1" dirty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ru-RU" b="1" dirty="0" smtClean="0">
                <a:solidFill>
                  <a:schemeClr val="tx1"/>
                </a:solidFill>
              </a:rPr>
              <a:t>высотой   </a:t>
            </a:r>
            <a:r>
              <a:rPr lang="ru-RU" b="1" dirty="0">
                <a:solidFill>
                  <a:schemeClr val="tx1"/>
                </a:solidFill>
              </a:rPr>
              <a:t>более  500 м</a:t>
            </a:r>
          </a:p>
        </p:txBody>
      </p:sp>
      <p:sp>
        <p:nvSpPr>
          <p:cNvPr id="10251" name="Прямоугольник 18"/>
          <p:cNvSpPr>
            <a:spLocks noChangeArrowheads="1"/>
          </p:cNvSpPr>
          <p:nvPr/>
        </p:nvSpPr>
        <p:spPr bwMode="auto">
          <a:xfrm>
            <a:off x="1491836" y="2968771"/>
            <a:ext cx="35004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1800" b="1" i="1" u="sng" dirty="0" smtClean="0">
                <a:solidFill>
                  <a:srgbClr val="0000FF"/>
                </a:solidFill>
              </a:rPr>
              <a:t>Равнина </a:t>
            </a:r>
            <a:r>
              <a:rPr lang="ru-RU" altLang="ru-RU" sz="1800" b="1" dirty="0" smtClean="0"/>
              <a:t> </a:t>
            </a:r>
            <a:r>
              <a:rPr lang="ru-RU" altLang="ru-RU" sz="1800" b="1" dirty="0"/>
              <a:t>– </a:t>
            </a:r>
            <a:r>
              <a:rPr lang="ru-RU" altLang="ru-RU" sz="1800" b="1" dirty="0" smtClean="0"/>
              <a:t>форма рельефа, </a:t>
            </a:r>
            <a:endParaRPr lang="ru-RU" altLang="ru-RU" sz="1800" b="1" dirty="0"/>
          </a:p>
          <a:p>
            <a:pPr algn="just" eaLnBrk="1" hangingPunct="1"/>
            <a:r>
              <a:rPr lang="ru-RU" altLang="ru-RU" sz="1800" b="1" dirty="0"/>
              <a:t>имеющая высоту до 200 м</a:t>
            </a:r>
          </a:p>
          <a:p>
            <a:pPr algn="just" eaLnBrk="1" hangingPunct="1"/>
            <a:endParaRPr lang="ru-RU" altLang="ru-RU" sz="1800" b="1" dirty="0"/>
          </a:p>
        </p:txBody>
      </p:sp>
      <p:sp>
        <p:nvSpPr>
          <p:cNvPr id="10252" name="Прямоугольник 19"/>
          <p:cNvSpPr>
            <a:spLocks noChangeArrowheads="1"/>
          </p:cNvSpPr>
          <p:nvPr/>
        </p:nvSpPr>
        <p:spPr bwMode="auto">
          <a:xfrm>
            <a:off x="5925254" y="2909204"/>
            <a:ext cx="37891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1800" b="1" i="1" u="sng" dirty="0">
                <a:solidFill>
                  <a:srgbClr val="0000FF"/>
                </a:solidFill>
              </a:rPr>
              <a:t>Низменность</a:t>
            </a:r>
            <a:r>
              <a:rPr lang="ru-RU" altLang="ru-RU" sz="1800" b="1" dirty="0"/>
              <a:t> – равнина, </a:t>
            </a:r>
            <a:r>
              <a:rPr lang="ru-RU" altLang="ru-RU" sz="1800" b="1" dirty="0" smtClean="0"/>
              <a:t>расположенная </a:t>
            </a:r>
            <a:r>
              <a:rPr lang="ru-RU" altLang="ru-RU" sz="1800" b="1" dirty="0"/>
              <a:t>ниже уровня моря</a:t>
            </a:r>
          </a:p>
        </p:txBody>
      </p:sp>
    </p:spTree>
    <p:extLst>
      <p:ext uri="{BB962C8B-B14F-4D97-AF65-F5344CB8AC3E}">
        <p14:creationId xmlns:p14="http://schemas.microsoft.com/office/powerpoint/2010/main" val="1098207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Задание №4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определите виды равнин по характеру рельефа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ru-RU" sz="2400" b="1" dirty="0"/>
              <a:t>Стр. </a:t>
            </a:r>
            <a:r>
              <a:rPr lang="ru-RU" sz="2400" b="1" dirty="0" smtClean="0"/>
              <a:t>82, </a:t>
            </a:r>
            <a:r>
              <a:rPr lang="ru-RU" sz="2400" b="1" dirty="0"/>
              <a:t>текст учебника, составить схему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/>
              <a:t>    с </a:t>
            </a:r>
            <a:r>
              <a:rPr lang="ru-RU" sz="2400" b="1" dirty="0" smtClean="0"/>
              <a:t>примерами.</a:t>
            </a:r>
            <a:endParaRPr lang="ru-RU" sz="2400" b="1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48145" y="3632401"/>
            <a:ext cx="75119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 </a:t>
            </a:r>
            <a:r>
              <a:rPr lang="ru-RU" sz="3200" b="1" dirty="0">
                <a:solidFill>
                  <a:srgbClr val="FF0000"/>
                </a:solidFill>
              </a:rPr>
              <a:t>Виды равнин по </a:t>
            </a:r>
            <a:r>
              <a:rPr lang="ru-RU" sz="3200" b="1" dirty="0" smtClean="0">
                <a:solidFill>
                  <a:srgbClr val="FF0000"/>
                </a:solidFill>
              </a:rPr>
              <a:t>характеру рельефа</a:t>
            </a:r>
            <a:endParaRPr lang="ru-RU" sz="3200" dirty="0"/>
          </a:p>
        </p:txBody>
      </p:sp>
      <p:sp>
        <p:nvSpPr>
          <p:cNvPr id="5" name="Стрелка вправо 4"/>
          <p:cNvSpPr/>
          <p:nvPr/>
        </p:nvSpPr>
        <p:spPr>
          <a:xfrm rot="5400000" flipV="1">
            <a:off x="3691403" y="4625086"/>
            <a:ext cx="883578" cy="2979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5400000" flipV="1">
            <a:off x="6336295" y="4625085"/>
            <a:ext cx="883578" cy="2979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41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Проверка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9671" y="2892662"/>
            <a:ext cx="75119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 </a:t>
            </a:r>
            <a:r>
              <a:rPr lang="ru-RU" sz="3200" b="1" dirty="0">
                <a:solidFill>
                  <a:srgbClr val="FF0000"/>
                </a:solidFill>
              </a:rPr>
              <a:t>Виды равнин по </a:t>
            </a:r>
            <a:r>
              <a:rPr lang="ru-RU" sz="3200" b="1" dirty="0" smtClean="0">
                <a:solidFill>
                  <a:srgbClr val="FF0000"/>
                </a:solidFill>
              </a:rPr>
              <a:t>характеру рельефа</a:t>
            </a:r>
            <a:endParaRPr lang="ru-RU" sz="3200" dirty="0"/>
          </a:p>
        </p:txBody>
      </p:sp>
      <p:sp>
        <p:nvSpPr>
          <p:cNvPr id="5" name="Стрелка вниз 4"/>
          <p:cNvSpPr/>
          <p:nvPr/>
        </p:nvSpPr>
        <p:spPr>
          <a:xfrm>
            <a:off x="2845942" y="3554858"/>
            <a:ext cx="287676" cy="10685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5400000" flipV="1">
            <a:off x="5961992" y="3847672"/>
            <a:ext cx="883578" cy="2979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623316" y="4700792"/>
            <a:ext cx="2137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Плоские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456340" y="4762348"/>
            <a:ext cx="25506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Холмистые</a:t>
            </a:r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917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    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САМООЦЕНКА ЗАДАНИЙ</a:t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-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Виды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р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авнин по высоте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-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Виды равнин  по характеру рельефа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5141" y="2653749"/>
            <a:ext cx="8596668" cy="388077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Были </a:t>
            </a:r>
            <a:r>
              <a:rPr lang="ru-RU" sz="2800" b="1" dirty="0"/>
              <a:t>ли у вас трудности при выполнении этой работы, использовали ли вы подсказки: учебник, </a:t>
            </a:r>
            <a:r>
              <a:rPr lang="ru-RU" sz="2800" b="1" dirty="0" smtClean="0"/>
              <a:t>подсказку одноклассника, </a:t>
            </a:r>
            <a:r>
              <a:rPr lang="ru-RU" sz="2800" b="1" dirty="0"/>
              <a:t>учителя или </a:t>
            </a:r>
            <a:r>
              <a:rPr lang="ru-RU" sz="2800" b="1" dirty="0" smtClean="0"/>
              <a:t>справились </a:t>
            </a:r>
            <a:r>
              <a:rPr lang="ru-RU" sz="2800" b="1" dirty="0"/>
              <a:t>самостоятельно? </a:t>
            </a:r>
            <a:endParaRPr lang="ru-RU" sz="2800" b="1" dirty="0" smtClean="0"/>
          </a:p>
          <a:p>
            <a:r>
              <a:rPr lang="ru-RU" sz="2800" dirty="0" smtClean="0">
                <a:solidFill>
                  <a:srgbClr val="00B050"/>
                </a:solidFill>
              </a:rPr>
              <a:t>Отметьте в  таблице </a:t>
            </a:r>
            <a:r>
              <a:rPr lang="ru-RU" sz="2800" dirty="0">
                <a:solidFill>
                  <a:srgbClr val="00B050"/>
                </a:solidFill>
              </a:rPr>
              <a:t>«Самооценка»- </a:t>
            </a:r>
            <a:r>
              <a:rPr lang="ru-RU" sz="2800" dirty="0" smtClean="0">
                <a:solidFill>
                  <a:srgbClr val="00B050"/>
                </a:solidFill>
              </a:rPr>
              <a:t>4 </a:t>
            </a:r>
            <a:r>
              <a:rPr lang="ru-RU" sz="2800" dirty="0">
                <a:solidFill>
                  <a:srgbClr val="00B050"/>
                </a:solidFill>
              </a:rPr>
              <a:t>этап: активность и правильность</a:t>
            </a:r>
          </a:p>
        </p:txBody>
      </p:sp>
    </p:spTree>
    <p:extLst>
      <p:ext uri="{BB962C8B-B14F-4D97-AF65-F5344CB8AC3E}">
        <p14:creationId xmlns:p14="http://schemas.microsoft.com/office/powerpoint/2010/main" val="164322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Задание №5  </a:t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b="1" dirty="0" smtClean="0"/>
              <a:t>Путешествие по географической карте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205037"/>
            <a:ext cx="10515600" cy="465296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По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заданным координатам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определите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о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каких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равнинах идёт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речь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3200" dirty="0" smtClean="0"/>
              <a:t>54 ° </a:t>
            </a:r>
            <a:r>
              <a:rPr lang="ru-RU" sz="3200" dirty="0" err="1" smtClean="0"/>
              <a:t>с.ш</a:t>
            </a:r>
            <a:r>
              <a:rPr lang="ru-RU" sz="3200" dirty="0" smtClean="0"/>
              <a:t>. 37 ° </a:t>
            </a:r>
            <a:r>
              <a:rPr lang="ru-RU" sz="3200" dirty="0" err="1" smtClean="0"/>
              <a:t>в.д</a:t>
            </a:r>
            <a:r>
              <a:rPr lang="ru-RU" sz="3200" dirty="0" smtClean="0"/>
              <a:t>.</a:t>
            </a:r>
          </a:p>
          <a:p>
            <a:pPr algn="ctr"/>
            <a:r>
              <a:rPr lang="ru-RU" sz="3200" dirty="0" smtClean="0"/>
              <a:t>60 ° </a:t>
            </a:r>
            <a:r>
              <a:rPr lang="ru-RU" sz="3200" dirty="0" err="1" smtClean="0"/>
              <a:t>с.ш</a:t>
            </a:r>
            <a:r>
              <a:rPr lang="ru-RU" sz="3200" dirty="0" smtClean="0"/>
              <a:t>. 80 °</a:t>
            </a:r>
            <a:r>
              <a:rPr lang="ru-RU" sz="3200" dirty="0" err="1" smtClean="0"/>
              <a:t>в.д</a:t>
            </a:r>
            <a:r>
              <a:rPr lang="ru-RU" sz="3200" dirty="0" smtClean="0"/>
              <a:t>.</a:t>
            </a:r>
          </a:p>
          <a:p>
            <a:pPr algn="ctr"/>
            <a:r>
              <a:rPr lang="ru-RU" sz="3200" dirty="0" smtClean="0"/>
              <a:t>47 ° </a:t>
            </a:r>
            <a:r>
              <a:rPr lang="ru-RU" sz="3200" dirty="0" err="1" smtClean="0"/>
              <a:t>с.ш</a:t>
            </a:r>
            <a:r>
              <a:rPr lang="ru-RU" sz="3200" dirty="0" smtClean="0"/>
              <a:t>. 50 ° </a:t>
            </a:r>
            <a:r>
              <a:rPr lang="ru-RU" sz="3200" dirty="0" err="1" smtClean="0"/>
              <a:t>в.д</a:t>
            </a:r>
            <a:r>
              <a:rPr lang="ru-RU" sz="3200" dirty="0" smtClean="0"/>
              <a:t>.</a:t>
            </a:r>
          </a:p>
          <a:p>
            <a:pPr algn="ctr"/>
            <a:r>
              <a:rPr lang="ru-RU" sz="3200" dirty="0" smtClean="0"/>
              <a:t>66 ° </a:t>
            </a:r>
            <a:r>
              <a:rPr lang="ru-RU" sz="3200" dirty="0" err="1" smtClean="0"/>
              <a:t>с.ш</a:t>
            </a:r>
            <a:r>
              <a:rPr lang="ru-RU" sz="3200" dirty="0" smtClean="0"/>
              <a:t>. 100 ° </a:t>
            </a:r>
            <a:r>
              <a:rPr lang="ru-RU" sz="3200" dirty="0" err="1" smtClean="0"/>
              <a:t>в.д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09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Проверка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35933"/>
            <a:ext cx="10515600" cy="4351338"/>
          </a:xfrm>
        </p:spPr>
        <p:txBody>
          <a:bodyPr/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Проверьте правильность выполненного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задания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по учебнику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стр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. 81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рисунок 55, фрагменты карт: </a:t>
            </a:r>
          </a:p>
          <a:p>
            <a:pPr marL="0" indent="0">
              <a:buNone/>
            </a:pPr>
            <a:endParaRPr lang="ru-RU" b="1" dirty="0"/>
          </a:p>
          <a:p>
            <a:pPr marL="514350" lvl="0" indent="-5143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altLang="ja-JP" sz="3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Среднерусская возвышенность </a:t>
            </a:r>
            <a:endParaRPr kumimoji="0" lang="ru-RU" altLang="ja-JP" sz="36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</a:endParaRPr>
          </a:p>
          <a:p>
            <a:pPr marL="514350" lvl="0" indent="-5143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altLang="ja-JP" sz="3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Западно-Сибирская равнина </a:t>
            </a:r>
            <a:endParaRPr kumimoji="0" lang="ru-RU" altLang="ja-JP" sz="36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</a:endParaRPr>
          </a:p>
          <a:p>
            <a:pPr marL="514350" lvl="0" indent="-5143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altLang="ja-JP" sz="3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Прикаспийская низменность </a:t>
            </a:r>
            <a:endParaRPr kumimoji="0" lang="ru-RU" altLang="ja-JP" sz="36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</a:endParaRPr>
          </a:p>
          <a:p>
            <a:pPr marL="514350" lvl="0" indent="-5143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altLang="ja-JP" sz="3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Среднесибирское </a:t>
            </a:r>
            <a:r>
              <a:rPr lang="ru-RU" altLang="ja-JP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плоскогорье</a:t>
            </a:r>
            <a:endParaRPr lang="ru-RU" sz="3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06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САМООЦЕНКА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5617" y="1930400"/>
            <a:ext cx="8596668" cy="4561883"/>
          </a:xfrm>
        </p:spPr>
        <p:txBody>
          <a:bodyPr/>
          <a:lstStyle/>
          <a:p>
            <a:r>
              <a:rPr lang="ru-RU" sz="2800" b="1" dirty="0"/>
              <a:t>Б</a:t>
            </a:r>
            <a:r>
              <a:rPr lang="ru-RU" sz="2800" b="1" dirty="0" smtClean="0"/>
              <a:t>ыли </a:t>
            </a:r>
            <a:r>
              <a:rPr lang="ru-RU" sz="2800" b="1" dirty="0"/>
              <a:t>у вас трудности при выполнении этой работы, использовали ли вы подсказки: учебник, подсказку </a:t>
            </a:r>
            <a:r>
              <a:rPr lang="ru-RU" sz="2800" b="1" dirty="0" smtClean="0"/>
              <a:t>одноклассника, </a:t>
            </a:r>
            <a:r>
              <a:rPr lang="ru-RU" sz="2800" b="1" dirty="0"/>
              <a:t>учителя или справились самостоятельно? </a:t>
            </a:r>
            <a:endParaRPr lang="ru-RU" sz="2800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r>
              <a:rPr lang="ru-RU" sz="3600" dirty="0">
                <a:solidFill>
                  <a:srgbClr val="00B050"/>
                </a:solidFill>
              </a:rPr>
              <a:t>Заполнение таблицы «Самооценка»- </a:t>
            </a:r>
            <a:r>
              <a:rPr lang="ru-RU" sz="3600" dirty="0" smtClean="0">
                <a:solidFill>
                  <a:srgbClr val="00B050"/>
                </a:solidFill>
              </a:rPr>
              <a:t>5 </a:t>
            </a:r>
            <a:r>
              <a:rPr lang="ru-RU" sz="3600" dirty="0">
                <a:solidFill>
                  <a:srgbClr val="00B050"/>
                </a:solidFill>
              </a:rPr>
              <a:t>этап</a:t>
            </a:r>
          </a:p>
        </p:txBody>
      </p:sp>
    </p:spTree>
    <p:extLst>
      <p:ext uri="{BB962C8B-B14F-4D97-AF65-F5344CB8AC3E}">
        <p14:creationId xmlns:p14="http://schemas.microsoft.com/office/powerpoint/2010/main" val="333528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329378" cy="654032"/>
          </a:xfrm>
        </p:spPr>
        <p:txBody>
          <a:bodyPr/>
          <a:lstStyle/>
          <a:p>
            <a:pPr algn="ctr">
              <a:defRPr/>
            </a:pPr>
            <a:r>
              <a:rPr lang="ru-RU" sz="2800" dirty="0">
                <a:solidFill>
                  <a:srgbClr val="0000FF"/>
                </a:solidFill>
              </a:rPr>
              <a:t>Как люди живут на равнинах?</a:t>
            </a:r>
          </a:p>
        </p:txBody>
      </p:sp>
      <p:pic>
        <p:nvPicPr>
          <p:cNvPr id="16387" name="Picture 2" descr="Вспаханное поле; фото 4282278, фотограф yeti. Фотобанк Лори - Продажа фотографий, иллюстраций и изображений, видео для СМИ, рекл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928688"/>
            <a:ext cx="3086100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 descr="Обои поле, подсолнух, лес для рабочего стола - картинка #20140, скачать бесплатно на WallBox.ru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1" y="2928939"/>
            <a:ext cx="30718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6" descr="Какое оливковое масло лучше. - Страница 2 - Littleone 2009-201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4929188"/>
            <a:ext cx="3048000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10" descr="Прикольные картинки, фото девушек, бесплатное видео, фото приколы, юмор &quot; Страница 15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8688" y="928689"/>
            <a:ext cx="5929312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480545" y="5175621"/>
            <a:ext cx="5381209" cy="9233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</a:rPr>
              <a:t>На территории Восточно-Европейской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</a:rPr>
              <a:t> равнины ( 1/3 часть территории)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</a:rPr>
              <a:t>Проживает  4/5 населения страны</a:t>
            </a:r>
          </a:p>
        </p:txBody>
      </p:sp>
    </p:spTree>
    <p:extLst>
      <p:ext uri="{BB962C8B-B14F-4D97-AF65-F5344CB8AC3E}">
        <p14:creationId xmlns:p14="http://schemas.microsoft.com/office/powerpoint/2010/main" val="118235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Тема урока:</a:t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/>
              <a:t>Рельеф Земли. Равнины.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6790" y="5938684"/>
            <a:ext cx="7197213" cy="528484"/>
          </a:xfrm>
        </p:spPr>
        <p:txBody>
          <a:bodyPr>
            <a:normAutofit/>
          </a:bodyPr>
          <a:lstStyle/>
          <a:p>
            <a:r>
              <a:rPr lang="ru-RU" dirty="0" smtClean="0"/>
              <a:t>География 5 класс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942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Выводы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КАК </a:t>
            </a:r>
            <a:r>
              <a:rPr lang="ru-RU" b="1" dirty="0">
                <a:solidFill>
                  <a:srgbClr val="FF0000"/>
                </a:solidFill>
              </a:rPr>
              <a:t>УСТРОЕНА ПОВЕРХНОСТЬ ЗЕМЛИ?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366" y="2140041"/>
            <a:ext cx="10100257" cy="388077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Закончите предложение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: рельеф – это …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Какие формы рельефа преобладают на земной поверхности?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Назовите виды равнин по высоте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Назовите виды равнин по характеру рельефа.</a:t>
            </a:r>
          </a:p>
          <a:p>
            <a:pPr marL="0" indent="0" algn="ctr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867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Домашнее задание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9671499"/>
              </p:ext>
            </p:extLst>
          </p:nvPr>
        </p:nvGraphicFramePr>
        <p:xfrm>
          <a:off x="838200" y="1406014"/>
          <a:ext cx="10515600" cy="4630992"/>
        </p:xfrm>
        <a:graphic>
          <a:graphicData uri="http://schemas.openxmlformats.org/drawingml/2006/table">
            <a:tbl>
              <a:tblPr/>
              <a:tblGrid>
                <a:gridCol w="10515600">
                  <a:extLst>
                    <a:ext uri="{9D8B030D-6E8A-4147-A177-3AD203B41FA5}">
                      <a16:colId xmlns:a16="http://schemas.microsoft.com/office/drawing/2014/main" val="249495471"/>
                    </a:ext>
                  </a:extLst>
                </a:gridCol>
              </a:tblGrid>
              <a:tr h="4630992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 § 24</a:t>
                      </a:r>
                    </a:p>
                    <a:p>
                      <a:pPr marL="0" indent="0">
                        <a:buFontTx/>
                        <a:buNone/>
                        <a:defRPr/>
                      </a:pPr>
                      <a:endParaRPr lang="ru-RU" sz="2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457200" indent="-457200">
                        <a:buFontTx/>
                        <a:buAutoNum type="arabicPeriod"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Ответить на вопросы 2 – 5 (устно).</a:t>
                      </a:r>
                    </a:p>
                    <a:p>
                      <a:pPr marL="457200" indent="-457200">
                        <a:buFontTx/>
                        <a:buAutoNum type="arabicPeriod"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Выполнить задание №1 на контурной карте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.</a:t>
                      </a:r>
                      <a:endParaRPr lang="ru-RU" sz="2800" b="1" dirty="0" smtClean="0">
                        <a:solidFill>
                          <a:schemeClr val="tx1"/>
                        </a:solidFill>
                        <a:cs typeface="Times New Roman" pitchFamily="18" charset="0"/>
                      </a:endParaRPr>
                    </a:p>
                    <a:p>
                      <a:pPr marL="0" indent="0">
                        <a:buFontTx/>
                        <a:buNone/>
                        <a:defRPr/>
                      </a:pPr>
                      <a:endParaRPr lang="ru-RU" sz="2800" b="1" dirty="0" smtClean="0">
                        <a:solidFill>
                          <a:schemeClr val="tx1"/>
                        </a:solidFill>
                        <a:cs typeface="Times New Roman" pitchFamily="18" charset="0"/>
                      </a:endParaRPr>
                    </a:p>
                    <a:p>
                      <a:pPr marL="0" indent="0">
                        <a:buFontTx/>
                        <a:buNone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На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 дополнительную оценку (по желанию)- Задание №7</a:t>
                      </a:r>
                      <a:endParaRPr lang="ru-RU" sz="2800" b="1" dirty="0" smtClean="0">
                        <a:solidFill>
                          <a:schemeClr val="tx1"/>
                        </a:solidFill>
                        <a:cs typeface="Times New Roman" pitchFamily="18" charset="0"/>
                      </a:endParaRPr>
                    </a:p>
                    <a:p>
                      <a:pPr>
                        <a:defRPr/>
                      </a:pPr>
                      <a:endParaRPr lang="ru-RU" sz="2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37073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583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501943" cy="132080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Задание №</a:t>
            </a:r>
            <a:r>
              <a:rPr lang="ru-RU" b="1" dirty="0">
                <a:solidFill>
                  <a:srgbClr val="C00000"/>
                </a:solidFill>
              </a:rPr>
              <a:t>6</a:t>
            </a: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677333" y="1930400"/>
            <a:ext cx="11386847" cy="47883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altLang="ru-RU" sz="3200" i="1" dirty="0" smtClean="0"/>
              <a:t> </a:t>
            </a:r>
            <a:r>
              <a:rPr lang="ru-RU" altLang="ru-RU" sz="3200" b="1" i="1" dirty="0" smtClean="0">
                <a:solidFill>
                  <a:srgbClr val="00B050"/>
                </a:solidFill>
              </a:rPr>
              <a:t>Найдите на карте </a:t>
            </a:r>
            <a:r>
              <a:rPr lang="ru-RU" altLang="ru-RU" sz="3200" b="1" i="1" dirty="0">
                <a:solidFill>
                  <a:srgbClr val="00B050"/>
                </a:solidFill>
              </a:rPr>
              <a:t>крупнейшие </a:t>
            </a:r>
            <a:r>
              <a:rPr lang="ru-RU" altLang="ru-RU" sz="3200" b="1" i="1" dirty="0" smtClean="0">
                <a:solidFill>
                  <a:srgbClr val="00B050"/>
                </a:solidFill>
              </a:rPr>
              <a:t>равнины мира </a:t>
            </a:r>
            <a:r>
              <a:rPr lang="ru-RU" altLang="ru-RU" sz="3200" i="1" dirty="0"/>
              <a:t>:</a:t>
            </a:r>
            <a:endParaRPr lang="ru-RU" altLang="ru-RU" sz="3200" i="1" dirty="0" smtClean="0"/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sz="2800" dirty="0" smtClean="0">
                <a:solidFill>
                  <a:srgbClr val="0070C0"/>
                </a:solidFill>
              </a:rPr>
              <a:t>Восточно-Европейская равнина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sz="2800" dirty="0" smtClean="0">
                <a:solidFill>
                  <a:srgbClr val="0070C0"/>
                </a:solidFill>
              </a:rPr>
              <a:t>Западно-Сибирская равнина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sz="2800" dirty="0" smtClean="0">
                <a:solidFill>
                  <a:srgbClr val="0070C0"/>
                </a:solidFill>
              </a:rPr>
              <a:t>Прикаспийская низменность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sz="2800" dirty="0" err="1" smtClean="0">
                <a:solidFill>
                  <a:srgbClr val="0070C0"/>
                </a:solidFill>
              </a:rPr>
              <a:t>Индо</a:t>
            </a:r>
            <a:r>
              <a:rPr lang="ru-RU" altLang="ru-RU" sz="2800" dirty="0" smtClean="0">
                <a:solidFill>
                  <a:srgbClr val="0070C0"/>
                </a:solidFill>
              </a:rPr>
              <a:t> - </a:t>
            </a:r>
            <a:r>
              <a:rPr lang="ru-RU" altLang="ru-RU" sz="2800" dirty="0" err="1" smtClean="0">
                <a:solidFill>
                  <a:srgbClr val="0070C0"/>
                </a:solidFill>
              </a:rPr>
              <a:t>Гангская</a:t>
            </a:r>
            <a:r>
              <a:rPr lang="ru-RU" altLang="ru-RU" sz="2800" dirty="0" smtClean="0">
                <a:solidFill>
                  <a:srgbClr val="0070C0"/>
                </a:solidFill>
              </a:rPr>
              <a:t> низменность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sz="2800" dirty="0" smtClean="0">
                <a:solidFill>
                  <a:srgbClr val="0070C0"/>
                </a:solidFill>
              </a:rPr>
              <a:t>Амазонская низменность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sz="2800" dirty="0" smtClean="0">
                <a:solidFill>
                  <a:srgbClr val="0070C0"/>
                </a:solidFill>
              </a:rPr>
              <a:t>Среднесибирское плоскогорье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sz="2800" dirty="0" smtClean="0">
                <a:solidFill>
                  <a:srgbClr val="0070C0"/>
                </a:solidFill>
              </a:rPr>
              <a:t>Плоскогорье Декан</a:t>
            </a:r>
          </a:p>
        </p:txBody>
      </p:sp>
    </p:spTree>
    <p:extLst>
      <p:ext uri="{BB962C8B-B14F-4D97-AF65-F5344CB8AC3E}">
        <p14:creationId xmlns:p14="http://schemas.microsoft.com/office/powerpoint/2010/main" val="228547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Цели и задачи урока 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dirty="0">
                <a:solidFill>
                  <a:srgbClr val="FF0000"/>
                </a:solidFill>
              </a:rPr>
              <a:t>З</a:t>
            </a:r>
            <a:r>
              <a:rPr lang="ru-RU" sz="2800" dirty="0" smtClean="0">
                <a:solidFill>
                  <a:srgbClr val="FF0000"/>
                </a:solidFill>
              </a:rPr>
              <a:t>нать </a:t>
            </a:r>
            <a:r>
              <a:rPr lang="ru-RU" sz="2800" dirty="0">
                <a:solidFill>
                  <a:srgbClr val="FF0000"/>
                </a:solidFill>
              </a:rPr>
              <a:t>основные формы рельефа и распознавать их на карте;</a:t>
            </a:r>
            <a:endParaRPr lang="ru-RU" sz="2800" b="1" dirty="0">
              <a:solidFill>
                <a:srgbClr val="FF0000"/>
              </a:solidFill>
            </a:endParaRPr>
          </a:p>
          <a:p>
            <a:pPr lvl="0"/>
            <a:r>
              <a:rPr lang="ru-RU" sz="2800" dirty="0" smtClean="0"/>
              <a:t>Сформулировать и усвоить </a:t>
            </a:r>
            <a:r>
              <a:rPr lang="ru-RU" sz="2800" dirty="0"/>
              <a:t>понятие «равнина</a:t>
            </a:r>
            <a:r>
              <a:rPr lang="ru-RU" sz="2800" dirty="0" smtClean="0"/>
              <a:t>»;</a:t>
            </a:r>
            <a:endParaRPr lang="ru-RU" sz="2800" b="1" dirty="0"/>
          </a:p>
          <a:p>
            <a:pPr lvl="0"/>
            <a:r>
              <a:rPr lang="ru-RU" sz="2800" dirty="0"/>
              <a:t> </a:t>
            </a:r>
            <a:r>
              <a:rPr lang="ru-RU" sz="2800" dirty="0" smtClean="0"/>
              <a:t>Выявить </a:t>
            </a:r>
            <a:r>
              <a:rPr lang="ru-RU" sz="2800" dirty="0"/>
              <a:t>отличия равнин по характеру поверхности, </a:t>
            </a:r>
            <a:r>
              <a:rPr lang="ru-RU" sz="2800" dirty="0" smtClean="0"/>
              <a:t>высоте;</a:t>
            </a:r>
            <a:endParaRPr lang="ru-RU" sz="2800" b="1" dirty="0"/>
          </a:p>
          <a:p>
            <a:pPr lvl="0"/>
            <a:r>
              <a:rPr lang="ru-RU" sz="2800" dirty="0"/>
              <a:t>Р</a:t>
            </a:r>
            <a:r>
              <a:rPr lang="ru-RU" sz="2800" dirty="0" smtClean="0"/>
              <a:t>аботать </a:t>
            </a:r>
            <a:r>
              <a:rPr lang="ru-RU" sz="2800" dirty="0"/>
              <a:t>с физическими картами и атласом.</a:t>
            </a:r>
            <a:endParaRPr lang="ru-RU" sz="28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403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САМООЦЕНКА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Были </a:t>
            </a:r>
            <a:r>
              <a:rPr lang="ru-RU" sz="2800" b="1" dirty="0"/>
              <a:t>ли у вас трудности при выполнении этой работы, использовали ли вы подсказки: учебник, </a:t>
            </a:r>
            <a:r>
              <a:rPr lang="ru-RU" sz="2800" b="1" dirty="0" smtClean="0"/>
              <a:t>подсказку одноклассника, </a:t>
            </a:r>
            <a:r>
              <a:rPr lang="ru-RU" sz="2800" b="1" dirty="0"/>
              <a:t>учителя или </a:t>
            </a:r>
            <a:r>
              <a:rPr lang="ru-RU" sz="2800" b="1" dirty="0" smtClean="0"/>
              <a:t>справились </a:t>
            </a:r>
            <a:r>
              <a:rPr lang="ru-RU" sz="2800" b="1" dirty="0"/>
              <a:t>самостоятельно? </a:t>
            </a:r>
            <a:endParaRPr lang="ru-RU" sz="2800" b="1" dirty="0" smtClean="0"/>
          </a:p>
          <a:p>
            <a:r>
              <a:rPr lang="ru-RU" sz="2800" dirty="0" smtClean="0">
                <a:solidFill>
                  <a:srgbClr val="00B050"/>
                </a:solidFill>
              </a:rPr>
              <a:t>Отметьте в  таблице </a:t>
            </a:r>
            <a:r>
              <a:rPr lang="ru-RU" sz="2800" dirty="0">
                <a:solidFill>
                  <a:srgbClr val="00B050"/>
                </a:solidFill>
              </a:rPr>
              <a:t>«Самооценка»- 1 этап: активность и правильность</a:t>
            </a:r>
          </a:p>
        </p:txBody>
      </p:sp>
    </p:spTree>
    <p:extLst>
      <p:ext uri="{BB962C8B-B14F-4D97-AF65-F5344CB8AC3E}">
        <p14:creationId xmlns:p14="http://schemas.microsoft.com/office/powerpoint/2010/main" val="379472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94535" y="413838"/>
            <a:ext cx="9045677" cy="109138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Значение термина «рельеф»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11277" y="1989548"/>
            <a:ext cx="9429136" cy="2287484"/>
          </a:xfrm>
        </p:spPr>
        <p:txBody>
          <a:bodyPr>
            <a:noAutofit/>
          </a:bodyPr>
          <a:lstStyle/>
          <a:p>
            <a:pPr algn="just"/>
            <a:r>
              <a:rPr lang="ru-RU" sz="2800" b="1" u="sng" dirty="0">
                <a:hlinkClick r:id="rId2"/>
              </a:rPr>
              <a:t>Рельеф</a:t>
            </a:r>
            <a:r>
              <a:rPr lang="ru-RU" sz="2800" dirty="0"/>
              <a:t> </a:t>
            </a:r>
            <a:r>
              <a:rPr lang="ru-RU" sz="2800" dirty="0">
                <a:solidFill>
                  <a:srgbClr val="002060"/>
                </a:solidFill>
              </a:rPr>
              <a:t>— [фр. </a:t>
            </a:r>
            <a:r>
              <a:rPr lang="ru-RU" sz="2800" dirty="0" err="1">
                <a:solidFill>
                  <a:srgbClr val="00B050"/>
                </a:solidFill>
              </a:rPr>
              <a:t>relief</a:t>
            </a:r>
            <a:r>
              <a:rPr lang="ru-RU" sz="2800" dirty="0">
                <a:solidFill>
                  <a:srgbClr val="002060"/>
                </a:solidFill>
              </a:rPr>
              <a:t> выпуклость] совокупность всех форм земной поверхности для каждого конкретного участка и Земли в целом. 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just"/>
            <a:r>
              <a:rPr lang="ru-RU" sz="2800" dirty="0" smtClean="0">
                <a:solidFill>
                  <a:srgbClr val="002060"/>
                </a:solidFill>
              </a:rPr>
              <a:t>Образуется </a:t>
            </a:r>
            <a:r>
              <a:rPr lang="ru-RU" sz="2800" dirty="0">
                <a:solidFill>
                  <a:srgbClr val="002060"/>
                </a:solidFill>
              </a:rPr>
              <a:t>в результате взаимного воздействия на земную кору эндогенных и </a:t>
            </a:r>
            <a:r>
              <a:rPr lang="ru-RU" sz="2800" dirty="0" smtClean="0">
                <a:solidFill>
                  <a:srgbClr val="002060"/>
                </a:solidFill>
              </a:rPr>
              <a:t>экзогенных (внутренних и внешних) процессов</a:t>
            </a:r>
            <a:r>
              <a:rPr lang="ru-RU" sz="2800" dirty="0">
                <a:solidFill>
                  <a:srgbClr val="002060"/>
                </a:solidFill>
              </a:rPr>
              <a:t>.  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r"/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</a:rPr>
              <a:t>Геологическая энциклопедия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20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381488" y="500042"/>
            <a:ext cx="4071966" cy="78581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Рельеф- совокупность форм</a:t>
            </a:r>
          </a:p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поверхности Земли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881554" y="1571612"/>
            <a:ext cx="3000396" cy="78581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Крупнейшие формы</a:t>
            </a:r>
          </a:p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рельефа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24000" y="5286388"/>
            <a:ext cx="1714512" cy="42862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горы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810512" y="2714620"/>
            <a:ext cx="2071702" cy="78581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Впадины</a:t>
            </a:r>
          </a:p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океанов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809852" y="2857496"/>
            <a:ext cx="2071702" cy="78581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Выступы </a:t>
            </a:r>
          </a:p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материков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596198" y="3857628"/>
            <a:ext cx="2500330" cy="100013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Основные формы рельефа на дне океанов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95538" y="3929066"/>
            <a:ext cx="2500330" cy="100013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Основные формы рельефа 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на суше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809984" y="5286388"/>
            <a:ext cx="1714512" cy="42862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равнины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739206" y="5286388"/>
            <a:ext cx="1714512" cy="64294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Котловины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738942" y="5286388"/>
            <a:ext cx="1714512" cy="64294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Подводные хребты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524232" y="6286520"/>
            <a:ext cx="5357850" cy="42862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Влияние внешних и внутренних сил</a:t>
            </a:r>
          </a:p>
        </p:txBody>
      </p:sp>
      <p:cxnSp>
        <p:nvCxnSpPr>
          <p:cNvPr id="19" name="Прямая со стрелкой 18"/>
          <p:cNvCxnSpPr>
            <a:endCxn id="0" idx="0"/>
          </p:cNvCxnSpPr>
          <p:nvPr/>
        </p:nvCxnSpPr>
        <p:spPr>
          <a:xfrm rot="5400000">
            <a:off x="6239669" y="1427956"/>
            <a:ext cx="28575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0800000" flipV="1">
            <a:off x="3881438" y="2357438"/>
            <a:ext cx="2500312" cy="5000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0" idx="2"/>
            <a:endCxn id="0" idx="0"/>
          </p:cNvCxnSpPr>
          <p:nvPr/>
        </p:nvCxnSpPr>
        <p:spPr>
          <a:xfrm rot="16200000" flipH="1">
            <a:off x="7435851" y="1303338"/>
            <a:ext cx="357187" cy="24653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0" idx="2"/>
            <a:endCxn id="0" idx="0"/>
          </p:cNvCxnSpPr>
          <p:nvPr/>
        </p:nvCxnSpPr>
        <p:spPr>
          <a:xfrm rot="5400000">
            <a:off x="3702844" y="3786981"/>
            <a:ext cx="28575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0" idx="2"/>
            <a:endCxn id="0" idx="0"/>
          </p:cNvCxnSpPr>
          <p:nvPr/>
        </p:nvCxnSpPr>
        <p:spPr>
          <a:xfrm rot="5400000">
            <a:off x="8667750" y="3679825"/>
            <a:ext cx="35718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0" idx="0"/>
          </p:cNvCxnSpPr>
          <p:nvPr/>
        </p:nvCxnSpPr>
        <p:spPr>
          <a:xfrm rot="10800000" flipV="1">
            <a:off x="2381250" y="4929189"/>
            <a:ext cx="1500188" cy="3571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endCxn id="0" idx="0"/>
          </p:cNvCxnSpPr>
          <p:nvPr/>
        </p:nvCxnSpPr>
        <p:spPr>
          <a:xfrm>
            <a:off x="3881438" y="4929189"/>
            <a:ext cx="785812" cy="3571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0" idx="2"/>
            <a:endCxn id="0" idx="0"/>
          </p:cNvCxnSpPr>
          <p:nvPr/>
        </p:nvCxnSpPr>
        <p:spPr>
          <a:xfrm rot="5400000">
            <a:off x="8007351" y="4446588"/>
            <a:ext cx="428625" cy="12509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8882064" y="4857750"/>
            <a:ext cx="714375" cy="3571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10800000">
            <a:off x="4667251" y="5715000"/>
            <a:ext cx="1571625" cy="571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0" idx="0"/>
            <a:endCxn id="0" idx="2"/>
          </p:cNvCxnSpPr>
          <p:nvPr/>
        </p:nvCxnSpPr>
        <p:spPr>
          <a:xfrm rot="16200000" flipV="1">
            <a:off x="4006850" y="4089400"/>
            <a:ext cx="571500" cy="38227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stCxn id="0" idx="0"/>
          </p:cNvCxnSpPr>
          <p:nvPr/>
        </p:nvCxnSpPr>
        <p:spPr>
          <a:xfrm rot="5400000" flipH="1" flipV="1">
            <a:off x="7792245" y="4339432"/>
            <a:ext cx="357187" cy="35369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stCxn id="0" idx="0"/>
            <a:endCxn id="0" idx="2"/>
          </p:cNvCxnSpPr>
          <p:nvPr/>
        </p:nvCxnSpPr>
        <p:spPr>
          <a:xfrm rot="5400000" flipH="1" flipV="1">
            <a:off x="6720683" y="5410995"/>
            <a:ext cx="357187" cy="13938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768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6598" y="98323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Работа в группах:  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2116" y="1032387"/>
            <a:ext cx="9193162" cy="5476567"/>
          </a:xfrm>
        </p:spPr>
        <p:txBody>
          <a:bodyPr>
            <a:normAutofit fontScale="85000" lnSpcReduction="2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1 группа</a:t>
            </a:r>
            <a:r>
              <a:rPr lang="ru-RU" sz="2400" b="1" dirty="0" smtClean="0">
                <a:solidFill>
                  <a:schemeClr val="tx1"/>
                </a:solidFill>
              </a:rPr>
              <a:t>: Геологи (моделирование рельефа Земли при помощи 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    бумаги, пластилина)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 При помощи карты полушарий изобразите поверхность Земли.</a:t>
            </a:r>
          </a:p>
          <a:p>
            <a:pPr marL="0" indent="0">
              <a:buNone/>
            </a:pPr>
            <a:endParaRPr lang="ru-RU" sz="2400" b="1" dirty="0" smtClean="0"/>
          </a:p>
          <a:p>
            <a:r>
              <a:rPr lang="ru-RU" sz="2400" b="1" dirty="0" smtClean="0">
                <a:solidFill>
                  <a:srgbClr val="FF0000"/>
                </a:solidFill>
              </a:rPr>
              <a:t>2 группа: </a:t>
            </a:r>
            <a:r>
              <a:rPr lang="ru-RU" sz="2400" b="1" dirty="0" smtClean="0">
                <a:solidFill>
                  <a:schemeClr val="tx1"/>
                </a:solidFill>
              </a:rPr>
              <a:t>Космонавты.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«Совершите полёт» вокруг Земли.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Какие цвета Земли вы увидите и что они означают?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Сделайте вывод о поверхности Земли.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dirty="0" smtClean="0"/>
              <a:t> </a:t>
            </a:r>
            <a:endParaRPr lang="ru-RU" sz="2400" b="1" dirty="0" smtClean="0"/>
          </a:p>
          <a:p>
            <a:r>
              <a:rPr lang="ru-RU" sz="2400" b="1" dirty="0" smtClean="0">
                <a:solidFill>
                  <a:srgbClr val="FF0000"/>
                </a:solidFill>
              </a:rPr>
              <a:t>3 группа: </a:t>
            </a:r>
            <a:r>
              <a:rPr lang="ru-RU" sz="2400" b="1" dirty="0" smtClean="0">
                <a:solidFill>
                  <a:schemeClr val="tx1"/>
                </a:solidFill>
              </a:rPr>
              <a:t>Пилоты.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Возможно ли движение самолёта вокруг Земли на высоте 1000 метров 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по параллели 30°северной широты?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Для ответа на вопрос воспользуйтесь картой полушарий.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Ответ поясните.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591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САМООЦЕНКА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Были ли у вас трудности при выполнении этой работы, использовали ли вы подсказки: учебник, подсказку одноклассника, учителя или справились самостоятельно? </a:t>
            </a:r>
            <a:endParaRPr lang="ru-RU" sz="2800" b="1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rgbClr val="00B050"/>
                </a:solidFill>
              </a:rPr>
              <a:t>Отметьте в таблице </a:t>
            </a:r>
            <a:r>
              <a:rPr lang="ru-RU" sz="2800" dirty="0">
                <a:solidFill>
                  <a:srgbClr val="00B050"/>
                </a:solidFill>
              </a:rPr>
              <a:t>«Самооценка»- 2 этап: активность и правильность выполнения</a:t>
            </a:r>
          </a:p>
        </p:txBody>
      </p:sp>
    </p:spTree>
    <p:extLst>
      <p:ext uri="{BB962C8B-B14F-4D97-AF65-F5344CB8AC3E}">
        <p14:creationId xmlns:p14="http://schemas.microsoft.com/office/powerpoint/2010/main" val="325106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506</TotalTime>
  <Words>854</Words>
  <Application>Microsoft Office PowerPoint</Application>
  <PresentationFormat>Широкоэкранный</PresentationFormat>
  <Paragraphs>176</Paragraphs>
  <Slides>32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2" baseType="lpstr">
      <vt:lpstr>メイリオ</vt:lpstr>
      <vt:lpstr>MS Mincho</vt:lpstr>
      <vt:lpstr>Arial</vt:lpstr>
      <vt:lpstr>Calibri</vt:lpstr>
      <vt:lpstr>Segoe</vt:lpstr>
      <vt:lpstr>Times New Roman</vt:lpstr>
      <vt:lpstr>Trebuchet MS</vt:lpstr>
      <vt:lpstr>Wingdings 2</vt:lpstr>
      <vt:lpstr>Wingdings 3</vt:lpstr>
      <vt:lpstr>Аспект</vt:lpstr>
      <vt:lpstr>Прочитайте два высказывания   </vt:lpstr>
      <vt:lpstr>Внимание!  Проблемный вопрос!</vt:lpstr>
      <vt:lpstr>Тема урока: Рельеф Земли. Равнины.</vt:lpstr>
      <vt:lpstr>Цели и задачи урока </vt:lpstr>
      <vt:lpstr>САМООЦЕНКА</vt:lpstr>
      <vt:lpstr>Значение термина «рельеф»</vt:lpstr>
      <vt:lpstr>Презентация PowerPoint</vt:lpstr>
      <vt:lpstr>Работа в группах:   </vt:lpstr>
      <vt:lpstr>САМООЦЕНКА</vt:lpstr>
      <vt:lpstr>Внимание, Вопрос!</vt:lpstr>
      <vt:lpstr>Задание №1 </vt:lpstr>
      <vt:lpstr>Выветривание</vt:lpstr>
      <vt:lpstr>САМООЦЕНКА</vt:lpstr>
      <vt:lpstr>Задание №2: </vt:lpstr>
      <vt:lpstr>Презентация PowerPoint</vt:lpstr>
      <vt:lpstr>Основные формы рельефа суши</vt:lpstr>
      <vt:lpstr>Составим определение термина «РАВНИНЫ»   </vt:lpstr>
      <vt:lpstr>Равнины – это обширные пологие участки  земной поверхности с колебаниями  относительных высот на них примерно 200 метров  </vt:lpstr>
      <vt:lpstr>Презентация PowerPoint</vt:lpstr>
      <vt:lpstr>Работа с атласом </vt:lpstr>
      <vt:lpstr>Задание №3:  определите виды равнин по высоте</vt:lpstr>
      <vt:lpstr>Проверка: виды равнин по высоте</vt:lpstr>
      <vt:lpstr>Задание №4 определите виды равнин по характеру рельефа</vt:lpstr>
      <vt:lpstr>Проверка </vt:lpstr>
      <vt:lpstr>                  САМООЦЕНКА ЗАДАНИЙ -Виды равнин по высоте -Виды равнин  по характеру рельефа</vt:lpstr>
      <vt:lpstr>Задание №5   Путешествие по географической карте</vt:lpstr>
      <vt:lpstr>Проверка</vt:lpstr>
      <vt:lpstr> САМООЦЕНКА</vt:lpstr>
      <vt:lpstr>Как люди живут на равнинах?</vt:lpstr>
      <vt:lpstr>Выводы  КАК УСТРОЕНА ПОВЕРХНОСТЬ ЗЕМЛИ? </vt:lpstr>
      <vt:lpstr>Домашнее задание</vt:lpstr>
      <vt:lpstr>Задание №6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Рельеф Земли. Равнины.</dc:title>
  <dc:creator>Вознесенские</dc:creator>
  <cp:lastModifiedBy>Вознесенские</cp:lastModifiedBy>
  <cp:revision>56</cp:revision>
  <dcterms:created xsi:type="dcterms:W3CDTF">2021-04-11T05:35:45Z</dcterms:created>
  <dcterms:modified xsi:type="dcterms:W3CDTF">2022-02-09T15:04:40Z</dcterms:modified>
</cp:coreProperties>
</file>