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56" r:id="rId12"/>
    <p:sldId id="257" r:id="rId13"/>
    <p:sldId id="269" r:id="rId14"/>
    <p:sldId id="270" r:id="rId15"/>
    <p:sldId id="271" r:id="rId16"/>
    <p:sldId id="258" r:id="rId17"/>
    <p:sldId id="272" r:id="rId18"/>
    <p:sldId id="273" r:id="rId19"/>
    <p:sldId id="274" r:id="rId20"/>
    <p:sldId id="275" r:id="rId21"/>
    <p:sldId id="276" r:id="rId22"/>
    <p:sldId id="282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F343"/>
    <a:srgbClr val="ABF5F7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2" autoAdjust="0"/>
    <p:restoredTop sz="94660"/>
  </p:normalViewPr>
  <p:slideViewPr>
    <p:cSldViewPr>
      <p:cViewPr varScale="1">
        <p:scale>
          <a:sx n="74" d="100"/>
          <a:sy n="74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214678" y="-24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4854602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0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831863"/>
            <a:ext cx="7715304" cy="5311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8E0A8-8E48-42ED-884C-4B8AE84DB2DE}" type="datetimeFigureOut">
              <a:rPr lang="en-US" smtClean="0"/>
              <a:pPr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2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microsoft.com/office/2007/relationships/hdphoto" Target="../media/hdphoto1.wdp"/><Relationship Id="rId1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2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microsoft.com/office/2007/relationships/hdphoto" Target="../media/hdphoto1.wdp"/><Relationship Id="rId1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2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microsoft.com/office/2007/relationships/hdphoto" Target="../media/hdphoto1.wdp"/><Relationship Id="rId1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2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microsoft.com/office/2007/relationships/hdphoto" Target="../media/hdphoto1.wdp"/><Relationship Id="rId1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AEC145A-7181-45BD-984F-E4354DB87C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748" y="2132856"/>
            <a:ext cx="6622504" cy="1470025"/>
          </a:xfrm>
        </p:spPr>
        <p:txBody>
          <a:bodyPr/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Проверка домашнего задания</a:t>
            </a:r>
          </a:p>
        </p:txBody>
      </p:sp>
    </p:spTree>
    <p:extLst>
      <p:ext uri="{BB962C8B-B14F-4D97-AF65-F5344CB8AC3E}">
        <p14:creationId xmlns:p14="http://schemas.microsoft.com/office/powerpoint/2010/main" val="8064306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Признак делимости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 </a:t>
            </a:r>
            <a:r>
              <a:rPr lang="ru-RU" dirty="0"/>
              <a:t>3 и на 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772" y="908720"/>
            <a:ext cx="7748773" cy="1274484"/>
          </a:xfrm>
        </p:spPr>
        <p:txBody>
          <a:bodyPr>
            <a:normAutofit/>
          </a:bodyPr>
          <a:lstStyle/>
          <a:p>
            <a:r>
              <a:rPr lang="ru-RU" sz="3000" dirty="0"/>
              <a:t>В коробке 12 карандашей. Можно ли их поделить поровну между 3 детьми?</a:t>
            </a:r>
            <a:endParaRPr lang="en-US" sz="3000" dirty="0"/>
          </a:p>
        </p:txBody>
      </p:sp>
      <p:pic>
        <p:nvPicPr>
          <p:cNvPr id="5" name="Объект 4" descr="Изображение выглядит как письменная принадлежность, канцелярские товары, карандаш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38D8F713-F9A8-4116-8066-A483508CAA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836912"/>
            <a:ext cx="2493314" cy="2493314"/>
          </a:xfrm>
        </p:spPr>
      </p:pic>
      <p:pic>
        <p:nvPicPr>
          <p:cNvPr id="1026" name="Picture 2" descr="https://www.picpng.com/images/large/pencil-pen-color-red-write-png-files-97601">
            <a:extLst>
              <a:ext uri="{FF2B5EF4-FFF2-40B4-BE49-F238E27FC236}">
                <a16:creationId xmlns:a16="http://schemas.microsoft.com/office/drawing/2014/main" xmlns="" id="{85B5481D-1960-489F-9144-FF80226E6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09349">
            <a:off x="806267" y="3530834"/>
            <a:ext cx="3644359" cy="1822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3D02714E-2B34-4CF4-B0FB-2736004F6E5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22780" y="2238745"/>
            <a:ext cx="638825" cy="1844824"/>
          </a:xfrm>
          <a:prstGeom prst="rect">
            <a:avLst/>
          </a:prstGeom>
        </p:spPr>
      </p:pic>
      <p:pic>
        <p:nvPicPr>
          <p:cNvPr id="1028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04DFD8F4-B463-4B7A-ACEA-95E1C68F81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81"/>
          <a:stretch/>
        </p:blipFill>
        <p:spPr bwMode="auto">
          <a:xfrm rot="655839" flipH="1">
            <a:off x="3981204" y="2134541"/>
            <a:ext cx="350758" cy="389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978C315D-63D6-418D-8C80-C057C3B623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7" r="77046"/>
          <a:stretch/>
        </p:blipFill>
        <p:spPr bwMode="auto">
          <a:xfrm rot="20641299" flipH="1">
            <a:off x="894721" y="2892917"/>
            <a:ext cx="355909" cy="3004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E3FDCC63-175E-44F6-8761-61EC7ED19E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18" r="51176"/>
          <a:stretch/>
        </p:blipFill>
        <p:spPr bwMode="auto">
          <a:xfrm flipH="1">
            <a:off x="2921864" y="2134541"/>
            <a:ext cx="357402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2CF3915B-AE32-4707-AF24-98A23EB7E1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636" r="21893"/>
          <a:stretch/>
        </p:blipFill>
        <p:spPr bwMode="auto">
          <a:xfrm rot="617478">
            <a:off x="5431312" y="2134541"/>
            <a:ext cx="433424" cy="4723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1E402621-0444-4675-BD18-2A68983825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36" r="21893"/>
          <a:stretch/>
        </p:blipFill>
        <p:spPr bwMode="auto">
          <a:xfrm rot="20825355" flipH="1">
            <a:off x="6235992" y="3278223"/>
            <a:ext cx="530081" cy="3221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8F42DEC7-8628-4F0C-9C52-2821EFCE77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LightScree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636" r="21893"/>
          <a:stretch/>
        </p:blipFill>
        <p:spPr bwMode="auto">
          <a:xfrm rot="1397364">
            <a:off x="7575000" y="3396163"/>
            <a:ext cx="340084" cy="2456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950DEA90-17CC-4B66-8E1E-E80E349236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81"/>
          <a:stretch/>
        </p:blipFill>
        <p:spPr bwMode="auto">
          <a:xfrm rot="20828931" flipH="1">
            <a:off x="4683141" y="2629840"/>
            <a:ext cx="350758" cy="389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57AAB992-9847-43DB-8FAB-E21C56C1D1FB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17817" y="2832645"/>
            <a:ext cx="638825" cy="3327249"/>
          </a:xfrm>
          <a:prstGeom prst="rect">
            <a:avLst/>
          </a:prstGeom>
        </p:spPr>
      </p:pic>
      <p:pic>
        <p:nvPicPr>
          <p:cNvPr id="17" name="Объект 4" descr="Изображение выглядит как письменная принадлежность, канцелярские товары, карандаш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4E60F0CF-F9D1-4600-B92D-4C1341416FF1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465" y="3933056"/>
            <a:ext cx="2777986" cy="277798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772" y="908720"/>
            <a:ext cx="7748773" cy="1274484"/>
          </a:xfrm>
        </p:spPr>
        <p:txBody>
          <a:bodyPr>
            <a:normAutofit/>
          </a:bodyPr>
          <a:lstStyle/>
          <a:p>
            <a:r>
              <a:rPr lang="ru-RU" sz="3000" dirty="0"/>
              <a:t>В коробке 12 карандашей. Можно ли их поделить поровну между 3 детьми?</a:t>
            </a:r>
            <a:endParaRPr lang="en-US" sz="3000" dirty="0"/>
          </a:p>
        </p:txBody>
      </p:sp>
      <p:pic>
        <p:nvPicPr>
          <p:cNvPr id="5" name="Объект 4" descr="Изображение выглядит как письменная принадлежность, канцелярские товары, карандаш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38D8F713-F9A8-4116-8066-A483508CAA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02080">
            <a:off x="395536" y="2836912"/>
            <a:ext cx="2493314" cy="2493314"/>
          </a:xfrm>
        </p:spPr>
      </p:pic>
      <p:pic>
        <p:nvPicPr>
          <p:cNvPr id="1026" name="Picture 2" descr="https://www.picpng.com/images/large/pencil-pen-color-red-write-png-files-97601">
            <a:extLst>
              <a:ext uri="{FF2B5EF4-FFF2-40B4-BE49-F238E27FC236}">
                <a16:creationId xmlns:a16="http://schemas.microsoft.com/office/drawing/2014/main" xmlns="" id="{85B5481D-1960-489F-9144-FF80226E6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820131">
            <a:off x="-697010" y="3589753"/>
            <a:ext cx="3644359" cy="1822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3D02714E-2B34-4CF4-B0FB-2736004F6E5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74515" flipH="1">
            <a:off x="1714139" y="1905209"/>
            <a:ext cx="638825" cy="1844824"/>
          </a:xfrm>
          <a:prstGeom prst="rect">
            <a:avLst/>
          </a:prstGeom>
        </p:spPr>
      </p:pic>
      <p:pic>
        <p:nvPicPr>
          <p:cNvPr id="1028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04DFD8F4-B463-4B7A-ACEA-95E1C68F81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81"/>
          <a:stretch/>
        </p:blipFill>
        <p:spPr bwMode="auto">
          <a:xfrm flipH="1">
            <a:off x="4397363" y="2339561"/>
            <a:ext cx="350758" cy="389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978C315D-63D6-418D-8C80-C057C3B623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7" r="77046"/>
          <a:stretch/>
        </p:blipFill>
        <p:spPr bwMode="auto">
          <a:xfrm rot="20145860" flipH="1">
            <a:off x="1054615" y="2143414"/>
            <a:ext cx="355909" cy="3004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E3FDCC63-175E-44F6-8761-61EC7ED19E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18" r="51176"/>
          <a:stretch/>
        </p:blipFill>
        <p:spPr bwMode="auto">
          <a:xfrm flipH="1">
            <a:off x="3526744" y="2080156"/>
            <a:ext cx="357402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2CF3915B-AE32-4707-AF24-98A23EB7E1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636" r="21893"/>
          <a:stretch/>
        </p:blipFill>
        <p:spPr bwMode="auto">
          <a:xfrm rot="20760908">
            <a:off x="6693133" y="1528331"/>
            <a:ext cx="433424" cy="4723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1E402621-0444-4675-BD18-2A68983825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36" r="21893"/>
          <a:stretch/>
        </p:blipFill>
        <p:spPr bwMode="auto">
          <a:xfrm rot="20825355" flipH="1">
            <a:off x="6916054" y="1818319"/>
            <a:ext cx="530081" cy="3221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8F42DEC7-8628-4F0C-9C52-2821EFCE77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LightScree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636" r="21893"/>
          <a:stretch/>
        </p:blipFill>
        <p:spPr bwMode="auto">
          <a:xfrm rot="20785109">
            <a:off x="7413462" y="2150367"/>
            <a:ext cx="340084" cy="2456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950DEA90-17CC-4B66-8E1E-E80E349236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81"/>
          <a:stretch/>
        </p:blipFill>
        <p:spPr bwMode="auto">
          <a:xfrm flipH="1">
            <a:off x="4840220" y="2238745"/>
            <a:ext cx="350758" cy="389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57AAB992-9847-43DB-8FAB-E21C56C1D1FB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59935" flipH="1">
            <a:off x="6216429" y="2324775"/>
            <a:ext cx="638825" cy="3327249"/>
          </a:xfrm>
          <a:prstGeom prst="rect">
            <a:avLst/>
          </a:prstGeom>
        </p:spPr>
      </p:pic>
      <p:pic>
        <p:nvPicPr>
          <p:cNvPr id="17" name="Объект 4" descr="Изображение выглядит как письменная принадлежность, канцелярские товары, карандаш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4E60F0CF-F9D1-4600-B92D-4C1341416FF1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57782">
            <a:off x="2275253" y="2949369"/>
            <a:ext cx="2777986" cy="2777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898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976" y="659532"/>
            <a:ext cx="7748773" cy="1274484"/>
          </a:xfrm>
        </p:spPr>
        <p:txBody>
          <a:bodyPr>
            <a:normAutofit/>
          </a:bodyPr>
          <a:lstStyle/>
          <a:p>
            <a:r>
              <a:rPr lang="ru-RU" sz="3000" dirty="0"/>
              <a:t>Один из ребят принес еще 2 карандаша. Можно ли теперь их поделить между ними?</a:t>
            </a:r>
            <a:endParaRPr lang="en-US" sz="3000" dirty="0"/>
          </a:p>
        </p:txBody>
      </p:sp>
      <p:pic>
        <p:nvPicPr>
          <p:cNvPr id="5" name="Объект 4" descr="Изображение выглядит как письменная принадлежность, канцелярские товары, карандаш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38D8F713-F9A8-4116-8066-A483508CAA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02080">
            <a:off x="185347" y="2200136"/>
            <a:ext cx="2493314" cy="2493314"/>
          </a:xfrm>
        </p:spPr>
      </p:pic>
      <p:pic>
        <p:nvPicPr>
          <p:cNvPr id="1026" name="Picture 2" descr="https://www.picpng.com/images/large/pencil-pen-color-red-write-png-files-97601">
            <a:extLst>
              <a:ext uri="{FF2B5EF4-FFF2-40B4-BE49-F238E27FC236}">
                <a16:creationId xmlns:a16="http://schemas.microsoft.com/office/drawing/2014/main" xmlns="" id="{85B5481D-1960-489F-9144-FF80226E6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820131">
            <a:off x="-594221" y="2819874"/>
            <a:ext cx="3644359" cy="1822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3D02714E-2B34-4CF4-B0FB-2736004F6E5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74515" flipH="1">
            <a:off x="1714139" y="1905209"/>
            <a:ext cx="638825" cy="1844824"/>
          </a:xfrm>
          <a:prstGeom prst="rect">
            <a:avLst/>
          </a:prstGeom>
        </p:spPr>
      </p:pic>
      <p:pic>
        <p:nvPicPr>
          <p:cNvPr id="1028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04DFD8F4-B463-4B7A-ACEA-95E1C68F81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81"/>
          <a:stretch/>
        </p:blipFill>
        <p:spPr bwMode="auto">
          <a:xfrm flipH="1">
            <a:off x="3778385" y="1946080"/>
            <a:ext cx="350758" cy="389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978C315D-63D6-418D-8C80-C057C3B623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7" r="77046"/>
          <a:stretch/>
        </p:blipFill>
        <p:spPr bwMode="auto">
          <a:xfrm rot="20145860" flipH="1">
            <a:off x="1159963" y="1801600"/>
            <a:ext cx="355909" cy="3004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E3FDCC63-175E-44F6-8761-61EC7ED19E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18" r="51176"/>
          <a:stretch/>
        </p:blipFill>
        <p:spPr bwMode="auto">
          <a:xfrm flipH="1">
            <a:off x="2907766" y="1686675"/>
            <a:ext cx="357402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2CF3915B-AE32-4707-AF24-98A23EB7E1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636" r="21893"/>
          <a:stretch/>
        </p:blipFill>
        <p:spPr bwMode="auto">
          <a:xfrm rot="20760908">
            <a:off x="5391396" y="1928449"/>
            <a:ext cx="433424" cy="4723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1E402621-0444-4675-BD18-2A68983825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36" r="21893"/>
          <a:stretch/>
        </p:blipFill>
        <p:spPr bwMode="auto">
          <a:xfrm rot="20825355" flipH="1">
            <a:off x="5634039" y="2028963"/>
            <a:ext cx="530081" cy="3221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8F42DEC7-8628-4F0C-9C52-2821EFCE77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LightScree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636" r="21893"/>
          <a:stretch/>
        </p:blipFill>
        <p:spPr bwMode="auto">
          <a:xfrm rot="20785109">
            <a:off x="6243131" y="2566171"/>
            <a:ext cx="340084" cy="2456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950DEA90-17CC-4B66-8E1E-E80E349236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81"/>
          <a:stretch/>
        </p:blipFill>
        <p:spPr bwMode="auto">
          <a:xfrm flipH="1">
            <a:off x="4221242" y="1845264"/>
            <a:ext cx="350758" cy="389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57AAB992-9847-43DB-8FAB-E21C56C1D1FB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59935" flipH="1">
            <a:off x="5081860" y="3358357"/>
            <a:ext cx="638825" cy="3327249"/>
          </a:xfrm>
          <a:prstGeom prst="rect">
            <a:avLst/>
          </a:prstGeom>
        </p:spPr>
      </p:pic>
      <p:pic>
        <p:nvPicPr>
          <p:cNvPr id="17" name="Объект 4" descr="Изображение выглядит как письменная принадлежность, канцелярские товары, карандаш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4E60F0CF-F9D1-4600-B92D-4C1341416FF1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57782">
            <a:off x="1656275" y="2555888"/>
            <a:ext cx="2777986" cy="2777986"/>
          </a:xfrm>
          <a:prstGeom prst="rect">
            <a:avLst/>
          </a:prstGeom>
        </p:spPr>
      </p:pic>
      <p:pic>
        <p:nvPicPr>
          <p:cNvPr id="18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150AD3D8-35B0-485E-81E2-CF5F4B4162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81"/>
          <a:stretch/>
        </p:blipFill>
        <p:spPr bwMode="auto">
          <a:xfrm flipH="1">
            <a:off x="7999490" y="1809639"/>
            <a:ext cx="350758" cy="389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E7D5107D-D1AC-408D-BC6F-1A93A84A0C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duotone>
              <a:prstClr val="black"/>
              <a:srgbClr val="ABF5F7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81"/>
          <a:stretch/>
        </p:blipFill>
        <p:spPr bwMode="auto">
          <a:xfrm flipH="1">
            <a:off x="7547395" y="1809639"/>
            <a:ext cx="350758" cy="389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333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976" y="659532"/>
            <a:ext cx="7748773" cy="1274484"/>
          </a:xfrm>
        </p:spPr>
        <p:txBody>
          <a:bodyPr>
            <a:normAutofit/>
          </a:bodyPr>
          <a:lstStyle/>
          <a:p>
            <a:r>
              <a:rPr lang="ru-RU" sz="3000" dirty="0"/>
              <a:t>Сколько нужно добавить еще карандашей, чтобы у всех ребят их было поровну?</a:t>
            </a:r>
            <a:endParaRPr lang="en-US" sz="3000" dirty="0"/>
          </a:p>
        </p:txBody>
      </p:sp>
      <p:pic>
        <p:nvPicPr>
          <p:cNvPr id="5" name="Объект 4" descr="Изображение выглядит как письменная принадлежность, канцелярские товары, карандаш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38D8F713-F9A8-4116-8066-A483508CAA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02080">
            <a:off x="185347" y="2200136"/>
            <a:ext cx="2493314" cy="2493314"/>
          </a:xfrm>
        </p:spPr>
      </p:pic>
      <p:pic>
        <p:nvPicPr>
          <p:cNvPr id="1026" name="Picture 2" descr="https://www.picpng.com/images/large/pencil-pen-color-red-write-png-files-97601">
            <a:extLst>
              <a:ext uri="{FF2B5EF4-FFF2-40B4-BE49-F238E27FC236}">
                <a16:creationId xmlns:a16="http://schemas.microsoft.com/office/drawing/2014/main" xmlns="" id="{85B5481D-1960-489F-9144-FF80226E6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820131">
            <a:off x="-594221" y="2819874"/>
            <a:ext cx="3644359" cy="1822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3D02714E-2B34-4CF4-B0FB-2736004F6E5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74515" flipH="1">
            <a:off x="1714139" y="1905209"/>
            <a:ext cx="638825" cy="1844824"/>
          </a:xfrm>
          <a:prstGeom prst="rect">
            <a:avLst/>
          </a:prstGeom>
        </p:spPr>
      </p:pic>
      <p:pic>
        <p:nvPicPr>
          <p:cNvPr id="1028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04DFD8F4-B463-4B7A-ACEA-95E1C68F81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81"/>
          <a:stretch/>
        </p:blipFill>
        <p:spPr bwMode="auto">
          <a:xfrm flipH="1">
            <a:off x="3778385" y="1946080"/>
            <a:ext cx="350758" cy="389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978C315D-63D6-418D-8C80-C057C3B623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7" r="77046"/>
          <a:stretch/>
        </p:blipFill>
        <p:spPr bwMode="auto">
          <a:xfrm rot="20145860" flipH="1">
            <a:off x="1159963" y="1801600"/>
            <a:ext cx="355909" cy="3004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E3FDCC63-175E-44F6-8761-61EC7ED19E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18" r="51176"/>
          <a:stretch/>
        </p:blipFill>
        <p:spPr bwMode="auto">
          <a:xfrm flipH="1">
            <a:off x="2907766" y="1686675"/>
            <a:ext cx="357402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2CF3915B-AE32-4707-AF24-98A23EB7E1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636" r="21893"/>
          <a:stretch/>
        </p:blipFill>
        <p:spPr bwMode="auto">
          <a:xfrm rot="20760908">
            <a:off x="5391396" y="1928449"/>
            <a:ext cx="433424" cy="4723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1E402621-0444-4675-BD18-2A68983825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36" r="21893"/>
          <a:stretch/>
        </p:blipFill>
        <p:spPr bwMode="auto">
          <a:xfrm rot="20825355" flipH="1">
            <a:off x="5634039" y="2028963"/>
            <a:ext cx="530081" cy="3221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8F42DEC7-8628-4F0C-9C52-2821EFCE77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LightScree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636" r="21893"/>
          <a:stretch/>
        </p:blipFill>
        <p:spPr bwMode="auto">
          <a:xfrm rot="20785109">
            <a:off x="6243131" y="2566171"/>
            <a:ext cx="340084" cy="2456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950DEA90-17CC-4B66-8E1E-E80E349236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81"/>
          <a:stretch/>
        </p:blipFill>
        <p:spPr bwMode="auto">
          <a:xfrm flipH="1">
            <a:off x="4221242" y="1845264"/>
            <a:ext cx="350758" cy="389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57AAB992-9847-43DB-8FAB-E21C56C1D1FB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59935" flipH="1">
            <a:off x="5081860" y="3358357"/>
            <a:ext cx="638825" cy="3327249"/>
          </a:xfrm>
          <a:prstGeom prst="rect">
            <a:avLst/>
          </a:prstGeom>
        </p:spPr>
      </p:pic>
      <p:pic>
        <p:nvPicPr>
          <p:cNvPr id="17" name="Объект 4" descr="Изображение выглядит как письменная принадлежность, канцелярские товары, карандаш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4E60F0CF-F9D1-4600-B92D-4C1341416FF1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57782">
            <a:off x="1656275" y="2555888"/>
            <a:ext cx="2777986" cy="2777986"/>
          </a:xfrm>
          <a:prstGeom prst="rect">
            <a:avLst/>
          </a:prstGeom>
        </p:spPr>
      </p:pic>
      <p:pic>
        <p:nvPicPr>
          <p:cNvPr id="18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150AD3D8-35B0-485E-81E2-CF5F4B4162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81"/>
          <a:stretch/>
        </p:blipFill>
        <p:spPr bwMode="auto">
          <a:xfrm flipH="1">
            <a:off x="7999490" y="1809639"/>
            <a:ext cx="350758" cy="389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E7D5107D-D1AC-408D-BC6F-1A93A84A0C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duotone>
              <a:prstClr val="black"/>
              <a:srgbClr val="ABF5F7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81"/>
          <a:stretch/>
        </p:blipFill>
        <p:spPr bwMode="auto">
          <a:xfrm flipH="1">
            <a:off x="7547395" y="1809639"/>
            <a:ext cx="350758" cy="389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s://www.picpng.com/images/large/pencils-colored-pen-write-png-image-98443">
            <a:extLst>
              <a:ext uri="{FF2B5EF4-FFF2-40B4-BE49-F238E27FC236}">
                <a16:creationId xmlns:a16="http://schemas.microsoft.com/office/drawing/2014/main" xmlns="" id="{9F11BDBA-1E37-4DF3-830D-6D891E0DA1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18" r="51176"/>
          <a:stretch/>
        </p:blipFill>
        <p:spPr bwMode="auto">
          <a:xfrm flipH="1">
            <a:off x="7077484" y="1966478"/>
            <a:ext cx="357402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9186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558AF182-4D6B-40BE-AC32-610AB0398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075" y="714356"/>
            <a:ext cx="7714577" cy="1490508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Какое еще количество карандашей можно поделить между тремя детьми?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80C5328D-7E1F-4FA3-8B4D-8B853CC63E4D}"/>
              </a:ext>
            </a:extLst>
          </p:cNvPr>
          <p:cNvSpPr/>
          <p:nvPr/>
        </p:nvSpPr>
        <p:spPr>
          <a:xfrm>
            <a:off x="1538034" y="2508832"/>
            <a:ext cx="1152128" cy="864096"/>
          </a:xfrm>
          <a:prstGeom prst="ellipse">
            <a:avLst/>
          </a:prstGeom>
          <a:solidFill>
            <a:srgbClr val="19F3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xmlns="" id="{029EF5C1-D8AD-4B89-84B8-EE0D2037391C}"/>
              </a:ext>
            </a:extLst>
          </p:cNvPr>
          <p:cNvSpPr/>
          <p:nvPr/>
        </p:nvSpPr>
        <p:spPr>
          <a:xfrm>
            <a:off x="3877116" y="2508832"/>
            <a:ext cx="1152128" cy="864096"/>
          </a:xfrm>
          <a:prstGeom prst="ellipse">
            <a:avLst/>
          </a:prstGeom>
          <a:solidFill>
            <a:srgbClr val="19F3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15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xmlns="" id="{BBC92A98-D3B3-4D26-AFD1-8530F760685B}"/>
              </a:ext>
            </a:extLst>
          </p:cNvPr>
          <p:cNvSpPr/>
          <p:nvPr/>
        </p:nvSpPr>
        <p:spPr>
          <a:xfrm>
            <a:off x="6228184" y="2508832"/>
            <a:ext cx="1152128" cy="864096"/>
          </a:xfrm>
          <a:prstGeom prst="ellipse">
            <a:avLst/>
          </a:prstGeom>
          <a:solidFill>
            <a:srgbClr val="19F3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18</a:t>
            </a: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xmlns="" id="{E5E47F40-DC41-4464-90C0-02B2CEBE8970}"/>
              </a:ext>
            </a:extLst>
          </p:cNvPr>
          <p:cNvSpPr/>
          <p:nvPr/>
        </p:nvSpPr>
        <p:spPr>
          <a:xfrm>
            <a:off x="1538034" y="3771789"/>
            <a:ext cx="1152128" cy="864096"/>
          </a:xfrm>
          <a:prstGeom prst="ellipse">
            <a:avLst/>
          </a:prstGeom>
          <a:solidFill>
            <a:srgbClr val="19F3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21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xmlns="" id="{C6758F4F-3CB7-4459-B3B1-485ADE877D18}"/>
              </a:ext>
            </a:extLst>
          </p:cNvPr>
          <p:cNvSpPr/>
          <p:nvPr/>
        </p:nvSpPr>
        <p:spPr>
          <a:xfrm>
            <a:off x="3877116" y="3771789"/>
            <a:ext cx="1152128" cy="864096"/>
          </a:xfrm>
          <a:prstGeom prst="ellipse">
            <a:avLst/>
          </a:prstGeom>
          <a:solidFill>
            <a:srgbClr val="19F3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24</a:t>
            </a:r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xmlns="" id="{A5C6D23D-67BA-420F-A1D6-61D4295D84A8}"/>
              </a:ext>
            </a:extLst>
          </p:cNvPr>
          <p:cNvSpPr/>
          <p:nvPr/>
        </p:nvSpPr>
        <p:spPr>
          <a:xfrm>
            <a:off x="6228184" y="3771789"/>
            <a:ext cx="1152128" cy="864096"/>
          </a:xfrm>
          <a:prstGeom prst="ellipse">
            <a:avLst/>
          </a:prstGeom>
          <a:solidFill>
            <a:srgbClr val="19F3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27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A11CE191-44D2-46BD-8AEF-FD251B9B94BB}"/>
              </a:ext>
            </a:extLst>
          </p:cNvPr>
          <p:cNvSpPr/>
          <p:nvPr/>
        </p:nvSpPr>
        <p:spPr>
          <a:xfrm>
            <a:off x="852192" y="4863436"/>
            <a:ext cx="5472608" cy="100811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chemeClr val="tx1"/>
                </a:solidFill>
              </a:rPr>
              <a:t>Как можно понять, что число можно разделить на 3?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C0243F6F-A1E0-4987-9FF8-E6603AECA7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844" y="4669714"/>
            <a:ext cx="1824808" cy="14905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D5C6FAB-F05D-4DBE-8E0F-F4FA941B2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55852"/>
            <a:ext cx="8229600" cy="1304996"/>
          </a:xfrm>
        </p:spPr>
        <p:txBody>
          <a:bodyPr>
            <a:normAutofit/>
          </a:bodyPr>
          <a:lstStyle/>
          <a:p>
            <a:r>
              <a:rPr lang="ru-RU" dirty="0"/>
              <a:t>Признак делимости на 3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20571B6C-C607-4828-A924-7AFBCD43F7EF}"/>
              </a:ext>
            </a:extLst>
          </p:cNvPr>
          <p:cNvSpPr/>
          <p:nvPr/>
        </p:nvSpPr>
        <p:spPr>
          <a:xfrm>
            <a:off x="4860032" y="2066564"/>
            <a:ext cx="3312368" cy="3774289"/>
          </a:xfrm>
          <a:prstGeom prst="roundRect">
            <a:avLst/>
          </a:prstGeom>
          <a:solidFill>
            <a:srgbClr val="19F3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>
                <a:solidFill>
                  <a:schemeClr val="tx1"/>
                </a:solidFill>
              </a:rPr>
              <a:t>Если </a:t>
            </a:r>
            <a:r>
              <a:rPr lang="ru-RU" sz="3500" b="1" dirty="0">
                <a:solidFill>
                  <a:srgbClr val="FF0000"/>
                </a:solidFill>
              </a:rPr>
              <a:t>сумма цифр числа </a:t>
            </a:r>
            <a:r>
              <a:rPr lang="ru-RU" sz="3500" b="1" dirty="0">
                <a:solidFill>
                  <a:schemeClr val="tx1"/>
                </a:solidFill>
              </a:rPr>
              <a:t>делится на 3, то и само число делится на 3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E71331F8-7027-4E8A-9040-B79D429A6768}"/>
              </a:ext>
            </a:extLst>
          </p:cNvPr>
          <p:cNvSpPr/>
          <p:nvPr/>
        </p:nvSpPr>
        <p:spPr>
          <a:xfrm>
            <a:off x="1259632" y="2066564"/>
            <a:ext cx="3312368" cy="3774289"/>
          </a:xfrm>
          <a:prstGeom prst="roundRect">
            <a:avLst/>
          </a:prstGeom>
          <a:solidFill>
            <a:srgbClr val="19F3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>
                <a:solidFill>
                  <a:srgbClr val="FF0000"/>
                </a:solidFill>
              </a:rPr>
              <a:t>21 делится</a:t>
            </a:r>
            <a:br>
              <a:rPr lang="ru-RU" sz="3500" b="1" dirty="0">
                <a:solidFill>
                  <a:srgbClr val="FF0000"/>
                </a:solidFill>
              </a:rPr>
            </a:br>
            <a:r>
              <a:rPr lang="ru-RU" sz="3500" b="1" dirty="0">
                <a:solidFill>
                  <a:srgbClr val="FF0000"/>
                </a:solidFill>
              </a:rPr>
              <a:t> на 3?</a:t>
            </a:r>
          </a:p>
          <a:p>
            <a:pPr algn="ctr"/>
            <a:r>
              <a:rPr lang="ru-RU" sz="3500" b="1" dirty="0">
                <a:solidFill>
                  <a:schemeClr val="tx1"/>
                </a:solidFill>
              </a:rPr>
              <a:t>2+1=3</a:t>
            </a:r>
          </a:p>
          <a:p>
            <a:pPr algn="ctr"/>
            <a:r>
              <a:rPr lang="ru-RU" sz="3500" b="1" dirty="0">
                <a:solidFill>
                  <a:schemeClr val="tx1"/>
                </a:solidFill>
              </a:rPr>
              <a:t>3:3=1</a:t>
            </a:r>
            <a:endParaRPr lang="ru-RU" sz="3500" b="1" dirty="0">
              <a:solidFill>
                <a:srgbClr val="FF0000"/>
              </a:solidFill>
            </a:endParaRPr>
          </a:p>
          <a:p>
            <a:pPr algn="ctr"/>
            <a:r>
              <a:rPr lang="ru-RU" sz="3500" b="1" dirty="0">
                <a:solidFill>
                  <a:srgbClr val="FF0000"/>
                </a:solidFill>
              </a:rPr>
              <a:t>ДА!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xmlns="" id="{968F6D8B-8638-449E-80A5-60398A64C7E8}"/>
              </a:ext>
            </a:extLst>
          </p:cNvPr>
          <p:cNvSpPr/>
          <p:nvPr/>
        </p:nvSpPr>
        <p:spPr>
          <a:xfrm>
            <a:off x="1273161" y="2066564"/>
            <a:ext cx="3312368" cy="3774289"/>
          </a:xfrm>
          <a:prstGeom prst="roundRect">
            <a:avLst/>
          </a:prstGeom>
          <a:solidFill>
            <a:srgbClr val="19F3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>
                <a:solidFill>
                  <a:srgbClr val="FF0000"/>
                </a:solidFill>
              </a:rPr>
              <a:t>63 делится</a:t>
            </a:r>
            <a:br>
              <a:rPr lang="ru-RU" sz="3500" b="1" dirty="0">
                <a:solidFill>
                  <a:srgbClr val="FF0000"/>
                </a:solidFill>
              </a:rPr>
            </a:br>
            <a:r>
              <a:rPr lang="ru-RU" sz="3500" b="1" dirty="0">
                <a:solidFill>
                  <a:srgbClr val="FF0000"/>
                </a:solidFill>
              </a:rPr>
              <a:t> на 3?</a:t>
            </a:r>
          </a:p>
          <a:p>
            <a:pPr algn="ctr"/>
            <a:r>
              <a:rPr lang="ru-RU" sz="3500" b="1" dirty="0">
                <a:solidFill>
                  <a:schemeClr val="tx1"/>
                </a:solidFill>
              </a:rPr>
              <a:t>6+3=9</a:t>
            </a:r>
          </a:p>
          <a:p>
            <a:pPr algn="ctr"/>
            <a:r>
              <a:rPr lang="ru-RU" sz="3500" b="1" dirty="0">
                <a:solidFill>
                  <a:schemeClr val="tx1"/>
                </a:solidFill>
              </a:rPr>
              <a:t>9:3=3</a:t>
            </a:r>
            <a:endParaRPr lang="ru-RU" sz="3500" b="1" dirty="0">
              <a:solidFill>
                <a:srgbClr val="FF0000"/>
              </a:solidFill>
            </a:endParaRPr>
          </a:p>
          <a:p>
            <a:pPr algn="ctr"/>
            <a:r>
              <a:rPr lang="ru-RU" sz="3500" b="1" dirty="0">
                <a:solidFill>
                  <a:srgbClr val="FF0000"/>
                </a:solidFill>
              </a:rPr>
              <a:t>ДА!</a:t>
            </a: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xmlns="" id="{A5205441-A3B1-4ADA-87AF-B98B63253A71}"/>
              </a:ext>
            </a:extLst>
          </p:cNvPr>
          <p:cNvSpPr/>
          <p:nvPr/>
        </p:nvSpPr>
        <p:spPr>
          <a:xfrm>
            <a:off x="1259632" y="2066564"/>
            <a:ext cx="3312368" cy="3774289"/>
          </a:xfrm>
          <a:prstGeom prst="roundRect">
            <a:avLst/>
          </a:prstGeom>
          <a:solidFill>
            <a:srgbClr val="19F3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>
                <a:solidFill>
                  <a:srgbClr val="FF0000"/>
                </a:solidFill>
              </a:rPr>
              <a:t>91 делится</a:t>
            </a:r>
            <a:br>
              <a:rPr lang="ru-RU" sz="3500" b="1" dirty="0">
                <a:solidFill>
                  <a:srgbClr val="FF0000"/>
                </a:solidFill>
              </a:rPr>
            </a:br>
            <a:r>
              <a:rPr lang="ru-RU" sz="3500" b="1" dirty="0">
                <a:solidFill>
                  <a:srgbClr val="FF0000"/>
                </a:solidFill>
              </a:rPr>
              <a:t> на 3?</a:t>
            </a:r>
          </a:p>
          <a:p>
            <a:pPr algn="ctr"/>
            <a:r>
              <a:rPr lang="ru-RU" sz="3500" b="1" dirty="0">
                <a:solidFill>
                  <a:schemeClr val="tx1"/>
                </a:solidFill>
              </a:rPr>
              <a:t>9+1=10</a:t>
            </a:r>
          </a:p>
          <a:p>
            <a:pPr algn="ctr"/>
            <a:r>
              <a:rPr lang="ru-RU" sz="3500" b="1" dirty="0">
                <a:solidFill>
                  <a:schemeClr val="tx1"/>
                </a:solidFill>
              </a:rPr>
              <a:t>10:3</a:t>
            </a:r>
            <a:r>
              <a:rPr lang="ru-RU" sz="3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≠</a:t>
            </a:r>
            <a:endParaRPr lang="ru-RU" sz="3500" b="1" dirty="0">
              <a:solidFill>
                <a:srgbClr val="FF0000"/>
              </a:solidFill>
            </a:endParaRPr>
          </a:p>
          <a:p>
            <a:pPr algn="ctr"/>
            <a:r>
              <a:rPr lang="ru-RU" sz="3500" b="1" dirty="0">
                <a:solidFill>
                  <a:srgbClr val="FF0000"/>
                </a:solidFill>
              </a:rPr>
              <a:t>НЕТ!</a:t>
            </a:r>
          </a:p>
        </p:txBody>
      </p:sp>
    </p:spTree>
    <p:extLst>
      <p:ext uri="{BB962C8B-B14F-4D97-AF65-F5344CB8AC3E}">
        <p14:creationId xmlns:p14="http://schemas.microsoft.com/office/powerpoint/2010/main" val="2169218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3686337-4DA4-4F0A-9CF0-77142A6B6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48" y="714356"/>
            <a:ext cx="7715304" cy="1562516"/>
          </a:xfrm>
        </p:spPr>
        <p:txBody>
          <a:bodyPr>
            <a:normAutofit/>
          </a:bodyPr>
          <a:lstStyle/>
          <a:p>
            <a:r>
              <a:rPr lang="ru-RU" dirty="0"/>
              <a:t>Какие числа делятся на 9?</a:t>
            </a: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xmlns="" id="{C5F2493B-ACDF-47C3-9AB2-9877B425EE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0032" y="1916832"/>
            <a:ext cx="1728192" cy="372275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anose="020B0903020102020204" pitchFamily="34" charset="0"/>
              </a:rPr>
              <a:t>9</a:t>
            </a:r>
          </a:p>
          <a:p>
            <a:pPr marL="0" indent="0" algn="ctr">
              <a:buNone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anose="020B0903020102020204" pitchFamily="34" charset="0"/>
              </a:rPr>
              <a:t>18</a:t>
            </a:r>
          </a:p>
          <a:p>
            <a:pPr marL="0" indent="0" algn="ctr">
              <a:buNone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anose="020B0903020102020204" pitchFamily="34" charset="0"/>
              </a:rPr>
              <a:t>27</a:t>
            </a:r>
          </a:p>
          <a:p>
            <a:pPr marL="0" indent="0" algn="ctr">
              <a:buNone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anose="020B0903020102020204" pitchFamily="34" charset="0"/>
              </a:rPr>
              <a:t>36</a:t>
            </a:r>
          </a:p>
          <a:p>
            <a:pPr marL="0" indent="0" algn="ctr">
              <a:buNone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anose="020B0903020102020204" pitchFamily="34" charset="0"/>
              </a:rPr>
              <a:t>45</a:t>
            </a:r>
          </a:p>
          <a:p>
            <a:pPr marL="0" indent="0" algn="ctr">
              <a:buNone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anose="020B0903020102020204" pitchFamily="34" charset="0"/>
              </a:rPr>
              <a:t>…</a:t>
            </a:r>
          </a:p>
        </p:txBody>
      </p:sp>
      <p:pic>
        <p:nvPicPr>
          <p:cNvPr id="9" name="Объект 6">
            <a:extLst>
              <a:ext uri="{FF2B5EF4-FFF2-40B4-BE49-F238E27FC236}">
                <a16:creationId xmlns:a16="http://schemas.microsoft.com/office/drawing/2014/main" xmlns="" id="{16C9B6A8-A7BC-424F-B672-3942E7566E0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780928"/>
            <a:ext cx="3168352" cy="3093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616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D5C6FAB-F05D-4DBE-8E0F-F4FA941B2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55852"/>
            <a:ext cx="8229600" cy="1304996"/>
          </a:xfrm>
        </p:spPr>
        <p:txBody>
          <a:bodyPr>
            <a:normAutofit/>
          </a:bodyPr>
          <a:lstStyle/>
          <a:p>
            <a:r>
              <a:rPr lang="ru-RU" dirty="0"/>
              <a:t>Признак делимости на 9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20571B6C-C607-4828-A924-7AFBCD43F7EF}"/>
              </a:ext>
            </a:extLst>
          </p:cNvPr>
          <p:cNvSpPr/>
          <p:nvPr/>
        </p:nvSpPr>
        <p:spPr>
          <a:xfrm>
            <a:off x="4860032" y="2066564"/>
            <a:ext cx="3312368" cy="3774289"/>
          </a:xfrm>
          <a:prstGeom prst="roundRect">
            <a:avLst/>
          </a:prstGeom>
          <a:solidFill>
            <a:srgbClr val="19F3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>
                <a:solidFill>
                  <a:schemeClr val="tx1"/>
                </a:solidFill>
              </a:rPr>
              <a:t>Если </a:t>
            </a:r>
            <a:r>
              <a:rPr lang="ru-RU" sz="3500" b="1" dirty="0">
                <a:solidFill>
                  <a:srgbClr val="FF0000"/>
                </a:solidFill>
              </a:rPr>
              <a:t>сумма цифр числа </a:t>
            </a:r>
            <a:r>
              <a:rPr lang="ru-RU" sz="3500" b="1" dirty="0">
                <a:solidFill>
                  <a:schemeClr val="tx1"/>
                </a:solidFill>
              </a:rPr>
              <a:t>делится на 9, то и само число делится на 9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E71331F8-7027-4E8A-9040-B79D429A6768}"/>
              </a:ext>
            </a:extLst>
          </p:cNvPr>
          <p:cNvSpPr/>
          <p:nvPr/>
        </p:nvSpPr>
        <p:spPr>
          <a:xfrm>
            <a:off x="1067042" y="2066564"/>
            <a:ext cx="3312368" cy="3774289"/>
          </a:xfrm>
          <a:prstGeom prst="roundRect">
            <a:avLst/>
          </a:prstGeom>
          <a:solidFill>
            <a:srgbClr val="19F3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>
                <a:solidFill>
                  <a:srgbClr val="FF0000"/>
                </a:solidFill>
              </a:rPr>
              <a:t>36 делится</a:t>
            </a:r>
            <a:br>
              <a:rPr lang="ru-RU" sz="3500" b="1" dirty="0">
                <a:solidFill>
                  <a:srgbClr val="FF0000"/>
                </a:solidFill>
              </a:rPr>
            </a:br>
            <a:r>
              <a:rPr lang="ru-RU" sz="3500" b="1" dirty="0">
                <a:solidFill>
                  <a:srgbClr val="FF0000"/>
                </a:solidFill>
              </a:rPr>
              <a:t> на 9?</a:t>
            </a:r>
          </a:p>
          <a:p>
            <a:pPr algn="ctr"/>
            <a:r>
              <a:rPr lang="ru-RU" sz="3500" b="1" dirty="0">
                <a:solidFill>
                  <a:schemeClr val="tx1"/>
                </a:solidFill>
              </a:rPr>
              <a:t>3+6=9</a:t>
            </a:r>
          </a:p>
          <a:p>
            <a:pPr algn="ctr"/>
            <a:r>
              <a:rPr lang="ru-RU" sz="3500" b="1" dirty="0">
                <a:solidFill>
                  <a:schemeClr val="tx1"/>
                </a:solidFill>
              </a:rPr>
              <a:t>9:9=1</a:t>
            </a:r>
            <a:endParaRPr lang="ru-RU" sz="3500" b="1" dirty="0">
              <a:solidFill>
                <a:srgbClr val="FF0000"/>
              </a:solidFill>
            </a:endParaRPr>
          </a:p>
          <a:p>
            <a:pPr algn="ctr"/>
            <a:r>
              <a:rPr lang="ru-RU" sz="3500" b="1" dirty="0">
                <a:solidFill>
                  <a:srgbClr val="FF0000"/>
                </a:solidFill>
              </a:rPr>
              <a:t>ДА!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xmlns="" id="{968F6D8B-8638-449E-80A5-60398A64C7E8}"/>
              </a:ext>
            </a:extLst>
          </p:cNvPr>
          <p:cNvSpPr/>
          <p:nvPr/>
        </p:nvSpPr>
        <p:spPr>
          <a:xfrm>
            <a:off x="1067042" y="2066564"/>
            <a:ext cx="3312368" cy="3774289"/>
          </a:xfrm>
          <a:prstGeom prst="roundRect">
            <a:avLst/>
          </a:prstGeom>
          <a:solidFill>
            <a:srgbClr val="19F3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>
                <a:solidFill>
                  <a:srgbClr val="FF0000"/>
                </a:solidFill>
              </a:rPr>
              <a:t>99 делится</a:t>
            </a:r>
            <a:br>
              <a:rPr lang="ru-RU" sz="3500" b="1" dirty="0">
                <a:solidFill>
                  <a:srgbClr val="FF0000"/>
                </a:solidFill>
              </a:rPr>
            </a:br>
            <a:r>
              <a:rPr lang="ru-RU" sz="3500" b="1" dirty="0">
                <a:solidFill>
                  <a:srgbClr val="FF0000"/>
                </a:solidFill>
              </a:rPr>
              <a:t> на 9?</a:t>
            </a:r>
          </a:p>
          <a:p>
            <a:pPr algn="ctr"/>
            <a:r>
              <a:rPr lang="ru-RU" sz="3500" b="1" dirty="0">
                <a:solidFill>
                  <a:schemeClr val="tx1"/>
                </a:solidFill>
              </a:rPr>
              <a:t>9+9=18</a:t>
            </a:r>
          </a:p>
          <a:p>
            <a:pPr algn="ctr"/>
            <a:r>
              <a:rPr lang="ru-RU" sz="3500" b="1" dirty="0">
                <a:solidFill>
                  <a:schemeClr val="tx1"/>
                </a:solidFill>
              </a:rPr>
              <a:t>18:9=2</a:t>
            </a:r>
            <a:endParaRPr lang="ru-RU" sz="3500" b="1" dirty="0">
              <a:solidFill>
                <a:srgbClr val="FF0000"/>
              </a:solidFill>
            </a:endParaRPr>
          </a:p>
          <a:p>
            <a:pPr algn="ctr"/>
            <a:r>
              <a:rPr lang="ru-RU" sz="3500" b="1" dirty="0">
                <a:solidFill>
                  <a:srgbClr val="FF0000"/>
                </a:solidFill>
              </a:rPr>
              <a:t>ДА!</a:t>
            </a: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xmlns="" id="{A5205441-A3B1-4ADA-87AF-B98B63253A71}"/>
              </a:ext>
            </a:extLst>
          </p:cNvPr>
          <p:cNvSpPr/>
          <p:nvPr/>
        </p:nvSpPr>
        <p:spPr>
          <a:xfrm>
            <a:off x="1067042" y="2066564"/>
            <a:ext cx="3312368" cy="3774289"/>
          </a:xfrm>
          <a:prstGeom prst="roundRect">
            <a:avLst/>
          </a:prstGeom>
          <a:solidFill>
            <a:srgbClr val="19F3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>
                <a:solidFill>
                  <a:srgbClr val="FF0000"/>
                </a:solidFill>
              </a:rPr>
              <a:t>98 делится</a:t>
            </a:r>
            <a:br>
              <a:rPr lang="ru-RU" sz="3500" b="1" dirty="0">
                <a:solidFill>
                  <a:srgbClr val="FF0000"/>
                </a:solidFill>
              </a:rPr>
            </a:br>
            <a:r>
              <a:rPr lang="ru-RU" sz="3500" b="1" dirty="0">
                <a:solidFill>
                  <a:srgbClr val="FF0000"/>
                </a:solidFill>
              </a:rPr>
              <a:t> на 9?</a:t>
            </a:r>
          </a:p>
          <a:p>
            <a:pPr algn="ctr"/>
            <a:r>
              <a:rPr lang="ru-RU" sz="3500" b="1" dirty="0">
                <a:solidFill>
                  <a:schemeClr val="tx1"/>
                </a:solidFill>
              </a:rPr>
              <a:t>9+8=17</a:t>
            </a:r>
          </a:p>
          <a:p>
            <a:pPr algn="ctr"/>
            <a:r>
              <a:rPr lang="ru-RU" sz="3500" b="1" dirty="0">
                <a:solidFill>
                  <a:schemeClr val="tx1"/>
                </a:solidFill>
              </a:rPr>
              <a:t>17:9</a:t>
            </a:r>
            <a:r>
              <a:rPr lang="ru-RU" sz="3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≠</a:t>
            </a:r>
            <a:endParaRPr lang="ru-RU" sz="3500" b="1" dirty="0">
              <a:solidFill>
                <a:srgbClr val="FF0000"/>
              </a:solidFill>
            </a:endParaRPr>
          </a:p>
          <a:p>
            <a:pPr algn="ctr"/>
            <a:r>
              <a:rPr lang="ru-RU" sz="3500" b="1" dirty="0">
                <a:solidFill>
                  <a:srgbClr val="FF0000"/>
                </a:solidFill>
              </a:rPr>
              <a:t>НЕТ!</a:t>
            </a:r>
          </a:p>
        </p:txBody>
      </p:sp>
    </p:spTree>
    <p:extLst>
      <p:ext uri="{BB962C8B-B14F-4D97-AF65-F5344CB8AC3E}">
        <p14:creationId xmlns:p14="http://schemas.microsoft.com/office/powerpoint/2010/main" val="3029750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0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66D8AFB-A836-4D3D-9B0F-68C89DE7C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079" y="714356"/>
            <a:ext cx="7715304" cy="1562516"/>
          </a:xfrm>
        </p:spPr>
        <p:txBody>
          <a:bodyPr>
            <a:normAutofit/>
          </a:bodyPr>
          <a:lstStyle/>
          <a:p>
            <a:r>
              <a:rPr lang="ru-RU" dirty="0"/>
              <a:t>Какие из чисел делятся на 3?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33ECB384-A3F8-4CD8-AE0E-A8AE1CF6478C}"/>
              </a:ext>
            </a:extLst>
          </p:cNvPr>
          <p:cNvSpPr/>
          <p:nvPr/>
        </p:nvSpPr>
        <p:spPr>
          <a:xfrm>
            <a:off x="1406992" y="2044005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3462">
                  <a:solidFill>
                    <a:srgbClr val="19F343"/>
                  </a:solidFill>
                  <a:prstDash val="solid"/>
                </a:ln>
                <a:solidFill>
                  <a:srgbClr val="19F343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16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943CD21D-297F-4562-AC1E-D5DCE05438C8}"/>
              </a:ext>
            </a:extLst>
          </p:cNvPr>
          <p:cNvSpPr/>
          <p:nvPr/>
        </p:nvSpPr>
        <p:spPr>
          <a:xfrm>
            <a:off x="2778099" y="2505670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3462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18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A259A9B0-A4C1-438D-9D05-F4A9A335B2A5}"/>
              </a:ext>
            </a:extLst>
          </p:cNvPr>
          <p:cNvSpPr/>
          <p:nvPr/>
        </p:nvSpPr>
        <p:spPr>
          <a:xfrm>
            <a:off x="4030406" y="2044005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3462">
                  <a:solidFill>
                    <a:srgbClr val="19F343"/>
                  </a:solidFill>
                  <a:prstDash val="solid"/>
                </a:ln>
                <a:solidFill>
                  <a:srgbClr val="19F343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29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7A6EEC38-58F0-4BF1-A7A2-053F9C7ABD86}"/>
              </a:ext>
            </a:extLst>
          </p:cNvPr>
          <p:cNvSpPr/>
          <p:nvPr/>
        </p:nvSpPr>
        <p:spPr>
          <a:xfrm>
            <a:off x="5234345" y="2505670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3462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31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8E4FEA70-7DC2-4721-89B7-06B334DEA221}"/>
              </a:ext>
            </a:extLst>
          </p:cNvPr>
          <p:cNvSpPr/>
          <p:nvPr/>
        </p:nvSpPr>
        <p:spPr>
          <a:xfrm>
            <a:off x="6622705" y="2044005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3462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48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4340BDDB-0A3C-4E09-9716-ED6690D4C911}"/>
              </a:ext>
            </a:extLst>
          </p:cNvPr>
          <p:cNvSpPr/>
          <p:nvPr/>
        </p:nvSpPr>
        <p:spPr>
          <a:xfrm>
            <a:off x="1317858" y="3657799"/>
            <a:ext cx="1237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3462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201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B6106F26-D06A-4049-816A-CCC2E9A943EC}"/>
              </a:ext>
            </a:extLst>
          </p:cNvPr>
          <p:cNvSpPr/>
          <p:nvPr/>
        </p:nvSpPr>
        <p:spPr>
          <a:xfrm>
            <a:off x="2674132" y="4529851"/>
            <a:ext cx="1237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3462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102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68291342-CB52-4845-B4EE-6D8B4C393064}"/>
              </a:ext>
            </a:extLst>
          </p:cNvPr>
          <p:cNvSpPr/>
          <p:nvPr/>
        </p:nvSpPr>
        <p:spPr>
          <a:xfrm>
            <a:off x="3854877" y="3657799"/>
            <a:ext cx="1237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3462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140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E497E2FF-6594-474B-866F-5F8CBBC866FC}"/>
              </a:ext>
            </a:extLst>
          </p:cNvPr>
          <p:cNvSpPr/>
          <p:nvPr/>
        </p:nvSpPr>
        <p:spPr>
          <a:xfrm>
            <a:off x="5208731" y="4365104"/>
            <a:ext cx="1237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3462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509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B5376A3F-AE1D-4E63-BCD0-3E7C62E8E54A}"/>
              </a:ext>
            </a:extLst>
          </p:cNvPr>
          <p:cNvSpPr/>
          <p:nvPr/>
        </p:nvSpPr>
        <p:spPr>
          <a:xfrm>
            <a:off x="6481811" y="3606521"/>
            <a:ext cx="1237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3462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111</a:t>
            </a:r>
          </a:p>
        </p:txBody>
      </p:sp>
    </p:spTree>
    <p:extLst>
      <p:ext uri="{BB962C8B-B14F-4D97-AF65-F5344CB8AC3E}">
        <p14:creationId xmlns:p14="http://schemas.microsoft.com/office/powerpoint/2010/main" val="4204269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5CF2BFDB-909E-430A-ACC3-421867F0F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48" y="714356"/>
            <a:ext cx="7715304" cy="1418500"/>
          </a:xfrm>
        </p:spPr>
        <p:txBody>
          <a:bodyPr>
            <a:normAutofit/>
          </a:bodyPr>
          <a:lstStyle/>
          <a:p>
            <a:r>
              <a:rPr lang="en-US" sz="3000" dirty="0"/>
              <a:t>1</a:t>
            </a:r>
            <a:r>
              <a:rPr lang="ru-RU" sz="3000" dirty="0"/>
              <a:t>. Делителем натурально числа называется такое число, которое…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F08ED093-0449-42F5-855B-C1256E5A81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348" y="2420888"/>
            <a:ext cx="7715304" cy="372275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Делится нацело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Делит другое натуральное число без остатка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Может быть результатом произведения двух натуральных чисел</a:t>
            </a:r>
          </a:p>
        </p:txBody>
      </p:sp>
    </p:spTree>
    <p:extLst>
      <p:ext uri="{BB962C8B-B14F-4D97-AF65-F5344CB8AC3E}">
        <p14:creationId xmlns:p14="http://schemas.microsoft.com/office/powerpoint/2010/main" val="31466921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66D8AFB-A836-4D3D-9B0F-68C89DE7C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079" y="714356"/>
            <a:ext cx="7715304" cy="1562516"/>
          </a:xfrm>
        </p:spPr>
        <p:txBody>
          <a:bodyPr>
            <a:normAutofit/>
          </a:bodyPr>
          <a:lstStyle/>
          <a:p>
            <a:r>
              <a:rPr lang="ru-RU" dirty="0"/>
              <a:t>Какие из чисел делятся на 9?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33ECB384-A3F8-4CD8-AE0E-A8AE1CF6478C}"/>
              </a:ext>
            </a:extLst>
          </p:cNvPr>
          <p:cNvSpPr/>
          <p:nvPr/>
        </p:nvSpPr>
        <p:spPr>
          <a:xfrm>
            <a:off x="1406992" y="2044005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3462">
                  <a:solidFill>
                    <a:srgbClr val="19F343"/>
                  </a:solidFill>
                  <a:prstDash val="solid"/>
                </a:ln>
                <a:solidFill>
                  <a:srgbClr val="19F343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25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943CD21D-297F-4562-AC1E-D5DCE05438C8}"/>
              </a:ext>
            </a:extLst>
          </p:cNvPr>
          <p:cNvSpPr/>
          <p:nvPr/>
        </p:nvSpPr>
        <p:spPr>
          <a:xfrm>
            <a:off x="2778099" y="2505670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3462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54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A259A9B0-A4C1-438D-9D05-F4A9A335B2A5}"/>
              </a:ext>
            </a:extLst>
          </p:cNvPr>
          <p:cNvSpPr/>
          <p:nvPr/>
        </p:nvSpPr>
        <p:spPr>
          <a:xfrm>
            <a:off x="4030406" y="2044005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3462">
                  <a:solidFill>
                    <a:srgbClr val="19F343"/>
                  </a:solidFill>
                  <a:prstDash val="solid"/>
                </a:ln>
                <a:solidFill>
                  <a:srgbClr val="19F343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44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7A6EEC38-58F0-4BF1-A7A2-053F9C7ABD86}"/>
              </a:ext>
            </a:extLst>
          </p:cNvPr>
          <p:cNvSpPr/>
          <p:nvPr/>
        </p:nvSpPr>
        <p:spPr>
          <a:xfrm>
            <a:off x="5234345" y="2505670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3462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96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8E4FEA70-7DC2-4721-89B7-06B334DEA221}"/>
              </a:ext>
            </a:extLst>
          </p:cNvPr>
          <p:cNvSpPr/>
          <p:nvPr/>
        </p:nvSpPr>
        <p:spPr>
          <a:xfrm>
            <a:off x="6622705" y="2044005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3462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36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4340BDDB-0A3C-4E09-9716-ED6690D4C911}"/>
              </a:ext>
            </a:extLst>
          </p:cNvPr>
          <p:cNvSpPr/>
          <p:nvPr/>
        </p:nvSpPr>
        <p:spPr>
          <a:xfrm>
            <a:off x="1317858" y="3657799"/>
            <a:ext cx="1237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3462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882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B6106F26-D06A-4049-816A-CCC2E9A943EC}"/>
              </a:ext>
            </a:extLst>
          </p:cNvPr>
          <p:cNvSpPr/>
          <p:nvPr/>
        </p:nvSpPr>
        <p:spPr>
          <a:xfrm>
            <a:off x="2674132" y="4529851"/>
            <a:ext cx="1237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3462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705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68291342-CB52-4845-B4EE-6D8B4C393064}"/>
              </a:ext>
            </a:extLst>
          </p:cNvPr>
          <p:cNvSpPr/>
          <p:nvPr/>
        </p:nvSpPr>
        <p:spPr>
          <a:xfrm>
            <a:off x="3854877" y="3657799"/>
            <a:ext cx="1237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3462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125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E497E2FF-6594-474B-866F-5F8CBBC866FC}"/>
              </a:ext>
            </a:extLst>
          </p:cNvPr>
          <p:cNvSpPr/>
          <p:nvPr/>
        </p:nvSpPr>
        <p:spPr>
          <a:xfrm>
            <a:off x="5208731" y="4365104"/>
            <a:ext cx="1237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3462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108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B5376A3F-AE1D-4E63-BCD0-3E7C62E8E54A}"/>
              </a:ext>
            </a:extLst>
          </p:cNvPr>
          <p:cNvSpPr/>
          <p:nvPr/>
        </p:nvSpPr>
        <p:spPr>
          <a:xfrm>
            <a:off x="6481811" y="3606521"/>
            <a:ext cx="1237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3462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234</a:t>
            </a:r>
          </a:p>
        </p:txBody>
      </p:sp>
    </p:spTree>
    <p:extLst>
      <p:ext uri="{BB962C8B-B14F-4D97-AF65-F5344CB8AC3E}">
        <p14:creationId xmlns:p14="http://schemas.microsoft.com/office/powerpoint/2010/main" val="2966028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2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68CBE9EA-C23C-4C6F-8EE3-C3AEC5AF9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Домашнее задание</a:t>
            </a: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483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5CF2BFDB-909E-430A-ACC3-421867F0F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48" y="714356"/>
            <a:ext cx="7715304" cy="1418500"/>
          </a:xfrm>
        </p:spPr>
        <p:txBody>
          <a:bodyPr>
            <a:normAutofit/>
          </a:bodyPr>
          <a:lstStyle/>
          <a:p>
            <a:r>
              <a:rPr lang="ru-RU" sz="3000" dirty="0"/>
              <a:t>2. Кратным натурально числа называется такое число, которое…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F08ED093-0449-42F5-855B-C1256E5A81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348" y="2420888"/>
            <a:ext cx="7715304" cy="372275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Делит другое натуральное число без остатка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Делится на любое натуральное число без остатка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Может быть как делителем, так и делимым</a:t>
            </a:r>
          </a:p>
        </p:txBody>
      </p:sp>
    </p:spTree>
    <p:extLst>
      <p:ext uri="{BB962C8B-B14F-4D97-AF65-F5344CB8AC3E}">
        <p14:creationId xmlns:p14="http://schemas.microsoft.com/office/powerpoint/2010/main" val="3389681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5CF2BFDB-909E-430A-ACC3-421867F0F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48" y="714356"/>
            <a:ext cx="7715304" cy="1418500"/>
          </a:xfrm>
        </p:spPr>
        <p:txBody>
          <a:bodyPr>
            <a:normAutofit/>
          </a:bodyPr>
          <a:lstStyle/>
          <a:p>
            <a:r>
              <a:rPr lang="ru-RU" sz="3000" dirty="0"/>
              <a:t>3. Какое из чисел не является делителем числа 40?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F08ED093-0449-42F5-855B-C1256E5A81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348" y="2420888"/>
            <a:ext cx="7715304" cy="372275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80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20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5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850007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5CF2BFDB-909E-430A-ACC3-421867F0F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48" y="714356"/>
            <a:ext cx="7715304" cy="1418500"/>
          </a:xfrm>
        </p:spPr>
        <p:txBody>
          <a:bodyPr>
            <a:normAutofit/>
          </a:bodyPr>
          <a:lstStyle/>
          <a:p>
            <a:r>
              <a:rPr lang="ru-RU" sz="3000" dirty="0"/>
              <a:t>4. Какое из данных чисел кратное 15?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F08ED093-0449-42F5-855B-C1256E5A81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348" y="2420888"/>
            <a:ext cx="7715304" cy="372275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5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3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30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1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3893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5CF2BFDB-909E-430A-ACC3-421867F0F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48" y="714356"/>
            <a:ext cx="7715304" cy="1418500"/>
          </a:xfrm>
        </p:spPr>
        <p:txBody>
          <a:bodyPr>
            <a:normAutofit/>
          </a:bodyPr>
          <a:lstStyle/>
          <a:p>
            <a:r>
              <a:rPr lang="ru-RU" sz="3000" dirty="0"/>
              <a:t>5. Какой из наборов натуральных чисел включает в себя делители числа 60?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F08ED093-0449-42F5-855B-C1256E5A81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348" y="2420888"/>
            <a:ext cx="7715304" cy="372275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60, 1, 5, 20, 30, 120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1, 20, 30, 12, 5, 15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30, 1, 12, 60, 90, 15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6552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5CF2BFDB-909E-430A-ACC3-421867F0F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48" y="714356"/>
            <a:ext cx="7715304" cy="1418500"/>
          </a:xfrm>
        </p:spPr>
        <p:txBody>
          <a:bodyPr>
            <a:normAutofit/>
          </a:bodyPr>
          <a:lstStyle/>
          <a:p>
            <a:r>
              <a:rPr lang="ru-RU" sz="3000" dirty="0"/>
              <a:t>6. Какое из чисел не делится на 2?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F08ED093-0449-42F5-855B-C1256E5A81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348" y="2420888"/>
            <a:ext cx="7715304" cy="372275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2002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308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441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6019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5CF2BFDB-909E-430A-ACC3-421867F0F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48" y="714356"/>
            <a:ext cx="7715304" cy="1418500"/>
          </a:xfrm>
        </p:spPr>
        <p:txBody>
          <a:bodyPr>
            <a:normAutofit/>
          </a:bodyPr>
          <a:lstStyle/>
          <a:p>
            <a:r>
              <a:rPr lang="ru-RU" sz="3000" dirty="0"/>
              <a:t>7. Какое число делится и на 5 и на 10?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F08ED093-0449-42F5-855B-C1256E5A81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348" y="2420888"/>
            <a:ext cx="7715304" cy="372275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910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205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355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8217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5CF2BFDB-909E-430A-ACC3-421867F0F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48" y="714356"/>
            <a:ext cx="7715304" cy="1418500"/>
          </a:xfrm>
        </p:spPr>
        <p:txBody>
          <a:bodyPr>
            <a:normAutofit/>
          </a:bodyPr>
          <a:lstStyle/>
          <a:p>
            <a:r>
              <a:rPr lang="ru-RU" sz="3000" dirty="0"/>
              <a:t>8. Одно из чисел может одновременно делится на 2, на 5 и на 10. Что это за число?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F08ED093-0449-42F5-855B-C1256E5A81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348" y="2420888"/>
            <a:ext cx="7715304" cy="372275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126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248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505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430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0320741"/>
      </p:ext>
    </p:extLst>
  </p:cSld>
  <p:clrMapOvr>
    <a:masterClrMapping/>
  </p:clrMapOvr>
</p:sld>
</file>

<file path=ppt/theme/theme1.xml><?xml version="1.0" encoding="utf-8"?>
<a:theme xmlns:a="http://schemas.openxmlformats.org/drawingml/2006/main" name="8_math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A21926C-F056-483B-B3E8-AE1F1A8F88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для презентаций по математике</Template>
  <TotalTime>118</TotalTime>
  <Words>375</Words>
  <Application>Microsoft Office PowerPoint</Application>
  <PresentationFormat>Экран (4:3)</PresentationFormat>
  <Paragraphs>107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8_math</vt:lpstr>
      <vt:lpstr>Проверка домашнего задания</vt:lpstr>
      <vt:lpstr>1. Делителем натурально числа называется такое число, которое…</vt:lpstr>
      <vt:lpstr>2. Кратным натурально числа называется такое число, которое…</vt:lpstr>
      <vt:lpstr>3. Какое из чисел не является делителем числа 40?</vt:lpstr>
      <vt:lpstr>4. Какое из данных чисел кратное 15?</vt:lpstr>
      <vt:lpstr>5. Какой из наборов натуральных чисел включает в себя делители числа 60?</vt:lpstr>
      <vt:lpstr>6. Какое из чисел не делится на 2?</vt:lpstr>
      <vt:lpstr>7. Какое число делится и на 5 и на 10?</vt:lpstr>
      <vt:lpstr>8. Одно из чисел может одновременно делится на 2, на 5 и на 10. Что это за число?</vt:lpstr>
      <vt:lpstr>Признак делимости  на 3 и на 9</vt:lpstr>
      <vt:lpstr>В коробке 12 карандашей. Можно ли их поделить поровну между 3 детьми?</vt:lpstr>
      <vt:lpstr>В коробке 12 карандашей. Можно ли их поделить поровну между 3 детьми?</vt:lpstr>
      <vt:lpstr>Один из ребят принес еще 2 карандаша. Можно ли теперь их поделить между ними?</vt:lpstr>
      <vt:lpstr>Сколько нужно добавить еще карандашей, чтобы у всех ребят их было поровну?</vt:lpstr>
      <vt:lpstr>Какое еще количество карандашей можно поделить между тремя детьми?</vt:lpstr>
      <vt:lpstr>Признак делимости на 3</vt:lpstr>
      <vt:lpstr>Какие числа делятся на 9?</vt:lpstr>
      <vt:lpstr>Признак делимости на 9</vt:lpstr>
      <vt:lpstr>Какие из чисел делятся на 3?</vt:lpstr>
      <vt:lpstr>Какие из чисел делятся на 9?</vt:lpstr>
      <vt:lpstr>Домашнее задание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Проверка домашнего задания</dc:title>
  <dc:subject>Шаблон оформления</dc:subject>
  <dc:creator>Елена Павлова</dc:creator>
  <cp:keywords/>
  <dc:description>Шаблон оформления
Корпорация Майкрософт</dc:description>
  <cp:lastModifiedBy>User</cp:lastModifiedBy>
  <cp:revision>13</cp:revision>
  <dcterms:created xsi:type="dcterms:W3CDTF">2018-09-14T13:48:10Z</dcterms:created>
  <dcterms:modified xsi:type="dcterms:W3CDTF">2021-09-13T15:46:46Z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TC019087039991</vt:lpwstr>
  </property>
</Properties>
</file>