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80" r:id="rId3"/>
    <p:sldId id="281" r:id="rId4"/>
    <p:sldId id="282" r:id="rId5"/>
    <p:sldId id="296" r:id="rId6"/>
    <p:sldId id="284" r:id="rId7"/>
    <p:sldId id="285" r:id="rId8"/>
    <p:sldId id="286" r:id="rId9"/>
    <p:sldId id="283" r:id="rId10"/>
    <p:sldId id="290" r:id="rId11"/>
    <p:sldId id="289" r:id="rId12"/>
    <p:sldId id="292" r:id="rId13"/>
    <p:sldId id="291" r:id="rId14"/>
    <p:sldId id="288" r:id="rId15"/>
    <p:sldId id="293" r:id="rId16"/>
    <p:sldId id="287" r:id="rId17"/>
    <p:sldId id="294" r:id="rId18"/>
    <p:sldId id="295" r:id="rId19"/>
    <p:sldId id="298" r:id="rId20"/>
    <p:sldId id="299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99FFCC"/>
    <a:srgbClr val="CC99FF"/>
    <a:srgbClr val="CC66FF"/>
    <a:srgbClr val="FF66FF"/>
    <a:srgbClr val="FF99FF"/>
    <a:srgbClr val="CCFF66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4" autoAdjust="0"/>
    <p:restoredTop sz="94660"/>
  </p:normalViewPr>
  <p:slideViewPr>
    <p:cSldViewPr>
      <p:cViewPr>
        <p:scale>
          <a:sx n="57" d="100"/>
          <a:sy n="57" d="100"/>
        </p:scale>
        <p:origin x="-1530" y="-11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E15AF9-5C8B-42C1-BB05-4C49CCF4B7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53589E-9F7E-436B-B12A-9134C5AF6E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6545FC-9E79-48E6-8BC2-E9C24C0D8B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DD88D-74CD-4E60-8C71-F0116C324F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F9F74F-9943-413B-8BB8-8AB3104F39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FA54B-BD54-4E1D-B01B-283FE6FB06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59A78-509D-42F6-85A2-451D94519E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85E2C-5BE8-4552-9AA1-55EB06D79C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F9D5C5-AD76-4A9F-BC84-C4CA17AC0A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E26A1-4FDA-4949-B07F-3D96BB65C6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657A6-3C4A-4D97-A651-99CA374926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261C89FA-479F-4E5F-AE85-C0499C3967A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89844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 такой стороны воспитания, на которую обстановка не оказывала бы влияния,</a:t>
            </a:r>
          </a:p>
          <a:p>
            <a:r>
              <a:rPr lang="ru-RU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 способности, которая не находилась бы в прямой зависимости </a:t>
            </a:r>
            <a:r>
              <a:rPr lang="ru-RU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 окружающего ребенка конкретного мира… </a:t>
            </a:r>
          </a:p>
          <a:p>
            <a:r>
              <a:rPr lang="ru-RU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Тот, кому удастся создать такую обстановку, облегчит свой труд в высшей степени. </a:t>
            </a:r>
          </a:p>
          <a:p>
            <a:r>
              <a:rPr lang="ru-RU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нее ребенок будет жить — развиваться собственной самодовлеющей жизнью, </a:t>
            </a:r>
          </a:p>
          <a:p>
            <a:r>
              <a:rPr lang="ru-RU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духовный рост будет совершенствоваться из самого себя, от природы…</a:t>
            </a:r>
          </a:p>
          <a:p>
            <a:pPr algn="r"/>
            <a:r>
              <a:rPr lang="ru-RU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Е. И. Тихеева</a:t>
            </a:r>
          </a:p>
        </p:txBody>
      </p:sp>
    </p:spTree>
    <p:extLst>
      <p:ext uri="{BB962C8B-B14F-4D97-AF65-F5344CB8AC3E}">
        <p14:creationId xmlns:p14="http://schemas.microsoft.com/office/powerpoint/2010/main" val="395899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6128" y="274638"/>
            <a:ext cx="6410672" cy="1143000"/>
          </a:xfrm>
        </p:spPr>
        <p:txBody>
          <a:bodyPr/>
          <a:lstStyle/>
          <a:p>
            <a:r>
              <a:rPr lang="ru-RU" dirty="0" smtClean="0"/>
              <a:t>Этапы реализации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914513"/>
            <a:ext cx="8229600" cy="3962759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800" b="1" dirty="0" smtClean="0"/>
              <a:t>Подготовительный (ноябрь 2017г.)</a:t>
            </a:r>
            <a:r>
              <a:rPr lang="ru-RU" sz="2800" dirty="0" smtClean="0"/>
              <a:t> - углубленное </a:t>
            </a:r>
            <a:r>
              <a:rPr lang="ru-RU" sz="2800" dirty="0"/>
              <a:t>изучение </a:t>
            </a:r>
            <a:r>
              <a:rPr lang="ru-RU" sz="2800" dirty="0" smtClean="0"/>
              <a:t>проблемы.</a:t>
            </a:r>
          </a:p>
          <a:p>
            <a:pPr marL="514350" indent="-514350">
              <a:buAutoNum type="arabicPeriod"/>
            </a:pPr>
            <a:r>
              <a:rPr lang="ru-RU" sz="2800" b="1" dirty="0" smtClean="0"/>
              <a:t>Основной (декабрь 2017г.- март 2018г.) </a:t>
            </a:r>
            <a:r>
              <a:rPr lang="ru-RU" sz="2800" i="1" dirty="0" smtClean="0"/>
              <a:t>- </a:t>
            </a:r>
            <a:r>
              <a:rPr lang="ru-RU" sz="2800" dirty="0"/>
              <a:t>р</a:t>
            </a:r>
            <a:r>
              <a:rPr lang="ru-RU" sz="2800" dirty="0" smtClean="0"/>
              <a:t>аспределение и реализация видов </a:t>
            </a:r>
            <a:r>
              <a:rPr lang="ru-RU" sz="2800" dirty="0"/>
              <a:t>деятельности между участниками </a:t>
            </a:r>
            <a:r>
              <a:rPr lang="ru-RU" sz="2800" dirty="0" smtClean="0"/>
              <a:t>проекта.</a:t>
            </a:r>
          </a:p>
          <a:p>
            <a:pPr marL="514350" indent="-514350">
              <a:buAutoNum type="arabicPeriod"/>
            </a:pPr>
            <a:r>
              <a:rPr lang="ru-RU" sz="2800" b="1" dirty="0" smtClean="0"/>
              <a:t>Заключительный (апрель 2018г.) </a:t>
            </a:r>
            <a:r>
              <a:rPr lang="ru-RU" sz="2800" dirty="0" smtClean="0"/>
              <a:t>-  непосредственное оценивание</a:t>
            </a:r>
            <a:r>
              <a:rPr lang="en-US" sz="2800" dirty="0" smtClean="0"/>
              <a:t> </a:t>
            </a:r>
            <a:r>
              <a:rPr lang="en-US" sz="2800" dirty="0" err="1" smtClean="0"/>
              <a:t>про</a:t>
            </a:r>
            <a:r>
              <a:rPr lang="ru-RU" sz="2800" dirty="0" smtClean="0"/>
              <a:t>деланной </a:t>
            </a:r>
            <a:r>
              <a:rPr lang="en-US" sz="2800" dirty="0" smtClean="0"/>
              <a:t> </a:t>
            </a:r>
            <a:r>
              <a:rPr lang="en-US" sz="2800" dirty="0" err="1" smtClean="0"/>
              <a:t>работы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8" name="Picture 7" descr="37eed96847c170f195b4891b29f17df0_3db499822e163f3cfadcc948076d4768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1971328" cy="16356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18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6128" y="274638"/>
            <a:ext cx="6410672" cy="1143000"/>
          </a:xfrm>
        </p:spPr>
        <p:txBody>
          <a:bodyPr/>
          <a:lstStyle/>
          <a:p>
            <a:r>
              <a:rPr lang="ru-RU" sz="3600" b="1" dirty="0" smtClean="0"/>
              <a:t>Подготовительный  этап</a:t>
            </a:r>
            <a:endParaRPr lang="ru-RU" sz="3600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700809"/>
            <a:ext cx="8229600" cy="4176464"/>
          </a:xfrm>
        </p:spPr>
        <p:txBody>
          <a:bodyPr/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нормативных требований по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развивающей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предметно-пространственной среды в ДОУ компенсирующей вида.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 анализа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РППС группового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алгоритма  преобразования коррекционно-развивающей среды в группе,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учётом психофизиологических особенностей воспитанников,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ФГОС ДО, ОП  ДО МБДОУ № 218, учебно-методическое пособие «Коррекционно-развивающая среда в дошкольных образовательных учреждениях компенсирующего вида» Л.И.Плаксина.</a:t>
            </a:r>
          </a:p>
          <a:p>
            <a:pPr algn="just"/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8" name="Picture 7" descr="37eed96847c170f195b4891b29f17df0_3db499822e163f3cfadcc948076d4768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1"/>
            <a:ext cx="1692596" cy="14043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0855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6128" y="274638"/>
            <a:ext cx="6410672" cy="1354162"/>
          </a:xfrm>
        </p:spPr>
        <p:txBody>
          <a:bodyPr/>
          <a:lstStyle/>
          <a:p>
            <a:r>
              <a:rPr lang="ru-RU" sz="1800" dirty="0"/>
              <a:t>При организации предметно-развивающей среды в группе для детей с нарушениями зрения реализуется ее коррекционная направленность по следующим направлениям:</a:t>
            </a:r>
            <a:r>
              <a:rPr lang="ru-RU" sz="1800" i="1" dirty="0"/>
              <a:t/>
            </a:r>
            <a:br>
              <a:rPr lang="ru-RU" sz="1800" i="1" dirty="0"/>
            </a:br>
            <a:endParaRPr lang="ru-RU" sz="18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914513"/>
            <a:ext cx="8229600" cy="4106775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/>
              <a:t>- </a:t>
            </a:r>
            <a:r>
              <a:rPr lang="ru-RU" sz="2400" dirty="0"/>
              <a:t>создание </a:t>
            </a:r>
            <a:r>
              <a:rPr lang="ru-RU" sz="2400" dirty="0" err="1" smtClean="0"/>
              <a:t>офтальмогигиенических</a:t>
            </a:r>
            <a:r>
              <a:rPr lang="ru-RU" sz="2400" dirty="0" smtClean="0"/>
              <a:t> условий </a:t>
            </a:r>
            <a:r>
              <a:rPr lang="ru-RU" sz="2400" dirty="0"/>
              <a:t>для </a:t>
            </a:r>
            <a:r>
              <a:rPr lang="ru-RU" sz="2400" dirty="0" smtClean="0"/>
              <a:t> деятельности </a:t>
            </a:r>
            <a:r>
              <a:rPr lang="ru-RU" sz="2400" dirty="0"/>
              <a:t>глаз с целью повышения </a:t>
            </a:r>
            <a:r>
              <a:rPr lang="ru-RU" sz="2400" dirty="0" smtClean="0"/>
              <a:t>зрительной работоспособности</a:t>
            </a:r>
            <a:r>
              <a:rPr lang="ru-RU" sz="2400" dirty="0"/>
              <a:t>; </a:t>
            </a:r>
            <a:br>
              <a:rPr lang="ru-RU" sz="2400" dirty="0"/>
            </a:br>
            <a:r>
              <a:rPr lang="ru-RU" sz="2400" dirty="0"/>
              <a:t>- профилактика появления зрительного утомления и связанных с этим расстройств зрения; </a:t>
            </a:r>
            <a:br>
              <a:rPr lang="ru-RU" sz="2400" dirty="0"/>
            </a:br>
            <a:r>
              <a:rPr lang="ru-RU" sz="2400" dirty="0"/>
              <a:t>- вовлечение всех сохранных анализаторов в процесс восприятия и формирования предметных и пространственных представлений на </a:t>
            </a:r>
            <a:r>
              <a:rPr lang="ru-RU" sz="2400" dirty="0" err="1"/>
              <a:t>полисенсорной</a:t>
            </a:r>
            <a:r>
              <a:rPr lang="ru-RU" sz="2400" dirty="0"/>
              <a:t> основе, а так же в овладение способами познания окружающего мира и самостоятельной жизнедеятельности.</a:t>
            </a:r>
            <a:endParaRPr lang="ru-RU" sz="2400" i="1" dirty="0"/>
          </a:p>
          <a:p>
            <a:pPr marL="0" indent="0" algn="just">
              <a:buNone/>
            </a:pPr>
            <a:endParaRPr lang="ru-RU" sz="2400" dirty="0"/>
          </a:p>
        </p:txBody>
      </p:sp>
      <p:pic>
        <p:nvPicPr>
          <p:cNvPr id="8" name="Picture 7" descr="37eed96847c170f195b4891b29f17df0_3db499822e163f3cfadcc948076d4768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1971328" cy="16356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6440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6128" y="274638"/>
            <a:ext cx="6410672" cy="1143000"/>
          </a:xfrm>
        </p:spPr>
        <p:txBody>
          <a:bodyPr/>
          <a:lstStyle/>
          <a:p>
            <a:r>
              <a:rPr lang="ru-RU" sz="2400" dirty="0" smtClean="0"/>
              <a:t>Особенности развития детей с нарушением зрения 2-3 лет </a:t>
            </a:r>
            <a:endParaRPr lang="ru-RU" sz="24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914513"/>
            <a:ext cx="8229600" cy="4943487"/>
          </a:xfrm>
        </p:spPr>
        <p:txBody>
          <a:bodyPr/>
          <a:lstStyle/>
          <a:p>
            <a:pPr marL="0" indent="0">
              <a:buNone/>
            </a:pPr>
            <a:r>
              <a:rPr lang="ru-RU" sz="2000" i="1" dirty="0"/>
              <a:t>В силу зрительных нарушений уделяется огромное значение </a:t>
            </a:r>
            <a:r>
              <a:rPr lang="ru-RU" sz="2000" i="1" dirty="0" smtClean="0"/>
              <a:t>развитию зрительного восприятия (сенсорное развитие), формированию </a:t>
            </a:r>
            <a:r>
              <a:rPr lang="ru-RU" sz="2000" i="1" dirty="0"/>
              <a:t>и развитию навыков ориентировки в пространстве, </a:t>
            </a:r>
            <a:r>
              <a:rPr lang="ru-RU" sz="2000" i="1" dirty="0" smtClean="0"/>
              <a:t>социально-бытовой ориентировки. </a:t>
            </a:r>
            <a:endParaRPr lang="ru-RU" sz="2000" i="1" dirty="0"/>
          </a:p>
          <a:p>
            <a:r>
              <a:rPr lang="ru-RU" sz="2000" b="1" i="1" dirty="0"/>
              <a:t>Восприятие.</a:t>
            </a:r>
            <a:r>
              <a:rPr lang="ru-RU" sz="2000" i="1" dirty="0"/>
              <a:t> Зрительное восприятие у  детей с нарушением зрения отличается большой замедленностью, узостью обзора, сниженной точностью. </a:t>
            </a:r>
          </a:p>
          <a:p>
            <a:r>
              <a:rPr lang="ru-RU" sz="2000" b="1" i="1" dirty="0"/>
              <a:t>Внимание.</a:t>
            </a:r>
            <a:r>
              <a:rPr lang="ru-RU" sz="2000" i="1" dirty="0"/>
              <a:t> Развитие внимания состоит в постепенном овладении произвольным </a:t>
            </a:r>
            <a:r>
              <a:rPr lang="ru-RU" sz="2000" i="1" dirty="0" smtClean="0"/>
              <a:t>вниманием.</a:t>
            </a:r>
            <a:endParaRPr lang="ru-RU" sz="2000" i="1" dirty="0"/>
          </a:p>
          <a:p>
            <a:r>
              <a:rPr lang="ru-RU" sz="2000" b="1" i="1" dirty="0"/>
              <a:t>Память.</a:t>
            </a:r>
            <a:r>
              <a:rPr lang="ru-RU" sz="2000" i="1" dirty="0"/>
              <a:t> </a:t>
            </a:r>
            <a:r>
              <a:rPr lang="ru-RU" sz="2000" i="1" dirty="0" smtClean="0"/>
              <a:t>Неточность </a:t>
            </a:r>
            <a:r>
              <a:rPr lang="ru-RU" sz="2000" i="1" dirty="0"/>
              <a:t>зрительных представлений, малый чувственный зрительный опыт.</a:t>
            </a:r>
          </a:p>
          <a:p>
            <a:r>
              <a:rPr lang="ru-RU" sz="2000" b="1" i="1" dirty="0"/>
              <a:t>Речь.</a:t>
            </a:r>
            <a:r>
              <a:rPr lang="ru-RU" sz="2000" i="1" dirty="0"/>
              <a:t> Зрительная патология влияет на формирование речи на небольшие возможности подражательной деятельности, сужение познавательного процесса, уменьшение развития двигательной сферы.</a:t>
            </a:r>
          </a:p>
          <a:p>
            <a:endParaRPr lang="ru-RU" sz="2800" dirty="0"/>
          </a:p>
        </p:txBody>
      </p:sp>
      <p:pic>
        <p:nvPicPr>
          <p:cNvPr id="8" name="Picture 7" descr="37eed96847c170f195b4891b29f17df0_3db499822e163f3cfadcc948076d4768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1971328" cy="16356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2349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6128" y="260648"/>
            <a:ext cx="6410672" cy="1656184"/>
          </a:xfrm>
        </p:spPr>
        <p:txBody>
          <a:bodyPr/>
          <a:lstStyle/>
          <a:p>
            <a:r>
              <a:rPr lang="ru-RU" sz="1800" dirty="0"/>
              <a:t>ПРОГРАММЫ СПЕЦИАЛЬНЫХ (КОРРЕКЦИОННЫХ) ОБРАЗОВАТЕЛЬНЫХ УЧРЕЖДЕНИЙ IV ВИДА (ДЛЯ ДЕТЕЙ С НАРУШЕНИЕМ ЗРЕНИЯ)</a:t>
            </a:r>
            <a:r>
              <a:rPr lang="ru-RU" sz="1800" i="1" dirty="0"/>
              <a:t/>
            </a:r>
            <a:br>
              <a:rPr lang="ru-RU" sz="1800" i="1" dirty="0"/>
            </a:br>
            <a:r>
              <a:rPr lang="ru-RU" sz="1800" dirty="0"/>
              <a:t>ПРОГРАММЫ ДЕТСКОГО САДА КОРРЕКЦИОННАЯ РАБОТА В ДЕТСКОМ </a:t>
            </a:r>
            <a:r>
              <a:rPr lang="ru-RU" sz="1800" dirty="0" smtClean="0"/>
              <a:t>САДУ</a:t>
            </a:r>
            <a:endParaRPr lang="ru-RU" sz="24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914513"/>
            <a:ext cx="8229600" cy="3962759"/>
          </a:xfrm>
        </p:spPr>
        <p:txBody>
          <a:bodyPr/>
          <a:lstStyle/>
          <a:p>
            <a:r>
              <a:rPr lang="ru-RU" sz="2000" dirty="0"/>
              <a:t>Развивать зрительную реакцию на предметы окружающего мира, замечать их форму, цвет, формировать действия с предметами, воспитывать интерес к окружающему миру.</a:t>
            </a:r>
          </a:p>
          <a:p>
            <a:r>
              <a:rPr lang="ru-RU" sz="2000" dirty="0"/>
              <a:t>Формировать у детей зрительные способы обследования предметов: различать и называть форму геометрических фигур (круг, квадрат, треугольник, овал) и соотносить их форму с формой плоскостных изображений и объемных геометрических тел (шар, куб, конус и т. д.), соотносить, находить их форму в реальных объемных предметах.</a:t>
            </a:r>
          </a:p>
          <a:p>
            <a:r>
              <a:rPr lang="ru-RU" sz="2000" dirty="0"/>
              <a:t>Различать и называть основные цвета (красный, желтый, зеленый, синий, коричневый, черный), соотносить сенсорные эталоны цвета с цветом реальных </a:t>
            </a:r>
            <a:r>
              <a:rPr lang="ru-RU" sz="2000" dirty="0" smtClean="0"/>
              <a:t>предметов и т.д..</a:t>
            </a:r>
            <a:endParaRPr lang="ru-RU" sz="2000" dirty="0"/>
          </a:p>
          <a:p>
            <a:pPr marL="0" indent="0">
              <a:buNone/>
            </a:pPr>
            <a:endParaRPr lang="ru-RU" sz="1800" dirty="0"/>
          </a:p>
        </p:txBody>
      </p:sp>
      <p:pic>
        <p:nvPicPr>
          <p:cNvPr id="8" name="Picture 7" descr="37eed96847c170f195b4891b29f17df0_3db499822e163f3cfadcc948076d4768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1971328" cy="16356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3179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6128" y="274638"/>
            <a:ext cx="6410672" cy="1143000"/>
          </a:xfrm>
        </p:spPr>
        <p:txBody>
          <a:bodyPr/>
          <a:lstStyle/>
          <a:p>
            <a:r>
              <a:rPr lang="ru-RU" sz="2400" dirty="0"/>
              <a:t>Особенности развития детей раннего возраста с нарушением зрения: 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914513"/>
            <a:ext cx="8229600" cy="3962759"/>
          </a:xfrm>
        </p:spPr>
        <p:txBody>
          <a:bodyPr/>
          <a:lstStyle/>
          <a:p>
            <a:r>
              <a:rPr lang="ru-RU" sz="2800" dirty="0" smtClean="0"/>
              <a:t>Развитие </a:t>
            </a:r>
            <a:r>
              <a:rPr lang="ru-RU" sz="2800" dirty="0"/>
              <a:t>произвольного внимания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(</a:t>
            </a:r>
            <a:r>
              <a:rPr lang="ru-RU" sz="2800" dirty="0"/>
              <a:t>наглядно-действенное) </a:t>
            </a:r>
            <a:endParaRPr lang="ru-RU" sz="2800" i="1" dirty="0"/>
          </a:p>
          <a:p>
            <a:r>
              <a:rPr lang="ru-RU" sz="2800" dirty="0"/>
              <a:t>Накопление различных сенсорных эталонов;</a:t>
            </a:r>
            <a:endParaRPr lang="ru-RU" sz="2800" i="1" dirty="0"/>
          </a:p>
          <a:p>
            <a:r>
              <a:rPr lang="ru-RU" sz="2800" dirty="0" smtClean="0"/>
              <a:t>Формирование </a:t>
            </a:r>
            <a:r>
              <a:rPr lang="ru-RU" sz="2800" dirty="0"/>
              <a:t>сенсорных </a:t>
            </a:r>
            <a:r>
              <a:rPr lang="ru-RU" sz="2800" dirty="0" smtClean="0"/>
              <a:t>эталонов с использованием всех анализаторов.</a:t>
            </a:r>
          </a:p>
          <a:p>
            <a:pPr marL="0" indent="0">
              <a:buNone/>
            </a:pPr>
            <a:r>
              <a:rPr lang="ru-RU" sz="2800" b="1" dirty="0" smtClean="0"/>
              <a:t> </a:t>
            </a:r>
            <a:r>
              <a:rPr lang="ru-RU" sz="2800" b="1" dirty="0"/>
              <a:t>А</a:t>
            </a:r>
            <a:r>
              <a:rPr lang="ru-RU" sz="2800" b="1" dirty="0" smtClean="0"/>
              <a:t>кцент не на механическую манипуляции, на </a:t>
            </a:r>
            <a:r>
              <a:rPr lang="ru-RU" sz="2800" b="1" dirty="0"/>
              <a:t>тактильное </a:t>
            </a:r>
            <a:r>
              <a:rPr lang="ru-RU" sz="2800" b="1" dirty="0" smtClean="0"/>
              <a:t>восприятие</a:t>
            </a:r>
            <a:r>
              <a:rPr lang="ru-RU" sz="2800" b="1" dirty="0"/>
              <a:t>.</a:t>
            </a:r>
            <a:endParaRPr lang="ru-RU" sz="2800" i="1" dirty="0"/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8" name="Picture 7" descr="37eed96847c170f195b4891b29f17df0_3db499822e163f3cfadcc948076d4768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1971328" cy="16356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4694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6128" y="274638"/>
            <a:ext cx="6410672" cy="1143000"/>
          </a:xfrm>
        </p:spPr>
        <p:txBody>
          <a:bodyPr/>
          <a:lstStyle/>
          <a:p>
            <a:r>
              <a:rPr lang="ru-RU" dirty="0" smtClean="0"/>
              <a:t>Основной этап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914513"/>
            <a:ext cx="8229600" cy="4322799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1. Проведение группового родительского собрания 12 декабря 2017г. с целью привлечения </a:t>
            </a:r>
            <a:r>
              <a:rPr lang="ru-RU" sz="2800" dirty="0"/>
              <a:t>родителей в процесс проектной деятельности </a:t>
            </a:r>
            <a:r>
              <a:rPr lang="ru-RU" sz="2800" dirty="0" smtClean="0"/>
              <a:t>для оказание </a:t>
            </a:r>
            <a:r>
              <a:rPr lang="ru-RU" sz="2800" dirty="0"/>
              <a:t>добровольной </a:t>
            </a:r>
            <a:r>
              <a:rPr lang="ru-RU" sz="2800" dirty="0" smtClean="0"/>
              <a:t>практической или финансовой помощи.</a:t>
            </a:r>
          </a:p>
          <a:p>
            <a:pPr marL="0" indent="0">
              <a:buNone/>
            </a:pPr>
            <a:r>
              <a:rPr lang="ru-RU" sz="2800" dirty="0"/>
              <a:t>2</a:t>
            </a:r>
            <a:r>
              <a:rPr lang="ru-RU" sz="2800" dirty="0" smtClean="0"/>
              <a:t>. </a:t>
            </a:r>
            <a:r>
              <a:rPr lang="ru-RU" sz="2800" dirty="0"/>
              <a:t>Изготовление, обновление, </a:t>
            </a:r>
            <a:r>
              <a:rPr lang="ru-RU" sz="2800" dirty="0" smtClean="0"/>
              <a:t>приобретение коррекционных игр и пособий.</a:t>
            </a:r>
          </a:p>
          <a:p>
            <a:pPr marL="0" indent="0">
              <a:buNone/>
            </a:pPr>
            <a:r>
              <a:rPr lang="ru-RU" sz="2800" dirty="0" smtClean="0"/>
              <a:t>3. Разработка методического оснащения центра</a:t>
            </a:r>
            <a:r>
              <a:rPr lang="ru-RU" sz="2800" i="1" dirty="0" smtClean="0"/>
              <a:t>.</a:t>
            </a:r>
          </a:p>
          <a:p>
            <a:pPr marL="0" indent="0">
              <a:buNone/>
            </a:pPr>
            <a:r>
              <a:rPr lang="ru-RU" sz="2800" i="1" dirty="0" smtClean="0"/>
              <a:t> </a:t>
            </a:r>
            <a:endParaRPr lang="ru-RU" sz="2800" dirty="0"/>
          </a:p>
        </p:txBody>
      </p:sp>
      <p:pic>
        <p:nvPicPr>
          <p:cNvPr id="8" name="Picture 7" descr="37eed96847c170f195b4891b29f17df0_3db499822e163f3cfadcc948076d4768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1971328" cy="16356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0585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6128" y="274638"/>
            <a:ext cx="6410672" cy="1143000"/>
          </a:xfrm>
        </p:spPr>
        <p:txBody>
          <a:bodyPr/>
          <a:lstStyle/>
          <a:p>
            <a:r>
              <a:rPr lang="ru-RU" dirty="0" smtClean="0"/>
              <a:t>Заключительный этап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914513"/>
            <a:ext cx="8229600" cy="417878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Презентация проекта:</a:t>
            </a:r>
          </a:p>
          <a:p>
            <a:pPr marL="0" indent="0">
              <a:buNone/>
            </a:pPr>
            <a:r>
              <a:rPr lang="ru-RU" sz="2400" dirty="0"/>
              <a:t>К</a:t>
            </a:r>
            <a:r>
              <a:rPr lang="ru-RU" sz="2400" dirty="0" smtClean="0"/>
              <a:t>онкурс «</a:t>
            </a:r>
            <a:r>
              <a:rPr lang="ru-RU" sz="2400" dirty="0"/>
              <a:t>Л</a:t>
            </a:r>
            <a:r>
              <a:rPr lang="ru-RU" sz="2400" dirty="0" smtClean="0"/>
              <a:t>учший коррекционный центр зрительной активности в ДОУ»  (апрель 2017г).</a:t>
            </a:r>
          </a:p>
          <a:p>
            <a:pPr marL="0" indent="0">
              <a:buNone/>
            </a:pPr>
            <a:r>
              <a:rPr lang="ru-RU" sz="2400" dirty="0" smtClean="0"/>
              <a:t>Для детей и родителей ДОУ: родительский клуб «Вместе весело …творить» (12 апреля 2018г.)</a:t>
            </a:r>
          </a:p>
          <a:p>
            <a:pPr marL="0" indent="0">
              <a:buNone/>
            </a:pPr>
            <a:r>
              <a:rPr lang="ru-RU" sz="2400" dirty="0"/>
              <a:t>В</a:t>
            </a:r>
            <a:r>
              <a:rPr lang="ru-RU" sz="2400" dirty="0" smtClean="0"/>
              <a:t>ыставка коррекционных игр и пособий, в рамках «Вернисаж на Енисее» в «Импульсе» (апрель 2018г)</a:t>
            </a:r>
          </a:p>
          <a:p>
            <a:pPr marL="0" indent="0">
              <a:buNone/>
            </a:pPr>
            <a:r>
              <a:rPr lang="ru-RU" sz="2400" dirty="0" smtClean="0"/>
              <a:t>Мотивация  родителей воспитанников на </a:t>
            </a:r>
            <a:r>
              <a:rPr lang="ru-RU" sz="2400" u="sng" dirty="0" smtClean="0"/>
              <a:t>ежегодное традиционное обновление центра зрительной активности в группе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8" name="Picture 7" descr="37eed96847c170f195b4891b29f17df0_3db499822e163f3cfadcc948076d4768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1971328" cy="16356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3516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6128" y="274638"/>
            <a:ext cx="6410672" cy="1143000"/>
          </a:xfrm>
        </p:spPr>
        <p:txBody>
          <a:bodyPr/>
          <a:lstStyle/>
          <a:p>
            <a:r>
              <a:rPr lang="ru-RU" dirty="0" smtClean="0"/>
              <a:t>Результат для педагогов группы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788063"/>
            <a:ext cx="8229600" cy="4881297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/>
              <a:t>Обновленный центр зрительной активности в группе оснащен достаточным количеством коррекционных игр и пособий для занятий с детьми, разнообразным методическим материалом для подготовки и проведения занятий педагогами, оборудованием для теоретического и практического просвещения родителей воспитанников. </a:t>
            </a:r>
          </a:p>
          <a:p>
            <a:pPr marL="0" indent="0" algn="just">
              <a:buNone/>
            </a:pPr>
            <a:r>
              <a:rPr lang="ru-RU" sz="2400" dirty="0" smtClean="0"/>
              <a:t>Коррекционно-развивающая среда в группе  соответствует как общим нормативным актам проектирования РППС,  так и решает  задачи коррекционно-педагогической  работы, направленной на преодоление трудностей социальной адаптации детей с нарушением зрения.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8" name="Picture 7" descr="37eed96847c170f195b4891b29f17df0_3db499822e163f3cfadcc948076d4768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1971328" cy="16356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9280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6128" y="274638"/>
            <a:ext cx="6410672" cy="1143000"/>
          </a:xfrm>
        </p:spPr>
        <p:txBody>
          <a:bodyPr/>
          <a:lstStyle/>
          <a:p>
            <a:r>
              <a:rPr lang="ru-RU" dirty="0" smtClean="0"/>
              <a:t>Результат для педагогов ДОУ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788063"/>
            <a:ext cx="8229600" cy="488129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Полученный педагогами опыт при реализации проекта «Малыши играя, глазки развивают» способствует накоплению педагогического опыта в работе с детьми с нарушением зрения,  повышению уровня профессиональной компетенции и успешной профессиональной самореализации!!!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8" name="Picture 7" descr="37eed96847c170f195b4891b29f17df0_3db499822e163f3cfadcc948076d4768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1971328" cy="16356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145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276128" y="836711"/>
            <a:ext cx="6472336" cy="3528393"/>
          </a:xfrm>
        </p:spPr>
        <p:txBody>
          <a:bodyPr/>
          <a:lstStyle/>
          <a:p>
            <a:r>
              <a:rPr lang="ru-RU" dirty="0" smtClean="0">
                <a:cs typeface="Aharoni" panose="02010803020104030203" pitchFamily="2" charset="-79"/>
              </a:rPr>
              <a:t>Совместный проект группы «Солнышко»</a:t>
            </a:r>
            <a:br>
              <a:rPr lang="ru-RU" dirty="0" smtClean="0">
                <a:cs typeface="Aharoni" panose="02010803020104030203" pitchFamily="2" charset="-79"/>
              </a:rPr>
            </a:br>
            <a:r>
              <a:rPr lang="ru-RU" sz="6000" dirty="0" smtClean="0">
                <a:cs typeface="Aharoni" panose="02010803020104030203" pitchFamily="2" charset="-79"/>
              </a:rPr>
              <a:t>«Малыши играя, глазки развивают»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683568" y="4869160"/>
            <a:ext cx="7992888" cy="1512168"/>
          </a:xfrm>
        </p:spPr>
        <p:txBody>
          <a:bodyPr/>
          <a:lstStyle/>
          <a:p>
            <a:r>
              <a:rPr lang="ru-RU" sz="2400" b="1" dirty="0" smtClean="0"/>
              <a:t>Творческая группа: </a:t>
            </a:r>
            <a:r>
              <a:rPr lang="ru-RU" sz="2400" dirty="0" smtClean="0"/>
              <a:t>Воспитатели 1-ой младшей группы:  С.И. Николаева, Л.Н. Путятина, </a:t>
            </a:r>
          </a:p>
          <a:p>
            <a:r>
              <a:rPr lang="ru-RU" sz="2400" dirty="0" smtClean="0"/>
              <a:t>Старший воспитатель</a:t>
            </a:r>
            <a:r>
              <a:rPr lang="ru-RU" sz="2400" dirty="0" smtClean="0"/>
              <a:t> </a:t>
            </a:r>
            <a:r>
              <a:rPr lang="ru-RU" sz="2400" dirty="0" smtClean="0"/>
              <a:t>М.В. Петина </a:t>
            </a:r>
            <a:endParaRPr lang="ru-RU" sz="2400" i="1" dirty="0" smtClean="0"/>
          </a:p>
          <a:p>
            <a:endParaRPr lang="ru-RU" dirty="0"/>
          </a:p>
        </p:txBody>
      </p:sp>
      <p:pic>
        <p:nvPicPr>
          <p:cNvPr id="8" name="Picture 7" descr="37eed96847c170f195b4891b29f17df0_3db499822e163f3cfadcc948076d4768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2123728" cy="17621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9173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419056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211960" y="1600200"/>
            <a:ext cx="4474840" cy="4525963"/>
          </a:xfrm>
        </p:spPr>
        <p:txBody>
          <a:bodyPr/>
          <a:lstStyle/>
          <a:p>
            <a:pPr marL="0" indent="0" algn="ctr">
              <a:buNone/>
            </a:pPr>
            <a:endParaRPr lang="ru-RU" sz="3600" dirty="0" smtClean="0"/>
          </a:p>
          <a:p>
            <a:pPr marL="0" indent="0" algn="ctr">
              <a:buNone/>
            </a:pPr>
            <a:endParaRPr lang="ru-RU" sz="3600" dirty="0"/>
          </a:p>
          <a:p>
            <a:pPr marL="0" indent="0" algn="ctr">
              <a:buNone/>
            </a:pPr>
            <a:r>
              <a:rPr lang="ru-RU" sz="3600" dirty="0" smtClean="0"/>
              <a:t>Профессиональных побед  и творческих долголетия!</a:t>
            </a:r>
            <a:endParaRPr lang="ru-RU" sz="3600" dirty="0"/>
          </a:p>
        </p:txBody>
      </p:sp>
      <p:pic>
        <p:nvPicPr>
          <p:cNvPr id="8" name="Picture 7" descr="37eed96847c170f195b4891b29f17df0_3db499822e163f3cfadcc948076d4768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1971328" cy="1635663"/>
          </a:xfrm>
          <a:prstGeom prst="rect">
            <a:avLst/>
          </a:prstGeom>
          <a:noFill/>
        </p:spPr>
      </p:pic>
      <p:pic>
        <p:nvPicPr>
          <p:cNvPr id="1026" name="Picture 2" descr="C:\Users\hp\Desktop\bfa3f596429c8cb65fdcd2b8cb8566e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88063"/>
            <a:ext cx="3699520" cy="4132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783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b="1" dirty="0" smtClean="0"/>
              <a:t>Участники</a:t>
            </a:r>
            <a:r>
              <a:rPr lang="ru-RU" sz="2800" dirty="0"/>
              <a:t>: </a:t>
            </a:r>
            <a:r>
              <a:rPr lang="ru-RU" sz="2800" dirty="0" smtClean="0"/>
              <a:t>администрация ДОУ, воспитатели, </a:t>
            </a:r>
            <a:r>
              <a:rPr lang="ru-RU" sz="2800" dirty="0"/>
              <a:t>родители </a:t>
            </a:r>
            <a:r>
              <a:rPr lang="ru-RU" sz="2800" dirty="0" smtClean="0"/>
              <a:t>группы, узкие специалисты, врач-</a:t>
            </a:r>
            <a:r>
              <a:rPr lang="ru-RU" sz="2800" dirty="0" err="1" smtClean="0"/>
              <a:t>офтальмолог,мед.сестра</a:t>
            </a:r>
            <a:r>
              <a:rPr lang="ru-RU" sz="2800" dirty="0" smtClean="0"/>
              <a:t> офтальмологического кабинета. </a:t>
            </a:r>
          </a:p>
          <a:p>
            <a:pPr marL="0" indent="0">
              <a:buNone/>
            </a:pPr>
            <a:r>
              <a:rPr lang="ru-RU" sz="2800" b="1" dirty="0" smtClean="0"/>
              <a:t>Вид </a:t>
            </a:r>
            <a:r>
              <a:rPr lang="ru-RU" sz="2800" b="1" dirty="0"/>
              <a:t>проекта:</a:t>
            </a:r>
            <a:r>
              <a:rPr lang="ru-RU" sz="2800" dirty="0"/>
              <a:t> </a:t>
            </a:r>
            <a:r>
              <a:rPr lang="ru-RU" sz="2800" dirty="0" err="1"/>
              <a:t>коррекционно</a:t>
            </a:r>
            <a:r>
              <a:rPr lang="ru-RU" sz="2800" dirty="0"/>
              <a:t> – развивающий</a:t>
            </a:r>
            <a:r>
              <a:rPr lang="ru-RU" sz="2800" dirty="0" smtClean="0"/>
              <a:t>.</a:t>
            </a:r>
            <a:r>
              <a:rPr lang="ru-RU" sz="2800" i="1" dirty="0"/>
              <a:t/>
            </a:r>
            <a:br>
              <a:rPr lang="ru-RU" sz="2800" i="1" dirty="0"/>
            </a:br>
            <a:r>
              <a:rPr lang="ru-RU" sz="2800" b="1" dirty="0"/>
              <a:t>Срок реализации проекта:</a:t>
            </a:r>
            <a:r>
              <a:rPr lang="ru-RU" sz="2800" dirty="0"/>
              <a:t>  долгосрочный (</a:t>
            </a:r>
            <a:r>
              <a:rPr lang="ru-RU" sz="2800" dirty="0" smtClean="0"/>
              <a:t>ноябрь 2017г.- апрель 2018г.)</a:t>
            </a:r>
            <a:r>
              <a:rPr lang="ru-RU" sz="2800" i="1" dirty="0"/>
              <a:t/>
            </a:r>
            <a:br>
              <a:rPr lang="ru-RU" sz="2800" i="1" dirty="0"/>
            </a:br>
            <a:endParaRPr lang="ru-RU" sz="2800" dirty="0"/>
          </a:p>
        </p:txBody>
      </p:sp>
      <p:pic>
        <p:nvPicPr>
          <p:cNvPr id="8" name="Picture 7" descr="37eed96847c170f195b4891b29f17df0_3db499822e163f3cfadcc948076d4768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2123728" cy="17621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1234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Актуальность</a:t>
            </a:r>
            <a:r>
              <a:rPr lang="ru-RU" i="1" dirty="0"/>
              <a:t>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914513"/>
            <a:ext cx="8229600" cy="421165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 равных стартовых возможностей каждого ребенка и выполнения федеральных государственных требований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дошкольного образования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№ 218 необходимо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эффективности коррекционной работы, поиск новых форм и приемов обучения детей с проблемами в развитии</a:t>
            </a:r>
            <a:r>
              <a:rPr lang="ru-RU" sz="2800" i="1" dirty="0"/>
              <a:t>.</a:t>
            </a:r>
            <a:endParaRPr lang="ru-RU" sz="2800" dirty="0"/>
          </a:p>
        </p:txBody>
      </p:sp>
      <p:pic>
        <p:nvPicPr>
          <p:cNvPr id="8" name="Picture 7" descr="37eed96847c170f195b4891b29f17df0_3db499822e163f3cfadcc948076d4768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2123728" cy="17621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9618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6131024" cy="1143000"/>
          </a:xfrm>
        </p:spPr>
        <p:txBody>
          <a:bodyPr/>
          <a:lstStyle/>
          <a:p>
            <a:r>
              <a:rPr lang="ru-RU" b="1" i="1" dirty="0" smtClean="0"/>
              <a:t>Проблематика</a:t>
            </a:r>
            <a:r>
              <a:rPr lang="ru-RU" i="1" dirty="0" smtClean="0"/>
              <a:t>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914513"/>
            <a:ext cx="8229600" cy="421165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/>
              <a:t>ФГОС ДО п. 3.3.1 Развивающая предметно-пространственная среда обеспечивает максимальную реализацию образовательного потенциала пространства группы, материалов, оборудования и инвентаря для развития детей дошкольного возраста в соответствии с особенностями каждого возрастного этапа, охраны и укрепления их здоровья, учета особенностей и коррекции недостатков их развития</a:t>
            </a:r>
            <a:r>
              <a:rPr lang="ru-RU" sz="2400" i="1" dirty="0" smtClean="0"/>
              <a:t>. </a:t>
            </a:r>
          </a:p>
          <a:p>
            <a:pPr marL="0" indent="0" algn="just">
              <a:buNone/>
            </a:pPr>
            <a:r>
              <a:rPr lang="ru-RU" b="1" dirty="0" smtClean="0"/>
              <a:t>Не соответствие РППС в ДОУ требованиям ФГОС ДО.</a:t>
            </a:r>
            <a:endParaRPr lang="ru-RU" b="1" dirty="0"/>
          </a:p>
        </p:txBody>
      </p:sp>
      <p:pic>
        <p:nvPicPr>
          <p:cNvPr id="8" name="Picture 7" descr="37eed96847c170f195b4891b29f17df0_3db499822e163f3cfadcc948076d4768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2123728" cy="17621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4336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6128" y="274638"/>
            <a:ext cx="6410672" cy="1143000"/>
          </a:xfrm>
        </p:spPr>
        <p:txBody>
          <a:bodyPr/>
          <a:lstStyle/>
          <a:p>
            <a:r>
              <a:rPr lang="ru-RU" b="1" dirty="0"/>
              <a:t>Новизна:</a:t>
            </a:r>
            <a:r>
              <a:rPr lang="ru-RU" dirty="0"/>
              <a:t> 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320479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dirty="0" smtClean="0"/>
              <a:t>Заключается в совместной с родителями группы разработке </a:t>
            </a:r>
            <a:r>
              <a:rPr lang="ru-RU" sz="2800" dirty="0"/>
              <a:t>и создании </a:t>
            </a:r>
            <a:r>
              <a:rPr lang="ru-RU" sz="2800" dirty="0" smtClean="0"/>
              <a:t>развивающей предметно </a:t>
            </a:r>
            <a:r>
              <a:rPr lang="ru-RU" sz="2800" dirty="0"/>
              <a:t>– </a:t>
            </a:r>
            <a:r>
              <a:rPr lang="ru-RU" sz="2800" dirty="0" smtClean="0"/>
              <a:t>пространственной среды в группе, а именно, обновление и пополнение коррекционного центра зрительной активности, оригинальными, авторскими,  современными играми и пособиями, позволяющими в игровой форме применять их в коррекционной деятельности с детьми с нарушением зрения.</a:t>
            </a:r>
            <a:endParaRPr lang="ru-RU" sz="2800" i="1" dirty="0"/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8" name="Picture 7" descr="37eed96847c170f195b4891b29f17df0_3db499822e163f3cfadcc948076d4768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1971328" cy="16356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4366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6128" y="274638"/>
            <a:ext cx="6410672" cy="1143000"/>
          </a:xfrm>
        </p:spPr>
        <p:txBody>
          <a:bodyPr/>
          <a:lstStyle/>
          <a:p>
            <a:r>
              <a:rPr lang="ru-RU" dirty="0" smtClean="0"/>
              <a:t>Цель проекта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914513"/>
            <a:ext cx="8229600" cy="3962759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.</a:t>
            </a:r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8" name="Picture 7" descr="37eed96847c170f195b4891b29f17df0_3db499822e163f3cfadcc948076d4768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1971328" cy="163566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9552" y="2492896"/>
            <a:ext cx="79928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3600" dirty="0" smtClean="0"/>
              <a:t>Совершенствование коррекционной- развивающей среды для детей с нарушением зрения через обновление центра зрительной активности в группе.</a:t>
            </a:r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val="298445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6128" y="274638"/>
            <a:ext cx="6410672" cy="1143000"/>
          </a:xfrm>
        </p:spPr>
        <p:txBody>
          <a:bodyPr/>
          <a:lstStyle/>
          <a:p>
            <a:r>
              <a:rPr lang="ru-RU" dirty="0" smtClean="0"/>
              <a:t>Задачи проекта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914513"/>
            <a:ext cx="8640960" cy="4754847"/>
          </a:xfrm>
        </p:spPr>
        <p:txBody>
          <a:bodyPr/>
          <a:lstStyle/>
          <a:p>
            <a:pPr marL="0">
              <a:spcBef>
                <a:spcPts val="0"/>
              </a:spcBef>
              <a:buNone/>
            </a:pPr>
            <a:r>
              <a:rPr lang="ru-RU" sz="2800" dirty="0" smtClean="0"/>
              <a:t>Обеспечить индивидуальный </a:t>
            </a:r>
            <a:r>
              <a:rPr lang="ru-RU" sz="2800" dirty="0"/>
              <a:t>подход к </a:t>
            </a:r>
            <a:r>
              <a:rPr lang="ru-RU" sz="2800" dirty="0" smtClean="0"/>
              <a:t>каждому ребенку группы с учетом его психофизиологических особенностей и способностей.</a:t>
            </a:r>
            <a:endParaRPr lang="ru-RU" sz="2800" dirty="0"/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/>
              <a:t>Содействовать созданию специальных условий для внедрением </a:t>
            </a:r>
            <a:r>
              <a:rPr lang="ru-RU" sz="2800" dirty="0"/>
              <a:t>недостающего оборудования, обновления и пополнения </a:t>
            </a:r>
            <a:r>
              <a:rPr lang="ru-RU" sz="2800" dirty="0" smtClean="0"/>
              <a:t>коррекционным  материалом.</a:t>
            </a:r>
            <a:endParaRPr lang="ru-RU" sz="2800" dirty="0"/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/>
              <a:t>Мотивировать  </a:t>
            </a:r>
            <a:r>
              <a:rPr lang="ru-RU" sz="2800" dirty="0"/>
              <a:t>родителей к участию в </a:t>
            </a:r>
            <a:r>
              <a:rPr lang="ru-RU" sz="2800" dirty="0" smtClean="0"/>
              <a:t>жизнедеятельности  ДОУ </a:t>
            </a:r>
            <a:r>
              <a:rPr lang="ru-RU" sz="2800" dirty="0"/>
              <a:t>через поиск и внедрение наиболее эффективных форм работы.</a:t>
            </a:r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8" name="Picture 7" descr="37eed96847c170f195b4891b29f17df0_3db499822e163f3cfadcc948076d4768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1971328" cy="16356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0306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6128" y="274638"/>
            <a:ext cx="6410672" cy="1426170"/>
          </a:xfrm>
        </p:spPr>
        <p:txBody>
          <a:bodyPr/>
          <a:lstStyle/>
          <a:p>
            <a:r>
              <a:rPr lang="ru-RU" b="1" dirty="0"/>
              <a:t>Ожидаемый результат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914513"/>
            <a:ext cx="8229600" cy="421165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Создание в группе…. « комплексного, системного, вариативного, инвариантного, пластически меняющегося механизма непрерывной психолого-педагогической помощи ребенку с отклонениями в развитии на пути становления его социальной компетентности в играх, занятиях, общении со сверстниками и взрослыми, формировании мобильности и общественной активности»</a:t>
            </a:r>
            <a:endParaRPr lang="ru-RU" sz="2800" dirty="0"/>
          </a:p>
        </p:txBody>
      </p:sp>
      <p:pic>
        <p:nvPicPr>
          <p:cNvPr id="8" name="Picture 7" descr="37eed96847c170f195b4891b29f17df0_3db499822e163f3cfadcc948076d4768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2123728" cy="17621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1056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977</Words>
  <Application>Microsoft Office PowerPoint</Application>
  <PresentationFormat>Экран (4:3)</PresentationFormat>
  <Paragraphs>73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Оформление по умолчанию</vt:lpstr>
      <vt:lpstr>Презентация PowerPoint</vt:lpstr>
      <vt:lpstr>Совместный проект группы «Солнышко» «Малыши играя, глазки развивают»</vt:lpstr>
      <vt:lpstr>Презентация PowerPoint</vt:lpstr>
      <vt:lpstr>Актуальность:</vt:lpstr>
      <vt:lpstr>Проблематика:</vt:lpstr>
      <vt:lpstr>Новизна: </vt:lpstr>
      <vt:lpstr>Цель проекта</vt:lpstr>
      <vt:lpstr>Задачи проекта</vt:lpstr>
      <vt:lpstr>Ожидаемый результат</vt:lpstr>
      <vt:lpstr>Этапы реализации</vt:lpstr>
      <vt:lpstr>Подготовительный  этап</vt:lpstr>
      <vt:lpstr>При организации предметно-развивающей среды в группе для детей с нарушениями зрения реализуется ее коррекционная направленность по следующим направлениям: </vt:lpstr>
      <vt:lpstr>Особенности развития детей с нарушением зрения 2-3 лет </vt:lpstr>
      <vt:lpstr>ПРОГРАММЫ СПЕЦИАЛЬНЫХ (КОРРЕКЦИОННЫХ) ОБРАЗОВАТЕЛЬНЫХ УЧРЕЖДЕНИЙ IV ВИДА (ДЛЯ ДЕТЕЙ С НАРУШЕНИЕМ ЗРЕНИЯ) ПРОГРАММЫ ДЕТСКОГО САДА КОРРЕКЦИОННАЯ РАБОТА В ДЕТСКОМ САДУ</vt:lpstr>
      <vt:lpstr>Особенности развития детей раннего возраста с нарушением зрения: </vt:lpstr>
      <vt:lpstr>Основной этап</vt:lpstr>
      <vt:lpstr>Заключительный этап</vt:lpstr>
      <vt:lpstr>Результат для педагогов группы </vt:lpstr>
      <vt:lpstr>Результат для педагогов ДОУ </vt:lpstr>
      <vt:lpstr>Спасибо за внимание!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User</cp:lastModifiedBy>
  <cp:revision>61</cp:revision>
  <dcterms:created xsi:type="dcterms:W3CDTF">2010-05-31T11:23:43Z</dcterms:created>
  <dcterms:modified xsi:type="dcterms:W3CDTF">2022-02-09T08:19:36Z</dcterms:modified>
</cp:coreProperties>
</file>