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3" r:id="rId4"/>
    <p:sldId id="258" r:id="rId5"/>
    <p:sldId id="283" r:id="rId6"/>
    <p:sldId id="274" r:id="rId7"/>
    <p:sldId id="275" r:id="rId8"/>
    <p:sldId id="284" r:id="rId9"/>
    <p:sldId id="279" r:id="rId10"/>
    <p:sldId id="280" r:id="rId11"/>
    <p:sldId id="277" r:id="rId12"/>
    <p:sldId id="285" r:id="rId13"/>
    <p:sldId id="281" r:id="rId14"/>
    <p:sldId id="287" r:id="rId15"/>
    <p:sldId id="290" r:id="rId16"/>
    <p:sldId id="286" r:id="rId17"/>
    <p:sldId id="288" r:id="rId18"/>
    <p:sldId id="289" r:id="rId19"/>
    <p:sldId id="291" r:id="rId20"/>
    <p:sldId id="262" r:id="rId21"/>
    <p:sldId id="266" r:id="rId22"/>
    <p:sldId id="292" r:id="rId23"/>
    <p:sldId id="293" r:id="rId24"/>
    <p:sldId id="294" r:id="rId25"/>
    <p:sldId id="296" r:id="rId26"/>
    <p:sldId id="298" r:id="rId27"/>
    <p:sldId id="29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2244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762000" y="533400"/>
            <a:ext cx="76962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ACCBE-85EC-472B-9075-F2D22597A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30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F30A2-AD78-4CC9-BE15-8116EDFD2ADA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643050"/>
            <a:ext cx="7772400" cy="253589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Численность населения Земли. Расовый состав.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Народы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планеты</a:t>
            </a:r>
          </a:p>
        </p:txBody>
      </p:sp>
      <p:sp>
        <p:nvSpPr>
          <p:cNvPr id="11" name="Подзаголовок 2"/>
          <p:cNvSpPr>
            <a:spLocks noGrp="1"/>
          </p:cNvSpPr>
          <p:nvPr/>
        </p:nvSpPr>
        <p:spPr>
          <a:xfrm>
            <a:off x="2743200" y="34290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200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0496" y="4071942"/>
            <a:ext cx="48561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/>
              <a:t>Составитель: учитель географии</a:t>
            </a:r>
          </a:p>
          <a:p>
            <a:r>
              <a:rPr lang="ru-RU" sz="2500" b="1" dirty="0" smtClean="0"/>
              <a:t>Анисимова И</a:t>
            </a:r>
            <a:r>
              <a:rPr lang="ru-RU" sz="2500" b="1" dirty="0" smtClean="0"/>
              <a:t>рина Геннадьевна</a:t>
            </a:r>
            <a:endParaRPr lang="ru-RU" sz="2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 descr="Рисунок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188" y="0"/>
            <a:ext cx="85328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84213" y="5734050"/>
            <a:ext cx="70723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FF00"/>
                </a:solidFill>
                <a:hlinkClick r:id="" action="ppaction://noaction"/>
              </a:rPr>
              <a:t>Размещение негроидной расы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685800"/>
            <a:ext cx="3252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Северная</a:t>
            </a:r>
            <a:r>
              <a:rPr lang="ru-RU" sz="2800" b="1">
                <a:solidFill>
                  <a:srgbClr val="FFFF00"/>
                </a:solidFill>
              </a:rPr>
              <a:t> </a:t>
            </a:r>
            <a:r>
              <a:rPr lang="ru-RU" sz="2800" b="1"/>
              <a:t>Америка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685800" y="5105400"/>
            <a:ext cx="29479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Южная</a:t>
            </a:r>
            <a:r>
              <a:rPr lang="ru-RU" sz="2800" b="1">
                <a:solidFill>
                  <a:srgbClr val="FFFF00"/>
                </a:solidFill>
              </a:rPr>
              <a:t> </a:t>
            </a:r>
            <a:r>
              <a:rPr lang="ru-RU" sz="2800" b="1"/>
              <a:t>Америка</a:t>
            </a: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172200" y="1905000"/>
            <a:ext cx="981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Азия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3810000" y="1981200"/>
            <a:ext cx="1371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Европа</a:t>
            </a: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3124200" y="3124200"/>
            <a:ext cx="1473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Африка</a:t>
            </a: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6553200" y="4648200"/>
            <a:ext cx="1938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Австралия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asia-tv.su/_dr/5/0083548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7620" y="0"/>
            <a:ext cx="2180348" cy="2180348"/>
          </a:xfrm>
          <a:prstGeom prst="rect">
            <a:avLst/>
          </a:prstGeom>
          <a:noFill/>
        </p:spPr>
      </p:pic>
      <p:pic>
        <p:nvPicPr>
          <p:cNvPr id="40964" name="Picture 4" descr="http://image.newsru.com/pict/id/large/1014682_20071201193706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4000504"/>
            <a:ext cx="3491880" cy="2618911"/>
          </a:xfrm>
          <a:prstGeom prst="rect">
            <a:avLst/>
          </a:prstGeom>
          <a:noFill/>
        </p:spPr>
      </p:pic>
      <p:pic>
        <p:nvPicPr>
          <p:cNvPr id="9218" name="Picture 2" descr="http://fs00.infourok.ru/images/doc/106/125928/hello_html_6849af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1571612"/>
            <a:ext cx="2714612" cy="2053140"/>
          </a:xfrm>
          <a:prstGeom prst="rect">
            <a:avLst/>
          </a:prstGeom>
          <a:noFill/>
        </p:spPr>
      </p:pic>
      <p:pic>
        <p:nvPicPr>
          <p:cNvPr id="9222" name="Picture 6" descr="http://4.bp.blogspot.com/-3rWmuqqQkRI/VD9gQGCq5PI/AAAAAAAAAKs/x1wlYguSodw/s1600/0012-016-Mongoloidnaja-ras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57950" y="642918"/>
            <a:ext cx="2297487" cy="3429000"/>
          </a:xfrm>
          <a:prstGeom prst="rect">
            <a:avLst/>
          </a:prstGeom>
          <a:noFill/>
        </p:spPr>
      </p:pic>
      <p:pic>
        <p:nvPicPr>
          <p:cNvPr id="9220" name="Picture 4" descr="http://i33.photobucket.com/albums/d57/Adversary989/218576980966256017o7rm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43570" y="4286256"/>
            <a:ext cx="3071802" cy="211835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786182" y="2786058"/>
            <a:ext cx="13917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0%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svkuznesova.ucoz.ru/biologia/rasy/slajd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cat.convdocs.org/pars_docs/refs/66/65950/65950_html_m376b00e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32656"/>
            <a:ext cx="9144000" cy="622392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Представители </a:t>
            </a:r>
            <a:br>
              <a:rPr lang="ru-RU" b="1" i="1" dirty="0" smtClean="0"/>
            </a:br>
            <a:r>
              <a:rPr lang="ru-RU" b="1" i="1" dirty="0" smtClean="0"/>
              <a:t>смешанных и переходных рас</a:t>
            </a:r>
            <a:endParaRPr lang="ru-RU" b="1" i="1" dirty="0"/>
          </a:p>
        </p:txBody>
      </p:sp>
      <p:pic>
        <p:nvPicPr>
          <p:cNvPr id="4" name="Picture 5" descr="p54_2_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000240"/>
            <a:ext cx="3474093" cy="2604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p55_3_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9156" y="1556792"/>
            <a:ext cx="3354844" cy="25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p56_1_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00364" y="4275698"/>
            <a:ext cx="3444414" cy="2582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929058" y="2428868"/>
            <a:ext cx="13917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0%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Потомки смешанных браков</a:t>
            </a:r>
            <a:endParaRPr lang="ru-RU" b="1" i="1" dirty="0"/>
          </a:p>
        </p:txBody>
      </p:sp>
      <p:pic>
        <p:nvPicPr>
          <p:cNvPr id="48130" name="Picture 2" descr="http://lady.webnice.ru/img/2010/03/img20100313030809_637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8144" y="4365104"/>
            <a:ext cx="2376264" cy="209111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5445224"/>
            <a:ext cx="530183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Негр + монгол = самбо</a:t>
            </a:r>
            <a:endParaRPr lang="ru-RU" sz="36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50958" y="3501008"/>
            <a:ext cx="549304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Негр + европеец = мулат</a:t>
            </a:r>
            <a:endParaRPr lang="ru-RU" sz="36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628800"/>
            <a:ext cx="632775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Монгол + европеец = метис</a:t>
            </a:r>
            <a:endParaRPr lang="ru-RU" sz="36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8132" name="Picture 4" descr="http://joja.ru/simplet/upload/object/6/3726/th/9dfee6168b99df85d3f1a9e654dbc6cc_th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2708920"/>
            <a:ext cx="2880320" cy="2218625"/>
          </a:xfrm>
          <a:prstGeom prst="rect">
            <a:avLst/>
          </a:prstGeom>
          <a:noFill/>
        </p:spPr>
      </p:pic>
      <p:pic>
        <p:nvPicPr>
          <p:cNvPr id="48134" name="Picture 6" descr="http://24.media.tumblr.com/tumblr_luaec3hPra1qctckio1_5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72264" y="1428736"/>
            <a:ext cx="2307949" cy="21602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70892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Расы</a:t>
            </a:r>
            <a:r>
              <a:rPr lang="ru-RU" dirty="0" smtClean="0"/>
              <a:t> – это большие группы людей, связанные общностью происхождения, проживания </a:t>
            </a:r>
            <a:br>
              <a:rPr lang="ru-RU" dirty="0" smtClean="0"/>
            </a:br>
            <a:r>
              <a:rPr lang="ru-RU" dirty="0" smtClean="0"/>
              <a:t>и внешних физических признаков</a:t>
            </a:r>
            <a:endParaRPr lang="ru-RU" dirty="0"/>
          </a:p>
        </p:txBody>
      </p:sp>
      <p:pic>
        <p:nvPicPr>
          <p:cNvPr id="44034" name="Picture 2" descr="http://7sistershomeschool.com/wp-content/uploads/2012/08/bigstock_Childhood_Kids_3559278-1024x7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2588096"/>
            <a:ext cx="5700628" cy="426990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s://www.colourbox.com/preview/2268277-picture-of-human-hands-of-persons-of-different-rac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0"/>
            <a:ext cx="6840760" cy="684076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51720" y="1484784"/>
            <a:ext cx="4906888" cy="32263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Люди разных рас различаются внешне, но способности человека не зависят от его расовой принадлежности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www.archania.org/people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4983831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530120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большинстве стран мира распространение идей расового превосходства считается преступлением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Человечество</a:t>
            </a:r>
            <a:r>
              <a:rPr lang="ru-RU" dirty="0" smtClean="0"/>
              <a:t> – это все население Земли</a:t>
            </a:r>
            <a:endParaRPr lang="ru-RU" dirty="0"/>
          </a:p>
        </p:txBody>
      </p:sp>
      <p:pic>
        <p:nvPicPr>
          <p:cNvPr id="1026" name="Picture 2" descr="http://speed-time.ru/wp-content/uploads/2015/09/perenaseleni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390714"/>
            <a:ext cx="9144000" cy="5467286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635896" y="5085184"/>
            <a:ext cx="5508104" cy="17728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Население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это все люди, живущие на определенной территории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1143000"/>
          </a:xfrm>
        </p:spPr>
        <p:txBody>
          <a:bodyPr/>
          <a:lstStyle/>
          <a:p>
            <a:pPr algn="l"/>
            <a:r>
              <a:rPr lang="ru-RU" b="1" i="1" dirty="0" smtClean="0"/>
              <a:t>Цель урока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9"/>
            <a:ext cx="5892116" cy="1857388"/>
          </a:xfrm>
        </p:spPr>
        <p:txBody>
          <a:bodyPr>
            <a:normAutofit/>
          </a:bodyPr>
          <a:lstStyle/>
          <a:p>
            <a:pPr marL="361950" indent="0">
              <a:buNone/>
            </a:pPr>
            <a:r>
              <a:rPr lang="ru-RU" dirty="0" smtClean="0"/>
              <a:t>Сформировать представление о расах и многообразии народов, их внешних отличиях</a:t>
            </a:r>
            <a:endParaRPr lang="ru-RU" dirty="0"/>
          </a:p>
        </p:txBody>
      </p:sp>
      <p:pic>
        <p:nvPicPr>
          <p:cNvPr id="4" name="Рисунок 3" descr="faq-races_face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01955" y="0"/>
            <a:ext cx="2942045" cy="4143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251520" y="3500438"/>
            <a:ext cx="8321008" cy="3357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Задачи урока </a:t>
            </a: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Какого цвета население Земли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Узнать сколько людей на Земле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 люди разместились на планете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каких странах и городах живут люди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-285750" y="0"/>
            <a:ext cx="942975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143512"/>
            <a:ext cx="8715404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Численность  населения Земли постоянно изменяется - увеличивается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Рост численности населения</a:t>
            </a:r>
            <a:endParaRPr lang="ru-RU" b="1" i="1" dirty="0"/>
          </a:p>
        </p:txBody>
      </p:sp>
      <p:pic>
        <p:nvPicPr>
          <p:cNvPr id="4" name="Содержимое 3" descr="09_clip_image00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b="15986"/>
          <a:stretch>
            <a:fillRect/>
          </a:stretch>
        </p:blipFill>
        <p:spPr>
          <a:xfrm>
            <a:off x="0" y="1484784"/>
            <a:ext cx="9144000" cy="3725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5301208"/>
            <a:ext cx="896448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Сейчас в мире проживают </a:t>
            </a:r>
          </a:p>
          <a:p>
            <a:pPr algn="ctr"/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млрд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человек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Население состоит из народов.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1268760"/>
            <a:ext cx="8229600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Народ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это обособленная группа людей, отличающаяся от других языком, обычаями, бытом.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6082" name="Picture 2" descr="https://im0-tub-ru.yandex.net/i?id=ccd6463ac2d288f1966140ca02f7a680&amp;n=33&amp;h=215&amp;w=2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15816" y="3356992"/>
            <a:ext cx="3384376" cy="336870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В мире </a:t>
            </a:r>
            <a:br>
              <a:rPr lang="ru-RU" b="1" i="1" dirty="0" smtClean="0"/>
            </a:br>
            <a:r>
              <a:rPr lang="ru-RU" b="1" i="1" dirty="0" smtClean="0"/>
              <a:t>около 5 000 народов и народностей</a:t>
            </a:r>
            <a:endParaRPr lang="ru-RU" b="1" i="1" dirty="0"/>
          </a:p>
        </p:txBody>
      </p:sp>
      <p:pic>
        <p:nvPicPr>
          <p:cNvPr id="48130" name="Picture 2" descr="http://panshina-st.ru/images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276871"/>
            <a:ext cx="9144000" cy="41148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186634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Китайский язык </a:t>
            </a:r>
            <a:r>
              <a:rPr lang="ru-RU" dirty="0" smtClean="0"/>
              <a:t>– самый распространенный на планете 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643050"/>
            <a:ext cx="664370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Родным его считают </a:t>
            </a:r>
            <a:b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более 1 000 000 000 человек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2928934"/>
            <a:ext cx="9144000" cy="17862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Английский</a:t>
            </a: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b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современная «Латынь»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5071790"/>
            <a:ext cx="9144000" cy="17862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Английский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современная «Латынь»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4" descr="http://pavlovskkadet1.ucoz.ru/poleznaya_info/2panciu376-IREN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86612" y="4286256"/>
            <a:ext cx="1857388" cy="1408289"/>
          </a:xfrm>
          <a:prstGeom prst="rect">
            <a:avLst/>
          </a:prstGeom>
          <a:noFill/>
        </p:spPr>
      </p:pic>
      <p:pic>
        <p:nvPicPr>
          <p:cNvPr id="1028" name="Picture 4" descr="https://im0-tub-ru.yandex.net/i?id=8ba6d0329511fd497a51a94c41457488-l&amp;n=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6383" y="1357298"/>
            <a:ext cx="1997617" cy="11354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9 крупнейших странах мира проживает более ½ населения страны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2962672" cy="49971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Китай</a:t>
            </a:r>
          </a:p>
          <a:p>
            <a:r>
              <a:rPr lang="ru-RU" dirty="0" smtClean="0"/>
              <a:t>Индия</a:t>
            </a:r>
          </a:p>
          <a:p>
            <a:r>
              <a:rPr lang="ru-RU" dirty="0" smtClean="0"/>
              <a:t>США</a:t>
            </a:r>
          </a:p>
          <a:p>
            <a:r>
              <a:rPr lang="ru-RU" dirty="0" smtClean="0"/>
              <a:t>Индонезия</a:t>
            </a:r>
          </a:p>
          <a:p>
            <a:r>
              <a:rPr lang="ru-RU" dirty="0" smtClean="0"/>
              <a:t>Бразилия</a:t>
            </a:r>
          </a:p>
          <a:p>
            <a:r>
              <a:rPr lang="ru-RU" dirty="0" smtClean="0"/>
              <a:t>Пакистан</a:t>
            </a:r>
          </a:p>
          <a:p>
            <a:r>
              <a:rPr lang="ru-RU" dirty="0" smtClean="0"/>
              <a:t>Бангладеш</a:t>
            </a:r>
          </a:p>
          <a:p>
            <a:r>
              <a:rPr lang="ru-RU" dirty="0" smtClean="0"/>
              <a:t>Нигерия</a:t>
            </a:r>
          </a:p>
          <a:p>
            <a:r>
              <a:rPr lang="ru-RU" dirty="0" smtClean="0"/>
              <a:t>Россия</a:t>
            </a:r>
            <a:endParaRPr lang="ru-RU" dirty="0"/>
          </a:p>
        </p:txBody>
      </p:sp>
      <p:pic>
        <p:nvPicPr>
          <p:cNvPr id="50178" name="Picture 2" descr="http://pulsev.com.ua/images/stories/_1_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19872" y="1556792"/>
            <a:ext cx="5040559" cy="3038476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75856" y="4869160"/>
            <a:ext cx="5868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 России живет 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около 145 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000 000 человек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686568" cy="4997152"/>
          </a:xfrm>
        </p:spPr>
        <p:txBody>
          <a:bodyPr>
            <a:normAutofit/>
          </a:bodyPr>
          <a:lstStyle/>
          <a:p>
            <a:r>
              <a:rPr lang="ru-RU" dirty="0" smtClean="0"/>
              <a:t>§ 18</a:t>
            </a:r>
          </a:p>
          <a:p>
            <a:r>
              <a:rPr lang="ru-RU" dirty="0" smtClean="0"/>
              <a:t>Вопросы стр. </a:t>
            </a:r>
            <a:r>
              <a:rPr lang="ru-RU" dirty="0" smtClean="0"/>
              <a:t>63</a:t>
            </a:r>
            <a:endParaRPr lang="ru-RU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57232"/>
            <a:ext cx="9144000" cy="1143000"/>
          </a:xfrm>
        </p:spPr>
        <p:txBody>
          <a:bodyPr>
            <a:normAutofit/>
          </a:bodyPr>
          <a:lstStyle/>
          <a:p>
            <a:r>
              <a:rPr lang="ru-RU" sz="5000" b="1" i="1" u="sng" dirty="0" smtClean="0"/>
              <a:t>Спасибо за внимание</a:t>
            </a:r>
            <a:endParaRPr lang="ru-RU" sz="5000" b="1" i="1" u="sng" dirty="0"/>
          </a:p>
        </p:txBody>
      </p:sp>
      <p:pic>
        <p:nvPicPr>
          <p:cNvPr id="1026" name="Picture 2" descr="https://estonianworld.com/wp-content/uploads/2013/02/Diversit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2561495"/>
            <a:ext cx="5929354" cy="393931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p54_1_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8" y="1913410"/>
            <a:ext cx="2714612" cy="2035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4" descr="Рисунок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571868" y="1214422"/>
            <a:ext cx="2357454" cy="2600566"/>
          </a:xfrm>
          <a:prstGeom prst="rect">
            <a:avLst/>
          </a:prstGeom>
          <a:noFill/>
        </p:spPr>
      </p:pic>
      <p:pic>
        <p:nvPicPr>
          <p:cNvPr id="5" name="Picture 15" descr="Рисунок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643702" y="3929066"/>
            <a:ext cx="1876269" cy="2597145"/>
          </a:xfrm>
          <a:prstGeom prst="rect">
            <a:avLst/>
          </a:prstGeom>
          <a:noFill/>
        </p:spPr>
      </p:pic>
      <p:pic>
        <p:nvPicPr>
          <p:cNvPr id="6" name="Picture 17" descr="Рисунок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857224" y="3429000"/>
            <a:ext cx="2357454" cy="3089575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На какие расы делится все население нашей планеты?</a:t>
            </a:r>
            <a:endParaRPr lang="ru-RU" b="1" i="1" dirty="0"/>
          </a:p>
        </p:txBody>
      </p:sp>
      <p:pic>
        <p:nvPicPr>
          <p:cNvPr id="8" name="Picture 5" descr="p54_1_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472" y="1285860"/>
            <a:ext cx="2747134" cy="2059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p54_1_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86116" y="4163808"/>
            <a:ext cx="3143272" cy="2356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Человечество – единый биологический вид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85786" y="3244334"/>
            <a:ext cx="24497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Европеоидная</a:t>
            </a:r>
            <a:endParaRPr lang="ru-RU" sz="28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581362" y="3244334"/>
            <a:ext cx="25397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Монголоидная</a:t>
            </a:r>
            <a:endParaRPr lang="ru-RU" sz="28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429388" y="3244334"/>
            <a:ext cx="2064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Негроидная</a:t>
            </a:r>
            <a:endParaRPr lang="ru-RU" sz="2800" b="1" i="1" dirty="0"/>
          </a:p>
        </p:txBody>
      </p:sp>
      <p:cxnSp>
        <p:nvCxnSpPr>
          <p:cNvPr id="11" name="Прямая со стрелкой 10"/>
          <p:cNvCxnSpPr>
            <a:stCxn id="4" idx="2"/>
          </p:cNvCxnSpPr>
          <p:nvPr/>
        </p:nvCxnSpPr>
        <p:spPr>
          <a:xfrm rot="5400000">
            <a:off x="4286248" y="3000372"/>
            <a:ext cx="714380" cy="1588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9" idx="0"/>
          </p:cNvCxnSpPr>
          <p:nvPr/>
        </p:nvCxnSpPr>
        <p:spPr>
          <a:xfrm>
            <a:off x="5572132" y="2643182"/>
            <a:ext cx="1889751" cy="60115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7" idx="0"/>
          </p:cNvCxnSpPr>
          <p:nvPr/>
        </p:nvCxnSpPr>
        <p:spPr>
          <a:xfrm rot="10800000" flipV="1">
            <a:off x="2010642" y="2643182"/>
            <a:ext cx="1704103" cy="601152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Скругленный прямоугольник 3"/>
          <p:cNvSpPr/>
          <p:nvPr/>
        </p:nvSpPr>
        <p:spPr>
          <a:xfrm>
            <a:off x="3071802" y="1785926"/>
            <a:ext cx="3143272" cy="85725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Расы</a:t>
            </a:r>
          </a:p>
          <a:p>
            <a:pPr algn="ctr"/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Рисунок 15" descr="pop2.gif"/>
          <p:cNvPicPr>
            <a:picLocks noChangeAspect="1"/>
          </p:cNvPicPr>
          <p:nvPr/>
        </p:nvPicPr>
        <p:blipFill>
          <a:blip r:embed="rId2" cstate="email">
            <a:lum bright="20000"/>
          </a:blip>
          <a:stretch>
            <a:fillRect/>
          </a:stretch>
        </p:blipFill>
        <p:spPr>
          <a:xfrm>
            <a:off x="0" y="3857628"/>
            <a:ext cx="3048000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pop1.gif"/>
          <p:cNvPicPr>
            <a:picLocks noChangeAspect="1"/>
          </p:cNvPicPr>
          <p:nvPr/>
        </p:nvPicPr>
        <p:blipFill>
          <a:blip r:embed="rId3" cstate="email">
            <a:lum bright="20000"/>
          </a:blip>
          <a:stretch>
            <a:fillRect/>
          </a:stretch>
        </p:blipFill>
        <p:spPr>
          <a:xfrm>
            <a:off x="2928926" y="3857628"/>
            <a:ext cx="3143272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pop3.gif"/>
          <p:cNvPicPr>
            <a:picLocks noChangeAspect="1"/>
          </p:cNvPicPr>
          <p:nvPr/>
        </p:nvPicPr>
        <p:blipFill>
          <a:blip r:embed="rId4" cstate="email">
            <a:lum bright="20000"/>
          </a:blip>
          <a:stretch>
            <a:fillRect/>
          </a:stretch>
        </p:blipFill>
        <p:spPr>
          <a:xfrm>
            <a:off x="6072198" y="3857628"/>
            <a:ext cx="3071802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Причины появления разных рас</a:t>
            </a:r>
            <a:br>
              <a:rPr lang="ru-RU" b="1" i="1" dirty="0" smtClean="0"/>
            </a:br>
            <a:r>
              <a:rPr lang="ru-RU" b="1" i="1" dirty="0" smtClean="0"/>
              <a:t>(гипотезы)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32856"/>
          </a:xfrm>
        </p:spPr>
        <p:txBody>
          <a:bodyPr/>
          <a:lstStyle/>
          <a:p>
            <a:r>
              <a:rPr lang="ru-RU" dirty="0" smtClean="0"/>
              <a:t>Появление человека разумного сразу в нескольких местах планеты</a:t>
            </a:r>
          </a:p>
          <a:p>
            <a:r>
              <a:rPr lang="ru-RU" dirty="0" smtClean="0"/>
              <a:t>Постепенно появление новых признаков по мере расселения по планете</a:t>
            </a:r>
            <a:endParaRPr lang="ru-RU" dirty="0"/>
          </a:p>
        </p:txBody>
      </p:sp>
      <p:pic>
        <p:nvPicPr>
          <p:cNvPr id="4" name="Picture 5" descr="p54_1_1"/>
          <p:cNvPicPr>
            <a:picLocks noChangeAspect="1" noChangeArrowheads="1"/>
          </p:cNvPicPr>
          <p:nvPr/>
        </p:nvPicPr>
        <p:blipFill>
          <a:blip r:embed="rId2" cstate="email"/>
          <a:srcRect l="37178"/>
          <a:stretch>
            <a:fillRect/>
          </a:stretch>
        </p:blipFill>
        <p:spPr bwMode="auto">
          <a:xfrm>
            <a:off x="0" y="3810000"/>
            <a:ext cx="2554089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p54_1_4"/>
          <p:cNvPicPr>
            <a:picLocks noChangeAspect="1" noChangeArrowheads="1"/>
          </p:cNvPicPr>
          <p:nvPr/>
        </p:nvPicPr>
        <p:blipFill>
          <a:blip r:embed="rId3" cstate="email"/>
          <a:srcRect l="38949"/>
          <a:stretch>
            <a:fillRect/>
          </a:stretch>
        </p:blipFill>
        <p:spPr bwMode="auto">
          <a:xfrm>
            <a:off x="6661919" y="3810000"/>
            <a:ext cx="2482081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p54_1_6"/>
          <p:cNvPicPr>
            <a:picLocks noChangeAspect="1" noChangeArrowheads="1"/>
          </p:cNvPicPr>
          <p:nvPr/>
        </p:nvPicPr>
        <p:blipFill>
          <a:blip r:embed="rId4" cstate="email"/>
          <a:srcRect t="18900" r="30925"/>
          <a:stretch>
            <a:fillRect/>
          </a:stretch>
        </p:blipFill>
        <p:spPr bwMode="auto">
          <a:xfrm>
            <a:off x="3203848" y="4077072"/>
            <a:ext cx="2808312" cy="247193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право 6"/>
          <p:cNvSpPr/>
          <p:nvPr/>
        </p:nvSpPr>
        <p:spPr>
          <a:xfrm>
            <a:off x="5652120" y="5013176"/>
            <a:ext cx="136815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>
            <a:off x="2123728" y="5085184"/>
            <a:ext cx="1368152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://scoolphysics.ucoz.ua/Statya/stat_Rizne/vopros.jpg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9773" y="4077072"/>
            <a:ext cx="756083" cy="1008112"/>
          </a:xfrm>
          <a:prstGeom prst="rect">
            <a:avLst/>
          </a:prstGeom>
          <a:noFill/>
        </p:spPr>
      </p:pic>
      <p:pic>
        <p:nvPicPr>
          <p:cNvPr id="10" name="Picture 2" descr="http://scoolphysics.ucoz.ua/Statya/stat_Rizne/vopros.jpg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0152" y="4077072"/>
            <a:ext cx="756083" cy="10081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450" name="Group 82"/>
          <p:cNvGraphicFramePr>
            <a:graphicFrameLocks noGrp="1"/>
          </p:cNvGraphicFramePr>
          <p:nvPr>
            <p:ph idx="4294967295"/>
          </p:nvPr>
        </p:nvGraphicFramePr>
        <p:xfrm>
          <a:off x="0" y="260350"/>
          <a:ext cx="9144000" cy="4943476"/>
        </p:xfrm>
        <a:graphic>
          <a:graphicData uri="http://schemas.openxmlformats.org/drawingml/2006/table">
            <a:tbl>
              <a:tblPr/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062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Раса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1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Цвет кожи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1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Волосы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1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Другие внешние признаки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1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Районы проживания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1397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92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392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pic>
        <p:nvPicPr>
          <p:cNvPr id="38952" name="Picture 52" descr="race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1412875"/>
            <a:ext cx="96996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53" name="Picture 56" descr="race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50" y="2781300"/>
            <a:ext cx="90487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54" name="Picture 60" descr="race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750" y="3933825"/>
            <a:ext cx="9715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лок-схема: память с посл. доступом 5"/>
          <p:cNvSpPr/>
          <p:nvPr/>
        </p:nvSpPr>
        <p:spPr>
          <a:xfrm>
            <a:off x="2483768" y="4797152"/>
            <a:ext cx="4248472" cy="2060848"/>
          </a:xfrm>
          <a:prstGeom prst="flowChartMagneticTap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Учебник стр.61,</a:t>
            </a:r>
          </a:p>
          <a:p>
            <a:pPr algn="ctr"/>
            <a:r>
              <a:rPr lang="ru-RU" sz="3200" b="1" dirty="0" smtClean="0"/>
              <a:t>таблица</a:t>
            </a:r>
            <a:endParaRPr lang="ru-RU" sz="32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 descr="p54_3_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14686"/>
            <a:ext cx="406558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AutoShape 4" descr="data:image/jpeg;base64,/9j/4AAQSkZJRgABAQAAAQABAAD/2wCEAAkGBxQTEhUUEhQVFhUXGBYYGRgWFhQYFxcWGhUdGBofFxcYHCggGB0lHBgcIjEhJSksLi4uGCAzODMsNygtLiwBCgoKDg0OGxAQGywmHyIvMDQvNCwsLCwsLCw0LCwsLCwsLCwsLCwsLCwsLCwsLCwsLCwsLCwsLCwsLCwsLCwsLP/AABEIAPwAyAMBIgACEQEDEQH/xAAcAAABBQEBAQAAAAAAAAAAAAAAAQQFBgcDAgj/xABAEAABAwEECAQDBgUEAgMBAAABAAIRAwQSITEFBiJBUWFxgRORobEywfAHI0JSYtFygpLh8RQzorJTYyRzszT/xAAZAQACAwEAAAAAAAAAAAAAAAAAAgEDBAX/xAAqEQACAgEDAwMDBQEAAAAAAAAAAQIRAxIhMQQyQSJRYRNx8CNCUoGhM//aAAwDAQACEQMRAD8A2JCEJhQQhCABCEIAEIQgASoQgAQheKlVrfiIHUge6APaFXtJ662Og4tdVvOGbaYL4PCRszylRdq+0ag191rHniXFrY5QCUBZdUoVVp6/WSQHOcxxjZcGiJykkiFYrHbWVRLHAj1HUIAcIQhBIIQlUAIlQhAAhCVAAhKkQBzKEpSKSAQlQgBEJUIAEIQgAQV4qVA0EuIAGJJMADmVStZdfWUpbQAc78zpujoBi70QBaNL6VZQpOe4xAzIMTunusetetlV9Z1XxcYuy0Q0tByLThxOI3pnpjWK02n4nEg4iRdbwwDcOWJKgLXQLwJLZ3uxHriPVTqS4IcW+SUpUwSXkzALzO9xl37prS0iPFjAuGU4zUOJPaT5HikoOLAWEzLZa7cR4ZaORg/UFQtwtvOiC+Tlk2Th6TzwSPcZbImq1nmo7wqjCTN17y+9BzN1odid5M9laNUdKV7I9sFlRmT2B5vRONy8ASN905EYHEznNOsfyjqSc/clS2j9KEGHQRwvg/8AF5xUO1wSqfJ9L2auHtDmmQRIK6rMdUNYalEQb1SlvZBvs3yze7D8O8DCMVpVnrte1r2ODmuALXAyCDkQVKlZLjR0SpEqkUEISoAEISoAEIQoJOZQhCYUEISoARCVCCREFCZ6TtYpsc52QBJ5wJ9hPQFBBS9edMAuNOTdZiRu5SN+MwOXNZdaLbffuxkxMkiYkncJwnHeRiHEv9ZtIeLVcPw4uqQc8cGTxJIHQHeoLVt3iVKtQxF5jOUEhoA5XZEfskbHivA80m4thgF57hJmcBljj6ZD3eaD1aq1DPsI9QZT1liNSqwje2T1vH5QtE0RRDGgBZpZa2Rrjh8srQ1NvDbzznnx68U2tGomGHPJaOwSlexV65e42iPsYbpvUuswyzEY+RVXNjumDAO+9eJnoAvoy3WUOCyXXPQ1115uHRW48zb0yK8mBVqiNdVrc+kRdJgEGMxnmzv+HtmQVruq+l23pbs06rheYTIpVnZFh/8AHUOX6owxKxnRRMSc7wnvsnLndPZ3Eq9at18GjDE3cd8guE8AYPQgRknctMhFDVE19CYaFtni0gT8Qlruo39xB7kbk/VydlDVbAlQhSAqEIUACEIQSeCkXqEEKRaEQhCkAQhIUAc69YNEnyGZO4Dms2+0nT/hNuTLzmAcAc2tHHESTvIHAK2616bbZaLqhxd8NNvF5+o81i9ppPqVzWtJktkmcgcz3B9uSWTpExVsi9JUzTobR23TUd5QB0ABHVedXadyyl291VsdGFrfd59EmmbT4oqnldA5nAR2bHZSNCzwynR/KGgnn8bj5AKqT2LoL1Fm0BVpth1RwbHPHyVusOm7M4gNrMncC4Ak8gc1StH6fpWdl1ob+o7I3xtOJzXG26ZstoH3lO9uBuPaZx+FxDb2WQlUfSfNfn2NLyri1+fJq1Os3cQuoqBUvVykGMDaTi5hxbJmAeB4Kx1SWtlVax3Af1ACFTtcbBNJ2HNM7fbqoeb1ruXsmgSR0EhOr1KowtFeoXgQbzg4E/qZHoIQ/wCSJjadGc6LEwP1+hw95Vg0ZUc6mbnxXGVG/wAVMh2HM3SO/NVqi8sr1G/lc4Yfppl//b3UvoC23TTM5SOWciei0T9zPjrg1rVW2guY5p2K7Aej2icecZ8yVbFn+qLxeqWeYIcK9HpIvDsYkfq5K/08lbidopyqpCpUIVhUCEIQSCEIUAC8lCRMQCEIKCAXl+AXpeKmSAMy1vrmtb2sImnZvDLh/wCypecD1AaSOBVB0/adu6MLxk8IBvmeGJ9Fd7baB/qrad/j1J4xTpNptgxuNUnoCs80lE3zGDIk8zJw34JJeCyPn+jnYaQIaCMAfEPK7g0cjh5hTWjKIqvM5GR2+o7QoJtcNoucZE+jd3fD2U5qVUvNneSTHDHLtkqcrdWaunSbSJynqXtNqU3EFuWGR+uSf0tXqkFr7rgQQZAxBBEXQ2MnGOEqxaNq4BShcIlVLJJrksliinwQmhtHCiGsbJiAS4ySZ38/fzUxpIXmxlu6LxRiZJAxTmuMJkdlW+GN5M2tmhyCTUvXy4mWveBdgwMALxniYxMAKBt7azKoLDUcNqC914tF4w2/elzYj4hhuwWxVaA881F6SsLbphoHQK36zS4K1hUndmLGpFrffwvETylsHzC6WWqWEsdhifMHH66JlrWLlrcRgQAO/wCydUYrAGQHxGOAdHw4n4XAYY4HqNq/9qZnbqbXsy/6B0pjTeD95TIIM5iILectJBHfgtb0ZbG1GAtM8t44SNy+dND1arS4XC4Nm+2D4jGDEuAME3RjyjhJWhaoayAGJL2yBLYDmkjMSR0ggzdyyVUbxv4LJ1kXyaohcbNVvAZHmMj+3RdlpMoIQhAAhCEAeUiVCYURCVCCRF5cF6Xl7oBKAMN1zrEWu2UwYmq8nPAPbTfuzxbIVE0vai94Y2bsx1JMec+wV++12g6hX8S6A2uAZnaDmtDdoc2gR/ZZtYX3qzDumf6QT8ktE3/o90vUhrWDiT2bAA8wFP8A2emWfzO91WbftVHDgz1LcP8AlUCtf2bM2CN4cQfQ/NU5ew04H+qaPYXQpJjSRio6gEy0npioyW06T3O43SRHLCCsaNzuXB7r6MqeN43jVdlpbcaYpEcXN3lOLHYq5qtqeMPDgA0rogHe698RPLIJpQslpIDjVphxdEEukCCZJ4YeoXKtp+rZ6jWV2ggztNcHAwYkHceR5IaY1ezVlwdkofStrhp+tye07Y2oy80gjiFSdfdI3LPUIMEi63q7D0z7KO5pIrj6U2/BlOl7V41oqVBk55j+EYD0E91IWJkeHzknk0HPzBPlxTTR1hnMQAMc8OXWF3ttpx2cAIvETBAgtY3kYEnfnkF0fhHM8uTLJqBb3/6qk0kwXgNnNsy2JGMEkCOqtOtFkbo+10zTa0UqzSRE3mlp2hhhAvNIgYTG4RSdUXRVszhBc2oBMZ/eF0njmtt1usLXsoueA5tOoL5O6m4hr55XbwPpiAq5RTtFkJNUx1q1b74GIN9peBwLSA4DHLEGOfBWNZnq3NltgoOmGlzWyfwu2T1MtE9s4laTSOA6KcMrVPwGaNO15PaEIVpSCEIQAiEqRSQIhKhACFeKmS6Ly5AGS/bhZiKLCXTicxiOQIyGOUeayLRVOJcf4R7uPkI/mW4/bRRD7PTbMS449Bw7rF6pDYa3dh8zPMnduwG5Q3ewJVuMdIOlzv1OPkDDfYeQVi+zfSYbXNN2F/ETvcBj3j2VXtWP9JPt8yuIqljg9puuEOBGc4GVEo6o0NCemWo+hxiF5qNfENVS1T1zbVY0Vtl+U/hPTh0PqrjSt7YBBBXPlFp7nSjK90NG17UzAMc4czP7ro2tWds1WANOYIEd8MU9bpcDeEts0i0t3JHxyW6n7DR1RtNt1gDW8AIA6AZLNNc9JCrVuA7FPFx3T/j3UprfrU2mCymZqHcN3Mqk0aJdi/KZM/iOcc8cz2V/T433sy9RlVaF/Z2pMvxhDJF1uRdO93X63phbat4kzImBw7dh7p/bKt2k5+8i63qczygeRJ4KHJ2WgbyZWyJin7Fm1MwqAg/CWkdZ/cSvooWFtSzmk/KowtdOZvNg98c1836uV7l525oB8v8AI81rOgftKaabPHYCbol1OpSJy3scQ6eST9zse/QjxpWoHf6O1O/F93VIw+8aPDeel4EjpzV90Hay9jmui/SeaboyMAOY7+ZjmnqSst0rpahUZUFOoReqvqsYW1AQd2YgSPK6tA1ZrtmrVc9jfG8IsYXskMZSDA52OZIPkEkO9lk+xFkQvLKgd8JB6EH2XpXmcEJUIARIlQpIEQhCAPJB3eR/dcqjn7g3qXH2DcfMLuvJQSZP9tBNNlnl5dUqOqAbmtADZuM3CXDOScJOGGS1GQTyAb1MSfYeZWh/azpDxLcQfgs1MNERjUeZdHAyAP5JWf1SboO84xuk5fLzUAMK2+Bjg0cOJ8sEzqYuPl5QE4rv3Dnj7+f7LjSb8/ZSIP8AQFeCWnqPmrxYJLcCR0Wd2Y3XA/XBXzQtWWyCs+dbWbell4HForvbk4qv6W0tXOwKjsRJjCBlmMZnBWO1NlQn+mF6sTmGNLR5+cQfNLhSbH6mWmNog6FAzJk4znmefL9inTnSbs9eQ4dSc/JerQwgkt8+A3Qml6MG8JlaWjEmeNM1bxaB8I8p3psxuDQMcfmvOYE8Z8x/hdnP2Wxxif25e6EK3bH1+5RePzQJ6kZdpT3Q1IGlfO6d+Uf2UfbfgaBhLm+rJTvV5l8lpOz8d3i4EAdhIPYJJdtlsX6kiVax2DgMAQPkrdYGFrGzvCi7FQvsAAykuPsOeOJUtoatIIdnTJjpn7j1WVu2bIqkTtjtDmkOYbpbgIA7mOZlXLQ2mPF2XgB/LJ3TgeSpFMQxvGB5p5ZX4ghNCbixJwUkaChQmjtNAu8N5/hdx5HnO9C1KSfBllFrkmkIQpFEQhCABN7baBTpvqHJjXPPRrST7Jwqx9otruWCtjBfdpjmXuAI/plDJW5hemrSa1WXfiJqPykl35uJA85KhLU+TA34Dl/n26qS+KSM3k9mDAeceSh3u2p+ohQglsNq9K7B4+8JKQz6/JPNKCabXDv1hNLGZnt8k3gRrc8Unz2Vn1ctWGBVVYyHFvUeqkNCVSDCWcbQ+KWmRdqlWc091h0E9tFlSlPiUwZjMtPxADfBx80x1aomtXY05Dbd0bj6mB3WlmlAxTdNi2bZHWZvUkjJb/itZSaA1nxH9RcYA5iTMH5KO0u1oJuDZIIB4gYD3nyU5pmxhj6r2CAKjmwOTL2HWHHsoHSdeXNiMA4ZDPLf0UfAfJDOG1H1kkYdgdT+66127U5cvX5rixm79RUiMkLb8I5Fh86Y/dONC1Q2qXcAfMkD3jyS2ynsnkGegZHsmNJ0AxnP7/NJVqixvTKzSNWKhdScT+YgdJXulsvqRkWk+hTPUl3/AMeVJUW/eOad4MdxB9YWR7SNydxJxlSWA8l60c+T3UfY6pNERmB3lJo22EVbuEcd+CUmtiVpNPfMISvIEnghBBoqEqFvMAiEqEAeSsn+1e3Oq1BTafuqJLXH/wBxZLo/ha4TzcBxWpW60eHTe/8AK0nqQMB5rIftIsooUbNRDi5x8R7nH8Tqr2kuPlHQBJJ+CyC8lI0dUD3v4NuwB+Wf2wVetGDj1I8voqX/ANurUbxPpIP7qFt7oc4A/ice0KY8i5ODtQfeY8HMY9skwsQ2o7LtZa11w4ZHuPliuRZcqkc8OhxHoUwngdNpTWaR+K76rpTpXKro3OPkcfmnFhZNWmOBntBKeMs82ioAJN7AccBAUvtsI7zov+oNJlOlVr1HBgLmsDnG60AR+I4YueB1CuNU4SMjkRiD0VI1rsVywspCfDpjd+N4BvPPKZjrPBZ7YdKWizOmhUfTEmWAy0472OBaTzhXp/TSTM8v1ZNo0O00x475i74wB6uo4ervVUPWayeDWj8LiSO52h6+ysVn1nY5rm2lhmtdcXsgFpuhrYaT+gHB2e5RGttr8drCCHObekgEXpAgwcRliN3MEFU2mi+pIgLRmDx+vmvDPix4rpXpOFNji0wcjuI5c+S5RvUEN2SForzSqO/S0dMm/JMGPz6pwW//ABajv1Af82lR1N/sPYBREefg0bUmsPChTFoljxyxB+X1wVa1Od91JIGJ94VptDRG3P8ANDPVxxWOa9TNuN+lHOjVjxADhiRzBxH1yXnQr/vDyC8VnggEZ3XNOB3YjE57+O/FMbDaTTrTuIj6O5JW5ZexaK7yAATJQuVK1NJvQSecJFAGuIQULoHPBCEIAitZ6l2zPMTBYSMpAqNJHcAjusi+0S1+JXoYYAZDcGta6PUrWdcGzY6vRh8qjSsa1lqTaG8nVP8A8pH/AFWeb9f58mjGrh+fBUq1QutDyfxA4cOHyURbGy8kbgfePmE+pVZqvduEnyM+wTRpvCoePvN75BXrYzy3GLQQnFch7Gu3thp4xunzhcyzMj6C8UKgacfhdgfrkmERM6HqxVpk8Y/qH904L3/6kXAS592AM70wI55JnZKRADv1Ef0gEeys+hbFftLnR8DfDbAky97WzHQuEcCnhHWtJXOeh6iz6S0iW2Z/jOFVwpwSALsuBGBAgxhj04qq0bAK1KnVaPibtcbzdl3qJ7qS1gpVblWXuIdiGON5rRnFOHQMcxAxATTVC1RSqUyZghzejhB9QPNHVxajt4Do5XJ35GVusQDSeGEdP8qruJacCRHpJ3K5W1oLajnODQ2JJ4kRxH5eskQDiRUrTSguO6Rxyz3gFZ8d1uastXsejb3mlcMXeEZY3tnhJxjLFMvFzC8kwDzP18lxac+6uKCXs+Nhrf8A2Af8mn5+iiWOyU4RcsLh+Z49sPX2UBSy6JI+SzJ4+xedUJ8P4iMTkbvq2Ce5VipiJgAHl9Yquao/7QVgeVjy9zNuFehHUOlruUHyP7EqNqYO6J9RfieYULbq0SN8weyWKsabokbLpc3sBIH18kKP0dSJBjihS0kyE20fSJQhC2mEEISIAgNdbQG2YtnF5a3tIJ9AVjem27Y/Mb7+gDbo85cey0vXuq4uAAGRuScP1OI9AM8+KyWnULq9QkzAcATvF7bc7hjA7Hgsz3m37GmO0EvcqtJ1wzxfv/K34vOYXW1MDKYAxmTPInZ/4heKjm1LQAPgmAOIEn1OJ6rtaP8AZyxDrp6AbPtC0szLhjIMMNcOGI5Rn0TF8ScFLFhNmDm5sg8xj+xUXajjeG8ZcDyUpitUSVkr/dgbwc/5Y/ZXnVuz3KLnuvOdUwgTgIc0Y7vxY9N6oOiyA1ziJAiY7rUbL4VNrb5E0wdnNwLpJkDqfVaemVtmTqnSRWrVZXsaWQYa0O2Rdbjx4nMR+lPNXrLdF52BIIzA3YT3he6tao4hxBcxoky2ATGJ3YcE5ZUe4bDAMRJJERg7ZEgk4+vZXZceqLXwUYs2mSfyRGlaRklpbiN+2JBmZaIGKr2k3Q2cZLvXzJ3+qtelKWJjLMfL0VU028BnOcPmuXjfg7GWPki2Nkk8P8rjT4bzAhOrN/tnqZ8l50ZTl8ZRJJ4CMfr91dZRRKaZgUKTJ4HrAOPe+PJQlATKktO1pLR+WW98J9lHWY+/uP7JY8DZHbLfqnV+77qxVHYKrarYAjmVZ3rJlXqNuF+hBSeofShh57ft8lKNKg9YnfA4cQ098R7eqjH3DZe0caOtRaYG9CKBDQCBJKVNJWxIukfSqRBQtRkBeKrgBJyCV7wM1A6VtviMqMYY2TB4mEMEU3XTSgdWE4EbuA3fXMrK7XbyDWAjavCeMOIb5TllirTpYmo4vJlxzniqZpdl1zhxMjoRP/ZU493uW5NkqI2yvu1qZ/VHbJOLfVxc0b8O5IPpKbtb95THCD2zK8Pqy4nmSryhPYktAVQS6kcnAgdQFEWmkWktOYw7hdrxaS4ZiHDsfrzTrSQFQCq3EmA8bwdxI5iO4Kjhjcx+x5scts7nDO8I6iDh0WnEXqm01rSHC88b4IdAG7HPd6LPdDWMvb4bf/KDjkGwCZ6NB8lp1aoy6G07j3k/CHAcz6+62dL5MHWvtIq0WWQb2DQCBhEzkAMz13yuzrQMabbp2ztOwAnc38xzyRaH4safu83ExJMZugDKd5GPDOOkEeIKTyQWgSCSS26CSHDEEuJEDLE4Zra0c5OiG0lN0cRLTzIMe0KjaSd4jnkfCzZHNxOP10Vv1krGlROzd+FrIxk3buZzOXkqtWotp02g4gYn9TomOnyHFceUNE2vk70cn1McX8DZrbtOOIvHoRs+Yx7hc6VYCA3LAnHFxHHlwHOeiVKhLC4/iJPy+Sb0T6j+6CGz1flrgdzp8/8AHqvNnOJHEfNDsL3OFzacR9clIFn1ZOJjcVbC8KnarVtt3QH3+uytrismbuNvT9p5LlEadZepOAzwI6gypN5TC2YgpYcjz7WMdXtMODAHAEZTvCE0pUgSdx+s0ivlji3ZljlaVH1mVyr1w0STCZ23SrWYDE8B+6r1stznmSe24K5KymUkh5b9ImoYGA9+qhLRbnUX3nD7uDJGY6jf2Xsv4HcqJpe1vcS173GCRmlnPTtROKOvezlpLSFEve4OEEk+qp2mrUHvJacBgBx3+/spC0tAzg9VD2n4SB1+aSCXJZNvgYl01ADhsxnuhFSkG13tGQvALlUqQ8Hdh5f4Xa1f/wBDv4o8xCsKke7bRIYDuIHv9eS4WWoRe6QRxaVOabrtdZWluUtA6gbSh9GkXiDvg+QTJeCG/JZtSKo8drSRL5gHCdnJXvSOjHXb5utgmS2WmMRgePQdlSdR7MDWqHIBrYywkmRPMgK6lznOAqHxAwYMyLHCdp7fxHr5Lb06aRz+rak0hp4LTUZVZeJ+F4qfERF2QQQMsMMsF3rvrPa8ufDGlrQAAC+YjamQcccsfNc7BbHlxbVEtAwgtIdhxwM54cjwXu2VNkxF03STeycHAgcySc88VqoxKRU9O1hVtFKmSSGBzyCMAcmAbs5PZVTT9Tau8J9Vb203PqWioRN1zGEyZDWsBOXAuJjPDkqjbXh1pxBIvjAZwMwPVc3PH1avc63TT9Gj2r/RdNWR1FrWPEEAGPruoukfmpbWm033tMFojAHr1P0clEjA+noqUaGeqhx7Lm7Jenn2/YJS3YnmgCW1Ud96enz/ALq5OfkqbqqNtx6fNWx5WbN3GvB2nqo9MLQU6qvTJ5SxQ02MAIdghK74kLQZGbc6qud6cE3dVS+LcF87sVdZRVuhwarWNc5xGzhCz/TVdr6ji0jErxpTSJdVc5rtl5ktJ35KPr3N+CzTlqZsxx0IaWixuM4jeuH+nbEzhmi12prfhKhK1pM5wJ91MUxZNWeW0mm0NacWl4EciclParaCZaKtop1CZa3YO8GSGu54AeaiNCUBUtdJjoguAk5ZFXq0sbYrUaxMsDGtfyLmksk9acfzBWrkpfBnlta+m99J5i4X7O4O3x1XChWuuY7dkehwT3Slne4Cu8/7pc48iTMT9ZJmyzy0YZyB/EDMdxPkmpoi0y46p0JrueASWMnDOCcSOmA/mVrtJFSXnENAmAQ9onCThLe+7nKpv2eAve8+I5jmNaGxlmZvei0KlYnPdDw0DGS0QSDnvIMrf09abOX1V66GVja5z2ud8LReJxOziJxxAiTJ58F10hY2U6hyIIvXdzSBEx0wT2gGNccwSYaAYBGWJOf7KItJFO+c5kAZl2OzDuQERuiVeZ6SIahWNNtVwN6n4tYnInAxJy3AdlSbCz74TB2Qc95aD5ifRWTTboZaMA0na5w9oEdnB2KrdlfFZ7uGHSLoyWDqeEjp9Inu2ctN1SXidwUeHYld7Y+84lNgsyNh7BwXRztgfXNcSUFyCCf1Wbg48wPRWQuUXoayeGwA5kBx6kfLLsn7nQs892ase0QrPTVxXSq9NzUCEiJM4VuKEOSq1FD5NSNoledOaRDaJx3QmIfgSojWWoSyOSnI9qFxLyV+1kOxBxUVaGuJxJQ95BwXKrXKhKh27PDmrg4cFzq1id6faJpA4nNNQjZJ6A0Zdr0zUycHEcnNII9FYNa7U2pTqAERaa7WNJ/JRaLx/qB81G2xxbSY4YODhB67J9CjWtoFSjTjZZSkDm52Psn07orUtmQ+kHnwrrtxF2PhI4jdjwzCb2J80SCJxkHg4HBPNY27NGML0zHKB54plomoQzvCtffQkd4WSmoVqu2h+yLrgJETBnzAxK0Ow13AkgOqAAi+ANkTMQMT0HDfuznUgffVTwBPkZV0OmaxDWh0bJyAnAHiDwWnp70GLqq+qSFF4eKrsA5hN0nKXC+0RzLrvRMdI2wOYLw2w2bwgYwYwOOeC76Ts4bTY1pcJdeJk3i4AmS7OZxUXbKl4EndUa0chcccJ6LSkY5PdohtdmnwgRAkNDucukT0Iw6uVRBP3h3Bxx78d6smtzzcz+KD0h8YcMAqoXnaG6Sud1HedbpP+aOLnYrylQFnNQimdXtF+I8PeNkHAfmP7BRFNskDmrxYmwGgboSTdIsgrZ1e7L+Ee5XMvwXq0buh/wCyb1D7Kqi2zy527sipSA+M3eQbLvKRHcp3am+EGlubh8RzH8PDPqoeqU6RU3YhfihcX5nqfdCcU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data:image/jpeg;base64,/9j/4AAQSkZJRgABAQAAAQABAAD/2wCEAAkGBxQTEhUUEhQVFhUXGBYYGRgWFhQYFxcWGhUdGBofFxcYHCggGB0lHBgcIjEhJSksLi4uGCAzODMsNygtLiwBCgoKDg0OGxAQGywmHyIvMDQvNCwsLCwsLCw0LCwsLCwsLCwsLCwsLCwsLCwsLCwsLCwsLCwsLCwsLCwsLCwsLP/AABEIAPwAyAMBIgACEQEDEQH/xAAcAAABBQEBAQAAAAAAAAAAAAAAAQQFBgcDAgj/xABAEAABAwEECAQDBgUEAgMBAAABAAIRAwQSITEFBiJBUWFxgRORobEywfAHI0JSYtFygpLh8RQzorJTYyRzszT/xAAZAQACAwEAAAAAAAAAAAAAAAAAAgEDBAX/xAAqEQACAgEDAwMDBQEAAAAAAAAAAQIRAxIhMQQyQSJRYRNx8CNCUoGhM//aAAwDAQACEQMRAD8A2JCEJhQQhCABCEIAEIQgASoQgAQheKlVrfiIHUge6APaFXtJ662Og4tdVvOGbaYL4PCRszylRdq+0ag191rHniXFrY5QCUBZdUoVVp6/WSQHOcxxjZcGiJykkiFYrHbWVRLHAj1HUIAcIQhBIIQlUAIlQhAAhCVAAhKkQBzKEpSKSAQlQgBEJUIAEIQgAQV4qVA0EuIAGJJMADmVStZdfWUpbQAc78zpujoBi70QBaNL6VZQpOe4xAzIMTunusetetlV9Z1XxcYuy0Q0tByLThxOI3pnpjWK02n4nEg4iRdbwwDcOWJKgLXQLwJLZ3uxHriPVTqS4IcW+SUpUwSXkzALzO9xl37prS0iPFjAuGU4zUOJPaT5HikoOLAWEzLZa7cR4ZaORg/UFQtwtvOiC+Tlk2Th6TzwSPcZbImq1nmo7wqjCTN17y+9BzN1odid5M9laNUdKV7I9sFlRmT2B5vRONy8ASN905EYHEznNOsfyjqSc/clS2j9KEGHQRwvg/8AF5xUO1wSqfJ9L2auHtDmmQRIK6rMdUNYalEQb1SlvZBvs3yze7D8O8DCMVpVnrte1r2ODmuALXAyCDkQVKlZLjR0SpEqkUEISoAEISoAEIQoJOZQhCYUEISoARCVCCREFCZ6TtYpsc52QBJ5wJ9hPQFBBS9edMAuNOTdZiRu5SN+MwOXNZdaLbffuxkxMkiYkncJwnHeRiHEv9ZtIeLVcPw4uqQc8cGTxJIHQHeoLVt3iVKtQxF5jOUEhoA5XZEfskbHivA80m4thgF57hJmcBljj6ZD3eaD1aq1DPsI9QZT1liNSqwje2T1vH5QtE0RRDGgBZpZa2Rrjh8srQ1NvDbzznnx68U2tGomGHPJaOwSlexV65e42iPsYbpvUuswyzEY+RVXNjumDAO+9eJnoAvoy3WUOCyXXPQ1115uHRW48zb0yK8mBVqiNdVrc+kRdJgEGMxnmzv+HtmQVruq+l23pbs06rheYTIpVnZFh/8AHUOX6owxKxnRRMSc7wnvsnLndPZ3Eq9at18GjDE3cd8guE8AYPQgRknctMhFDVE19CYaFtni0gT8Qlruo39xB7kbk/VydlDVbAlQhSAqEIUACEIQSeCkXqEEKRaEQhCkAQhIUAc69YNEnyGZO4Dms2+0nT/hNuTLzmAcAc2tHHESTvIHAK2616bbZaLqhxd8NNvF5+o81i9ppPqVzWtJktkmcgcz3B9uSWTpExVsi9JUzTobR23TUd5QB0ABHVedXadyyl291VsdGFrfd59EmmbT4oqnldA5nAR2bHZSNCzwynR/KGgnn8bj5AKqT2LoL1Fm0BVpth1RwbHPHyVusOm7M4gNrMncC4Ak8gc1StH6fpWdl1ob+o7I3xtOJzXG26ZstoH3lO9uBuPaZx+FxDb2WQlUfSfNfn2NLyri1+fJq1Os3cQuoqBUvVykGMDaTi5hxbJmAeB4Kx1SWtlVax3Af1ACFTtcbBNJ2HNM7fbqoeb1ruXsmgSR0EhOr1KowtFeoXgQbzg4E/qZHoIQ/wCSJjadGc6LEwP1+hw95Vg0ZUc6mbnxXGVG/wAVMh2HM3SO/NVqi8sr1G/lc4Yfppl//b3UvoC23TTM5SOWciei0T9zPjrg1rVW2guY5p2K7Aej2icecZ8yVbFn+qLxeqWeYIcK9HpIvDsYkfq5K/08lbidopyqpCpUIVhUCEIQSCEIUAC8lCRMQCEIKCAXl+AXpeKmSAMy1vrmtb2sImnZvDLh/wCypecD1AaSOBVB0/adu6MLxk8IBvmeGJ9Fd7baB/qrad/j1J4xTpNptgxuNUnoCs80lE3zGDIk8zJw34JJeCyPn+jnYaQIaCMAfEPK7g0cjh5hTWjKIqvM5GR2+o7QoJtcNoucZE+jd3fD2U5qVUvNneSTHDHLtkqcrdWaunSbSJynqXtNqU3EFuWGR+uSf0tXqkFr7rgQQZAxBBEXQ2MnGOEqxaNq4BShcIlVLJJrksliinwQmhtHCiGsbJiAS4ySZ38/fzUxpIXmxlu6LxRiZJAxTmuMJkdlW+GN5M2tmhyCTUvXy4mWveBdgwMALxniYxMAKBt7azKoLDUcNqC914tF4w2/elzYj4hhuwWxVaA881F6SsLbphoHQK36zS4K1hUndmLGpFrffwvETylsHzC6WWqWEsdhifMHH66JlrWLlrcRgQAO/wCydUYrAGQHxGOAdHw4n4XAYY4HqNq/9qZnbqbXsy/6B0pjTeD95TIIM5iILectJBHfgtb0ZbG1GAtM8t44SNy+dND1arS4XC4Nm+2D4jGDEuAME3RjyjhJWhaoayAGJL2yBLYDmkjMSR0ggzdyyVUbxv4LJ1kXyaohcbNVvAZHmMj+3RdlpMoIQhAAhCEAeUiVCYURCVCCRF5cF6Xl7oBKAMN1zrEWu2UwYmq8nPAPbTfuzxbIVE0vai94Y2bsx1JMec+wV++12g6hX8S6A2uAZnaDmtDdoc2gR/ZZtYX3qzDumf6QT8ktE3/o90vUhrWDiT2bAA8wFP8A2emWfzO91WbftVHDgz1LcP8AlUCtf2bM2CN4cQfQ/NU5ew04H+qaPYXQpJjSRio6gEy0npioyW06T3O43SRHLCCsaNzuXB7r6MqeN43jVdlpbcaYpEcXN3lOLHYq5qtqeMPDgA0rogHe698RPLIJpQslpIDjVphxdEEukCCZJ4YeoXKtp+rZ6jWV2ggztNcHAwYkHceR5IaY1ezVlwdkofStrhp+tye07Y2oy80gjiFSdfdI3LPUIMEi63q7D0z7KO5pIrj6U2/BlOl7V41oqVBk55j+EYD0E91IWJkeHzknk0HPzBPlxTTR1hnMQAMc8OXWF3ttpx2cAIvETBAgtY3kYEnfnkF0fhHM8uTLJqBb3/6qk0kwXgNnNsy2JGMEkCOqtOtFkbo+10zTa0UqzSRE3mlp2hhhAvNIgYTG4RSdUXRVszhBc2oBMZ/eF0njmtt1usLXsoueA5tOoL5O6m4hr55XbwPpiAq5RTtFkJNUx1q1b74GIN9peBwLSA4DHLEGOfBWNZnq3NltgoOmGlzWyfwu2T1MtE9s4laTSOA6KcMrVPwGaNO15PaEIVpSCEIQAiEqRSQIhKhACFeKmS6Ly5AGS/bhZiKLCXTicxiOQIyGOUeayLRVOJcf4R7uPkI/mW4/bRRD7PTbMS449Bw7rF6pDYa3dh8zPMnduwG5Q3ewJVuMdIOlzv1OPkDDfYeQVi+zfSYbXNN2F/ETvcBj3j2VXtWP9JPt8yuIqljg9puuEOBGc4GVEo6o0NCemWo+hxiF5qNfENVS1T1zbVY0Vtl+U/hPTh0PqrjSt7YBBBXPlFp7nSjK90NG17UzAMc4czP7ro2tWds1WANOYIEd8MU9bpcDeEts0i0t3JHxyW6n7DR1RtNt1gDW8AIA6AZLNNc9JCrVuA7FPFx3T/j3UprfrU2mCymZqHcN3Mqk0aJdi/KZM/iOcc8cz2V/T433sy9RlVaF/Z2pMvxhDJF1uRdO93X63phbat4kzImBw7dh7p/bKt2k5+8i63qczygeRJ4KHJ2WgbyZWyJin7Fm1MwqAg/CWkdZ/cSvooWFtSzmk/KowtdOZvNg98c1836uV7l525oB8v8AI81rOgftKaabPHYCbol1OpSJy3scQ6eST9zse/QjxpWoHf6O1O/F93VIw+8aPDeel4EjpzV90Hay9jmui/SeaboyMAOY7+ZjmnqSst0rpahUZUFOoReqvqsYW1AQd2YgSPK6tA1ZrtmrVc9jfG8IsYXskMZSDA52OZIPkEkO9lk+xFkQvLKgd8JB6EH2XpXmcEJUIARIlQpIEQhCAPJB3eR/dcqjn7g3qXH2DcfMLuvJQSZP9tBNNlnl5dUqOqAbmtADZuM3CXDOScJOGGS1GQTyAb1MSfYeZWh/azpDxLcQfgs1MNERjUeZdHAyAP5JWf1SboO84xuk5fLzUAMK2+Bjg0cOJ8sEzqYuPl5QE4rv3Dnj7+f7LjSb8/ZSIP8AQFeCWnqPmrxYJLcCR0Wd2Y3XA/XBXzQtWWyCs+dbWbell4HForvbk4qv6W0tXOwKjsRJjCBlmMZnBWO1NlQn+mF6sTmGNLR5+cQfNLhSbH6mWmNog6FAzJk4znmefL9inTnSbs9eQ4dSc/JerQwgkt8+A3Qml6MG8JlaWjEmeNM1bxaB8I8p3psxuDQMcfmvOYE8Z8x/hdnP2Wxxif25e6EK3bH1+5RePzQJ6kZdpT3Q1IGlfO6d+Uf2UfbfgaBhLm+rJTvV5l8lpOz8d3i4EAdhIPYJJdtlsX6kiVax2DgMAQPkrdYGFrGzvCi7FQvsAAykuPsOeOJUtoatIIdnTJjpn7j1WVu2bIqkTtjtDmkOYbpbgIA7mOZlXLQ2mPF2XgB/LJ3TgeSpFMQxvGB5p5ZX4ghNCbixJwUkaChQmjtNAu8N5/hdx5HnO9C1KSfBllFrkmkIQpFEQhCABN7baBTpvqHJjXPPRrST7Jwqx9otruWCtjBfdpjmXuAI/plDJW5hemrSa1WXfiJqPykl35uJA85KhLU+TA34Dl/n26qS+KSM3k9mDAeceSh3u2p+ohQglsNq9K7B4+8JKQz6/JPNKCabXDv1hNLGZnt8k3gRrc8Unz2Vn1ctWGBVVYyHFvUeqkNCVSDCWcbQ+KWmRdqlWc091h0E9tFlSlPiUwZjMtPxADfBx80x1aomtXY05Dbd0bj6mB3WlmlAxTdNi2bZHWZvUkjJb/itZSaA1nxH9RcYA5iTMH5KO0u1oJuDZIIB4gYD3nyU5pmxhj6r2CAKjmwOTL2HWHHsoHSdeXNiMA4ZDPLf0UfAfJDOG1H1kkYdgdT+66127U5cvX5rixm79RUiMkLb8I5Fh86Y/dONC1Q2qXcAfMkD3jyS2ynsnkGegZHsmNJ0AxnP7/NJVqixvTKzSNWKhdScT+YgdJXulsvqRkWk+hTPUl3/AMeVJUW/eOad4MdxB9YWR7SNydxJxlSWA8l60c+T3UfY6pNERmB3lJo22EVbuEcd+CUmtiVpNPfMISvIEnghBBoqEqFvMAiEqEAeSsn+1e3Oq1BTafuqJLXH/wBxZLo/ha4TzcBxWpW60eHTe/8AK0nqQMB5rIftIsooUbNRDi5x8R7nH8Tqr2kuPlHQBJJ+CyC8lI0dUD3v4NuwB+Wf2wVetGDj1I8voqX/ANurUbxPpIP7qFt7oc4A/ice0KY8i5ODtQfeY8HMY9skwsQ2o7LtZa11w4ZHuPliuRZcqkc8OhxHoUwngdNpTWaR+K76rpTpXKro3OPkcfmnFhZNWmOBntBKeMs82ioAJN7AccBAUvtsI7zov+oNJlOlVr1HBgLmsDnG60AR+I4YueB1CuNU4SMjkRiD0VI1rsVywspCfDpjd+N4BvPPKZjrPBZ7YdKWizOmhUfTEmWAy0472OBaTzhXp/TSTM8v1ZNo0O00x475i74wB6uo4ervVUPWayeDWj8LiSO52h6+ysVn1nY5rm2lhmtdcXsgFpuhrYaT+gHB2e5RGttr8drCCHObekgEXpAgwcRliN3MEFU2mi+pIgLRmDx+vmvDPix4rpXpOFNji0wcjuI5c+S5RvUEN2SForzSqO/S0dMm/JMGPz6pwW//ABajv1Af82lR1N/sPYBREefg0bUmsPChTFoljxyxB+X1wVa1Od91JIGJ94VptDRG3P8ANDPVxxWOa9TNuN+lHOjVjxADhiRzBxH1yXnQr/vDyC8VnggEZ3XNOB3YjE57+O/FMbDaTTrTuIj6O5JW5ZexaK7yAATJQuVK1NJvQSecJFAGuIQULoHPBCEIAitZ6l2zPMTBYSMpAqNJHcAjusi+0S1+JXoYYAZDcGta6PUrWdcGzY6vRh8qjSsa1lqTaG8nVP8A8pH/AFWeb9f58mjGrh+fBUq1QutDyfxA4cOHyURbGy8kbgfePmE+pVZqvduEnyM+wTRpvCoePvN75BXrYzy3GLQQnFch7Gu3thp4xunzhcyzMj6C8UKgacfhdgfrkmERM6HqxVpk8Y/qH904L3/6kXAS592AM70wI55JnZKRADv1Ef0gEeys+hbFftLnR8DfDbAky97WzHQuEcCnhHWtJXOeh6iz6S0iW2Z/jOFVwpwSALsuBGBAgxhj04qq0bAK1KnVaPibtcbzdl3qJ7qS1gpVblWXuIdiGON5rRnFOHQMcxAxATTVC1RSqUyZghzejhB9QPNHVxajt4Do5XJ35GVusQDSeGEdP8qruJacCRHpJ3K5W1oLajnODQ2JJ4kRxH5eskQDiRUrTSguO6Rxyz3gFZ8d1uastXsejb3mlcMXeEZY3tnhJxjLFMvFzC8kwDzP18lxac+6uKCXs+Nhrf8A2Af8mn5+iiWOyU4RcsLh+Z49sPX2UBSy6JI+SzJ4+xedUJ8P4iMTkbvq2Ce5VipiJgAHl9Yquao/7QVgeVjy9zNuFehHUOlruUHyP7EqNqYO6J9RfieYULbq0SN8weyWKsabokbLpc3sBIH18kKP0dSJBjihS0kyE20fSJQhC2mEEISIAgNdbQG2YtnF5a3tIJ9AVjem27Y/Mb7+gDbo85cey0vXuq4uAAGRuScP1OI9AM8+KyWnULq9QkzAcATvF7bc7hjA7Hgsz3m37GmO0EvcqtJ1wzxfv/K34vOYXW1MDKYAxmTPInZ/4heKjm1LQAPgmAOIEn1OJ6rtaP8AZyxDrp6AbPtC0szLhjIMMNcOGI5Rn0TF8ScFLFhNmDm5sg8xj+xUXajjeG8ZcDyUpitUSVkr/dgbwc/5Y/ZXnVuz3KLnuvOdUwgTgIc0Y7vxY9N6oOiyA1ziJAiY7rUbL4VNrb5E0wdnNwLpJkDqfVaemVtmTqnSRWrVZXsaWQYa0O2Rdbjx4nMR+lPNXrLdF52BIIzA3YT3he6tao4hxBcxoky2ATGJ3YcE5ZUe4bDAMRJJERg7ZEgk4+vZXZceqLXwUYs2mSfyRGlaRklpbiN+2JBmZaIGKr2k3Q2cZLvXzJ3+qtelKWJjLMfL0VU028BnOcPmuXjfg7GWPki2Nkk8P8rjT4bzAhOrN/tnqZ8l50ZTl8ZRJJ4CMfr91dZRRKaZgUKTJ4HrAOPe+PJQlATKktO1pLR+WW98J9lHWY+/uP7JY8DZHbLfqnV+77qxVHYKrarYAjmVZ3rJlXqNuF+hBSeofShh57ft8lKNKg9YnfA4cQ098R7eqjH3DZe0caOtRaYG9CKBDQCBJKVNJWxIukfSqRBQtRkBeKrgBJyCV7wM1A6VtviMqMYY2TB4mEMEU3XTSgdWE4EbuA3fXMrK7XbyDWAjavCeMOIb5TllirTpYmo4vJlxzniqZpdl1zhxMjoRP/ZU493uW5NkqI2yvu1qZ/VHbJOLfVxc0b8O5IPpKbtb95THCD2zK8Pqy4nmSryhPYktAVQS6kcnAgdQFEWmkWktOYw7hdrxaS4ZiHDsfrzTrSQFQCq3EmA8bwdxI5iO4Kjhjcx+x5scts7nDO8I6iDh0WnEXqm01rSHC88b4IdAG7HPd6LPdDWMvb4bf/KDjkGwCZ6NB8lp1aoy6G07j3k/CHAcz6+62dL5MHWvtIq0WWQb2DQCBhEzkAMz13yuzrQMabbp2ztOwAnc38xzyRaH4safu83ExJMZugDKd5GPDOOkEeIKTyQWgSCSS26CSHDEEuJEDLE4Zra0c5OiG0lN0cRLTzIMe0KjaSd4jnkfCzZHNxOP10Vv1krGlROzd+FrIxk3buZzOXkqtWotp02g4gYn9TomOnyHFceUNE2vk70cn1McX8DZrbtOOIvHoRs+Yx7hc6VYCA3LAnHFxHHlwHOeiVKhLC4/iJPy+Sb0T6j+6CGz1flrgdzp8/8AHqvNnOJHEfNDsL3OFzacR9clIFn1ZOJjcVbC8KnarVtt3QH3+uytrismbuNvT9p5LlEadZepOAzwI6gypN5TC2YgpYcjz7WMdXtMODAHAEZTvCE0pUgSdx+s0ivlji3ZljlaVH1mVyr1w0STCZ23SrWYDE8B+6r1stznmSe24K5KymUkh5b9ImoYGA9+qhLRbnUX3nD7uDJGY6jf2Xsv4HcqJpe1vcS173GCRmlnPTtROKOvezlpLSFEve4OEEk+qp2mrUHvJacBgBx3+/spC0tAzg9VD2n4SB1+aSCXJZNvgYl01ADhsxnuhFSkG13tGQvALlUqQ8Hdh5f4Xa1f/wBDv4o8xCsKke7bRIYDuIHv9eS4WWoRe6QRxaVOabrtdZWluUtA6gbSh9GkXiDvg+QTJeCG/JZtSKo8drSRL5gHCdnJXvSOjHXb5utgmS2WmMRgePQdlSdR7MDWqHIBrYywkmRPMgK6lznOAqHxAwYMyLHCdp7fxHr5Lb06aRz+rak0hp4LTUZVZeJ+F4qfERF2QQQMsMMsF3rvrPa8ufDGlrQAAC+YjamQcccsfNc7BbHlxbVEtAwgtIdhxwM54cjwXu2VNkxF03STeycHAgcySc88VqoxKRU9O1hVtFKmSSGBzyCMAcmAbs5PZVTT9Tau8J9Vb203PqWioRN1zGEyZDWsBOXAuJjPDkqjbXh1pxBIvjAZwMwPVc3PH1avc63TT9Gj2r/RdNWR1FrWPEEAGPruoukfmpbWm033tMFojAHr1P0clEjA+noqUaGeqhx7Lm7Jenn2/YJS3YnmgCW1Ud96enz/ALq5OfkqbqqNtx6fNWx5WbN3GvB2nqo9MLQU6qvTJ5SxQ02MAIdghK74kLQZGbc6qud6cE3dVS+LcF87sVdZRVuhwarWNc5xGzhCz/TVdr6ji0jErxpTSJdVc5rtl5ktJ35KPr3N+CzTlqZsxx0IaWixuM4jeuH+nbEzhmi12prfhKhK1pM5wJ91MUxZNWeW0mm0NacWl4EciclParaCZaKtop1CZa3YO8GSGu54AeaiNCUBUtdJjoguAk5ZFXq0sbYrUaxMsDGtfyLmksk9acfzBWrkpfBnlta+m99J5i4X7O4O3x1XChWuuY7dkehwT3Slne4Cu8/7pc48iTMT9ZJmyzy0YZyB/EDMdxPkmpoi0y46p0JrueASWMnDOCcSOmA/mVrtJFSXnENAmAQ9onCThLe+7nKpv2eAve8+I5jmNaGxlmZvei0KlYnPdDw0DGS0QSDnvIMrf09abOX1V66GVja5z2ud8LReJxOziJxxAiTJ58F10hY2U6hyIIvXdzSBEx0wT2gGNccwSYaAYBGWJOf7KItJFO+c5kAZl2OzDuQERuiVeZ6SIahWNNtVwN6n4tYnInAxJy3AdlSbCz74TB2Qc95aD5ifRWTTboZaMA0na5w9oEdnB2KrdlfFZ7uGHSLoyWDqeEjp9Inu2ctN1SXidwUeHYld7Y+84lNgsyNh7BwXRztgfXNcSUFyCCf1Wbg48wPRWQuUXoayeGwA5kBx6kfLLsn7nQs892ase0QrPTVxXSq9NzUCEiJM4VuKEOSq1FD5NSNoledOaRDaJx3QmIfgSojWWoSyOSnI9qFxLyV+1kOxBxUVaGuJxJQ95BwXKrXKhKh27PDmrg4cFzq1id6faJpA4nNNQjZJ6A0Zdr0zUycHEcnNII9FYNa7U2pTqAERaa7WNJ/JRaLx/qB81G2xxbSY4YODhB67J9CjWtoFSjTjZZSkDm52Psn07orUtmQ+kHnwrrtxF2PhI4jdjwzCb2J80SCJxkHg4HBPNY27NGML0zHKB54plomoQzvCtffQkd4WSmoVqu2h+yLrgJETBnzAxK0Ow13AkgOqAAi+ANkTMQMT0HDfuznUgffVTwBPkZV0OmaxDWh0bJyAnAHiDwWnp70GLqq+qSFF4eKrsA5hN0nKXC+0RzLrvRMdI2wOYLw2w2bwgYwYwOOeC76Ts4bTY1pcJdeJk3i4AmS7OZxUXbKl4EndUa0chcccJ6LSkY5PdohtdmnwgRAkNDucukT0Iw6uVRBP3h3Bxx78d6smtzzcz+KD0h8YcMAqoXnaG6Sud1HedbpP+aOLnYrylQFnNQimdXtF+I8PeNkHAfmP7BRFNskDmrxYmwGgboSTdIsgrZ1e7L+Ee5XMvwXq0buh/wCyb1D7Kqi2zy527sipSA+M3eQbLvKRHcp3am+EGlubh8RzH8PDPqoeqU6RU3YhfihcX5nqfdCcU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data:image/jpeg;base64,/9j/4AAQSkZJRgABAQAAAQABAAD/2wCEAAkGBxQTEhUUEhQVFhUXGBYYGRgWFhQYFxcWGhUdGBofFxcYHCggGB0lHBgcIjEhJSksLi4uGCAzODMsNygtLiwBCgoKDg0OGxAQGywmHyIvMDQvNCwsLCwsLCw0LCwsLCwsLCwsLCwsLCwsLCwsLCwsLCwsLCwsLCwsLCwsLCwsLP/AABEIAPwAyAMBIgACEQEDEQH/xAAcAAABBQEBAQAAAAAAAAAAAAAAAQQFBgcDAgj/xABAEAABAwEECAQDBgUEAgMBAAABAAIRAwQSITEFBiJBUWFxgRORobEywfAHI0JSYtFygpLh8RQzorJTYyRzszT/xAAZAQACAwEAAAAAAAAAAAAAAAAAAgEDBAX/xAAqEQACAgEDAwMDBQEAAAAAAAAAAQIRAxIhMQQyQSJRYRNx8CNCUoGhM//aAAwDAQACEQMRAD8A2JCEJhQQhCABCEIAEIQgASoQgAQheKlVrfiIHUge6APaFXtJ662Og4tdVvOGbaYL4PCRszylRdq+0ag191rHniXFrY5QCUBZdUoVVp6/WSQHOcxxjZcGiJykkiFYrHbWVRLHAj1HUIAcIQhBIIQlUAIlQhAAhCVAAhKkQBzKEpSKSAQlQgBEJUIAEIQgAQV4qVA0EuIAGJJMADmVStZdfWUpbQAc78zpujoBi70QBaNL6VZQpOe4xAzIMTunusetetlV9Z1XxcYuy0Q0tByLThxOI3pnpjWK02n4nEg4iRdbwwDcOWJKgLXQLwJLZ3uxHriPVTqS4IcW+SUpUwSXkzALzO9xl37prS0iPFjAuGU4zUOJPaT5HikoOLAWEzLZa7cR4ZaORg/UFQtwtvOiC+Tlk2Th6TzwSPcZbImq1nmo7wqjCTN17y+9BzN1odid5M9laNUdKV7I9sFlRmT2B5vRONy8ASN905EYHEznNOsfyjqSc/clS2j9KEGHQRwvg/8AF5xUO1wSqfJ9L2auHtDmmQRIK6rMdUNYalEQb1SlvZBvs3yze7D8O8DCMVpVnrte1r2ODmuALXAyCDkQVKlZLjR0SpEqkUEISoAEISoAEIQoJOZQhCYUEISoARCVCCREFCZ6TtYpsc52QBJ5wJ9hPQFBBS9edMAuNOTdZiRu5SN+MwOXNZdaLbffuxkxMkiYkncJwnHeRiHEv9ZtIeLVcPw4uqQc8cGTxJIHQHeoLVt3iVKtQxF5jOUEhoA5XZEfskbHivA80m4thgF57hJmcBljj6ZD3eaD1aq1DPsI9QZT1liNSqwje2T1vH5QtE0RRDGgBZpZa2Rrjh8srQ1NvDbzznnx68U2tGomGHPJaOwSlexV65e42iPsYbpvUuswyzEY+RVXNjumDAO+9eJnoAvoy3WUOCyXXPQ1115uHRW48zb0yK8mBVqiNdVrc+kRdJgEGMxnmzv+HtmQVruq+l23pbs06rheYTIpVnZFh/8AHUOX6owxKxnRRMSc7wnvsnLndPZ3Eq9at18GjDE3cd8guE8AYPQgRknctMhFDVE19CYaFtni0gT8Qlruo39xB7kbk/VydlDVbAlQhSAqEIUACEIQSeCkXqEEKRaEQhCkAQhIUAc69YNEnyGZO4Dms2+0nT/hNuTLzmAcAc2tHHESTvIHAK2616bbZaLqhxd8NNvF5+o81i9ppPqVzWtJktkmcgcz3B9uSWTpExVsi9JUzTobR23TUd5QB0ABHVedXadyyl291VsdGFrfd59EmmbT4oqnldA5nAR2bHZSNCzwynR/KGgnn8bj5AKqT2LoL1Fm0BVpth1RwbHPHyVusOm7M4gNrMncC4Ak8gc1StH6fpWdl1ob+o7I3xtOJzXG26ZstoH3lO9uBuPaZx+FxDb2WQlUfSfNfn2NLyri1+fJq1Os3cQuoqBUvVykGMDaTi5hxbJmAeB4Kx1SWtlVax3Af1ACFTtcbBNJ2HNM7fbqoeb1ruXsmgSR0EhOr1KowtFeoXgQbzg4E/qZHoIQ/wCSJjadGc6LEwP1+hw95Vg0ZUc6mbnxXGVG/wAVMh2HM3SO/NVqi8sr1G/lc4Yfppl//b3UvoC23TTM5SOWciei0T9zPjrg1rVW2guY5p2K7Aej2icecZ8yVbFn+qLxeqWeYIcK9HpIvDsYkfq5K/08lbidopyqpCpUIVhUCEIQSCEIUAC8lCRMQCEIKCAXl+AXpeKmSAMy1vrmtb2sImnZvDLh/wCypecD1AaSOBVB0/adu6MLxk8IBvmeGJ9Fd7baB/qrad/j1J4xTpNptgxuNUnoCs80lE3zGDIk8zJw34JJeCyPn+jnYaQIaCMAfEPK7g0cjh5hTWjKIqvM5GR2+o7QoJtcNoucZE+jd3fD2U5qVUvNneSTHDHLtkqcrdWaunSbSJynqXtNqU3EFuWGR+uSf0tXqkFr7rgQQZAxBBEXQ2MnGOEqxaNq4BShcIlVLJJrksliinwQmhtHCiGsbJiAS4ySZ38/fzUxpIXmxlu6LxRiZJAxTmuMJkdlW+GN5M2tmhyCTUvXy4mWveBdgwMALxniYxMAKBt7azKoLDUcNqC914tF4w2/elzYj4hhuwWxVaA881F6SsLbphoHQK36zS4K1hUndmLGpFrffwvETylsHzC6WWqWEsdhifMHH66JlrWLlrcRgQAO/wCydUYrAGQHxGOAdHw4n4XAYY4HqNq/9qZnbqbXsy/6B0pjTeD95TIIM5iILectJBHfgtb0ZbG1GAtM8t44SNy+dND1arS4XC4Nm+2D4jGDEuAME3RjyjhJWhaoayAGJL2yBLYDmkjMSR0ggzdyyVUbxv4LJ1kXyaohcbNVvAZHmMj+3RdlpMoIQhAAhCEAeUiVCYURCVCCRF5cF6Xl7oBKAMN1zrEWu2UwYmq8nPAPbTfuzxbIVE0vai94Y2bsx1JMec+wV++12g6hX8S6A2uAZnaDmtDdoc2gR/ZZtYX3qzDumf6QT8ktE3/o90vUhrWDiT2bAA8wFP8A2emWfzO91WbftVHDgz1LcP8AlUCtf2bM2CN4cQfQ/NU5ew04H+qaPYXQpJjSRio6gEy0npioyW06T3O43SRHLCCsaNzuXB7r6MqeN43jVdlpbcaYpEcXN3lOLHYq5qtqeMPDgA0rogHe698RPLIJpQslpIDjVphxdEEukCCZJ4YeoXKtp+rZ6jWV2ggztNcHAwYkHceR5IaY1ezVlwdkofStrhp+tye07Y2oy80gjiFSdfdI3LPUIMEi63q7D0z7KO5pIrj6U2/BlOl7V41oqVBk55j+EYD0E91IWJkeHzknk0HPzBPlxTTR1hnMQAMc8OXWF3ttpx2cAIvETBAgtY3kYEnfnkF0fhHM8uTLJqBb3/6qk0kwXgNnNsy2JGMEkCOqtOtFkbo+10zTa0UqzSRE3mlp2hhhAvNIgYTG4RSdUXRVszhBc2oBMZ/eF0njmtt1usLXsoueA5tOoL5O6m4hr55XbwPpiAq5RTtFkJNUx1q1b74GIN9peBwLSA4DHLEGOfBWNZnq3NltgoOmGlzWyfwu2T1MtE9s4laTSOA6KcMrVPwGaNO15PaEIVpSCEIQAiEqRSQIhKhACFeKmS6Ly5AGS/bhZiKLCXTicxiOQIyGOUeayLRVOJcf4R7uPkI/mW4/bRRD7PTbMS449Bw7rF6pDYa3dh8zPMnduwG5Q3ewJVuMdIOlzv1OPkDDfYeQVi+zfSYbXNN2F/ETvcBj3j2VXtWP9JPt8yuIqljg9puuEOBGc4GVEo6o0NCemWo+hxiF5qNfENVS1T1zbVY0Vtl+U/hPTh0PqrjSt7YBBBXPlFp7nSjK90NG17UzAMc4czP7ro2tWds1WANOYIEd8MU9bpcDeEts0i0t3JHxyW6n7DR1RtNt1gDW8AIA6AZLNNc9JCrVuA7FPFx3T/j3UprfrU2mCymZqHcN3Mqk0aJdi/KZM/iOcc8cz2V/T433sy9RlVaF/Z2pMvxhDJF1uRdO93X63phbat4kzImBw7dh7p/bKt2k5+8i63qczygeRJ4KHJ2WgbyZWyJin7Fm1MwqAg/CWkdZ/cSvooWFtSzmk/KowtdOZvNg98c1836uV7l525oB8v8AI81rOgftKaabPHYCbol1OpSJy3scQ6eST9zse/QjxpWoHf6O1O/F93VIw+8aPDeel4EjpzV90Hay9jmui/SeaboyMAOY7+ZjmnqSst0rpahUZUFOoReqvqsYW1AQd2YgSPK6tA1ZrtmrVc9jfG8IsYXskMZSDA52OZIPkEkO9lk+xFkQvLKgd8JB6EH2XpXmcEJUIARIlQpIEQhCAPJB3eR/dcqjn7g3qXH2DcfMLuvJQSZP9tBNNlnl5dUqOqAbmtADZuM3CXDOScJOGGS1GQTyAb1MSfYeZWh/azpDxLcQfgs1MNERjUeZdHAyAP5JWf1SboO84xuk5fLzUAMK2+Bjg0cOJ8sEzqYuPl5QE4rv3Dnj7+f7LjSb8/ZSIP8AQFeCWnqPmrxYJLcCR0Wd2Y3XA/XBXzQtWWyCs+dbWbell4HForvbk4qv6W0tXOwKjsRJjCBlmMZnBWO1NlQn+mF6sTmGNLR5+cQfNLhSbH6mWmNog6FAzJk4znmefL9inTnSbs9eQ4dSc/JerQwgkt8+A3Qml6MG8JlaWjEmeNM1bxaB8I8p3psxuDQMcfmvOYE8Z8x/hdnP2Wxxif25e6EK3bH1+5RePzQJ6kZdpT3Q1IGlfO6d+Uf2UfbfgaBhLm+rJTvV5l8lpOz8d3i4EAdhIPYJJdtlsX6kiVax2DgMAQPkrdYGFrGzvCi7FQvsAAykuPsOeOJUtoatIIdnTJjpn7j1WVu2bIqkTtjtDmkOYbpbgIA7mOZlXLQ2mPF2XgB/LJ3TgeSpFMQxvGB5p5ZX4ghNCbixJwUkaChQmjtNAu8N5/hdx5HnO9C1KSfBllFrkmkIQpFEQhCABN7baBTpvqHJjXPPRrST7Jwqx9otruWCtjBfdpjmXuAI/plDJW5hemrSa1WXfiJqPykl35uJA85KhLU+TA34Dl/n26qS+KSM3k9mDAeceSh3u2p+ohQglsNq9K7B4+8JKQz6/JPNKCabXDv1hNLGZnt8k3gRrc8Unz2Vn1ctWGBVVYyHFvUeqkNCVSDCWcbQ+KWmRdqlWc091h0E9tFlSlPiUwZjMtPxADfBx80x1aomtXY05Dbd0bj6mB3WlmlAxTdNi2bZHWZvUkjJb/itZSaA1nxH9RcYA5iTMH5KO0u1oJuDZIIB4gYD3nyU5pmxhj6r2CAKjmwOTL2HWHHsoHSdeXNiMA4ZDPLf0UfAfJDOG1H1kkYdgdT+66127U5cvX5rixm79RUiMkLb8I5Fh86Y/dONC1Q2qXcAfMkD3jyS2ynsnkGegZHsmNJ0AxnP7/NJVqixvTKzSNWKhdScT+YgdJXulsvqRkWk+hTPUl3/AMeVJUW/eOad4MdxB9YWR7SNydxJxlSWA8l60c+T3UfY6pNERmB3lJo22EVbuEcd+CUmtiVpNPfMISvIEnghBBoqEqFvMAiEqEAeSsn+1e3Oq1BTafuqJLXH/wBxZLo/ha4TzcBxWpW60eHTe/8AK0nqQMB5rIftIsooUbNRDi5x8R7nH8Tqr2kuPlHQBJJ+CyC8lI0dUD3v4NuwB+Wf2wVetGDj1I8voqX/ANurUbxPpIP7qFt7oc4A/ice0KY8i5ODtQfeY8HMY9skwsQ2o7LtZa11w4ZHuPliuRZcqkc8OhxHoUwngdNpTWaR+K76rpTpXKro3OPkcfmnFhZNWmOBntBKeMs82ioAJN7AccBAUvtsI7zov+oNJlOlVr1HBgLmsDnG60AR+I4YueB1CuNU4SMjkRiD0VI1rsVywspCfDpjd+N4BvPPKZjrPBZ7YdKWizOmhUfTEmWAy0472OBaTzhXp/TSTM8v1ZNo0O00x475i74wB6uo4ervVUPWayeDWj8LiSO52h6+ysVn1nY5rm2lhmtdcXsgFpuhrYaT+gHB2e5RGttr8drCCHObekgEXpAgwcRliN3MEFU2mi+pIgLRmDx+vmvDPix4rpXpOFNji0wcjuI5c+S5RvUEN2SForzSqO/S0dMm/JMGPz6pwW//ABajv1Af82lR1N/sPYBREefg0bUmsPChTFoljxyxB+X1wVa1Od91JIGJ94VptDRG3P8ANDPVxxWOa9TNuN+lHOjVjxADhiRzBxH1yXnQr/vDyC8VnggEZ3XNOB3YjE57+O/FMbDaTTrTuIj6O5JW5ZexaK7yAATJQuVK1NJvQSecJFAGuIQULoHPBCEIAitZ6l2zPMTBYSMpAqNJHcAjusi+0S1+JXoYYAZDcGta6PUrWdcGzY6vRh8qjSsa1lqTaG8nVP8A8pH/AFWeb9f58mjGrh+fBUq1QutDyfxA4cOHyURbGy8kbgfePmE+pVZqvduEnyM+wTRpvCoePvN75BXrYzy3GLQQnFch7Gu3thp4xunzhcyzMj6C8UKgacfhdgfrkmERM6HqxVpk8Y/qH904L3/6kXAS592AM70wI55JnZKRADv1Ef0gEeys+hbFftLnR8DfDbAky97WzHQuEcCnhHWtJXOeh6iz6S0iW2Z/jOFVwpwSALsuBGBAgxhj04qq0bAK1KnVaPibtcbzdl3qJ7qS1gpVblWXuIdiGON5rRnFOHQMcxAxATTVC1RSqUyZghzejhB9QPNHVxajt4Do5XJ35GVusQDSeGEdP8qruJacCRHpJ3K5W1oLajnODQ2JJ4kRxH5eskQDiRUrTSguO6Rxyz3gFZ8d1uastXsejb3mlcMXeEZY3tnhJxjLFMvFzC8kwDzP18lxac+6uKCXs+Nhrf8A2Af8mn5+iiWOyU4RcsLh+Z49sPX2UBSy6JI+SzJ4+xedUJ8P4iMTkbvq2Ce5VipiJgAHl9Yquao/7QVgeVjy9zNuFehHUOlruUHyP7EqNqYO6J9RfieYULbq0SN8weyWKsabokbLpc3sBIH18kKP0dSJBjihS0kyE20fSJQhC2mEEISIAgNdbQG2YtnF5a3tIJ9AVjem27Y/Mb7+gDbo85cey0vXuq4uAAGRuScP1OI9AM8+KyWnULq9QkzAcATvF7bc7hjA7Hgsz3m37GmO0EvcqtJ1wzxfv/K34vOYXW1MDKYAxmTPInZ/4heKjm1LQAPgmAOIEn1OJ6rtaP8AZyxDrp6AbPtC0szLhjIMMNcOGI5Rn0TF8ScFLFhNmDm5sg8xj+xUXajjeG8ZcDyUpitUSVkr/dgbwc/5Y/ZXnVuz3KLnuvOdUwgTgIc0Y7vxY9N6oOiyA1ziJAiY7rUbL4VNrb5E0wdnNwLpJkDqfVaemVtmTqnSRWrVZXsaWQYa0O2Rdbjx4nMR+lPNXrLdF52BIIzA3YT3he6tao4hxBcxoky2ATGJ3YcE5ZUe4bDAMRJJERg7ZEgk4+vZXZceqLXwUYs2mSfyRGlaRklpbiN+2JBmZaIGKr2k3Q2cZLvXzJ3+qtelKWJjLMfL0VU028BnOcPmuXjfg7GWPki2Nkk8P8rjT4bzAhOrN/tnqZ8l50ZTl8ZRJJ4CMfr91dZRRKaZgUKTJ4HrAOPe+PJQlATKktO1pLR+WW98J9lHWY+/uP7JY8DZHbLfqnV+77qxVHYKrarYAjmVZ3rJlXqNuF+hBSeofShh57ft8lKNKg9YnfA4cQ098R7eqjH3DZe0caOtRaYG9CKBDQCBJKVNJWxIukfSqRBQtRkBeKrgBJyCV7wM1A6VtviMqMYY2TB4mEMEU3XTSgdWE4EbuA3fXMrK7XbyDWAjavCeMOIb5TllirTpYmo4vJlxzniqZpdl1zhxMjoRP/ZU493uW5NkqI2yvu1qZ/VHbJOLfVxc0b8O5IPpKbtb95THCD2zK8Pqy4nmSryhPYktAVQS6kcnAgdQFEWmkWktOYw7hdrxaS4ZiHDsfrzTrSQFQCq3EmA8bwdxI5iO4Kjhjcx+x5scts7nDO8I6iDh0WnEXqm01rSHC88b4IdAG7HPd6LPdDWMvb4bf/KDjkGwCZ6NB8lp1aoy6G07j3k/CHAcz6+62dL5MHWvtIq0WWQb2DQCBhEzkAMz13yuzrQMabbp2ztOwAnc38xzyRaH4safu83ExJMZugDKd5GPDOOkEeIKTyQWgSCSS26CSHDEEuJEDLE4Zra0c5OiG0lN0cRLTzIMe0KjaSd4jnkfCzZHNxOP10Vv1krGlROzd+FrIxk3buZzOXkqtWotp02g4gYn9TomOnyHFceUNE2vk70cn1McX8DZrbtOOIvHoRs+Yx7hc6VYCA3LAnHFxHHlwHOeiVKhLC4/iJPy+Sb0T6j+6CGz1flrgdzp8/8AHqvNnOJHEfNDsL3OFzacR9clIFn1ZOJjcVbC8KnarVtt3QH3+uytrismbuNvT9p5LlEadZepOAzwI6gypN5TC2YgpYcjz7WMdXtMODAHAEZTvCE0pUgSdx+s0ivlji3ZljlaVH1mVyr1w0STCZ23SrWYDE8B+6r1stznmSe24K5KymUkh5b9ImoYGA9+qhLRbnUX3nD7uDJGY6jf2Xsv4HcqJpe1vcS173GCRmlnPTtROKOvezlpLSFEve4OEEk+qp2mrUHvJacBgBx3+/spC0tAzg9VD2n4SB1+aSCXJZNvgYl01ADhsxnuhFSkG13tGQvALlUqQ8Hdh5f4Xa1f/wBDv4o8xCsKke7bRIYDuIHv9eS4WWoRe6QRxaVOabrtdZWluUtA6gbSh9GkXiDvg+QTJeCG/JZtSKo8drSRL5gHCdnJXvSOjHXb5utgmS2WmMRgePQdlSdR7MDWqHIBrYywkmRPMgK6lznOAqHxAwYMyLHCdp7fxHr5Lb06aRz+rak0hp4LTUZVZeJ+F4qfERF2QQQMsMMsF3rvrPa8ufDGlrQAAC+YjamQcccsfNc7BbHlxbVEtAwgtIdhxwM54cjwXu2VNkxF03STeycHAgcySc88VqoxKRU9O1hVtFKmSSGBzyCMAcmAbs5PZVTT9Tau8J9Vb203PqWioRN1zGEyZDWsBOXAuJjPDkqjbXh1pxBIvjAZwMwPVc3PH1avc63TT9Gj2r/RdNWR1FrWPEEAGPruoukfmpbWm033tMFojAHr1P0clEjA+noqUaGeqhx7Lm7Jenn2/YJS3YnmgCW1Ud96enz/ALq5OfkqbqqNtx6fNWx5WbN3GvB2nqo9MLQU6qvTJ5SxQ02MAIdghK74kLQZGbc6qud6cE3dVS+LcF87sVdZRVuhwarWNc5xGzhCz/TVdr6ji0jErxpTSJdVc5rtl5ktJ35KPr3N+CzTlqZsxx0IaWixuM4jeuH+nbEzhmi12prfhKhK1pM5wJ91MUxZNWeW0mm0NacWl4EciclParaCZaKtop1CZa3YO8GSGu54AeaiNCUBUtdJjoguAk5ZFXq0sbYrUaxMsDGtfyLmksk9acfzBWrkpfBnlta+m99J5i4X7O4O3x1XChWuuY7dkehwT3Slne4Cu8/7pc48iTMT9ZJmyzy0YZyB/EDMdxPkmpoi0y46p0JrueASWMnDOCcSOmA/mVrtJFSXnENAmAQ9onCThLe+7nKpv2eAve8+I5jmNaGxlmZvei0KlYnPdDw0DGS0QSDnvIMrf09abOX1V66GVja5z2ud8LReJxOziJxxAiTJ58F10hY2U6hyIIvXdzSBEx0wT2gGNccwSYaAYBGWJOf7KItJFO+c5kAZl2OzDuQERuiVeZ6SIahWNNtVwN6n4tYnInAxJy3AdlSbCz74TB2Qc95aD5ifRWTTboZaMA0na5w9oEdnB2KrdlfFZ7uGHSLoyWDqeEjp9Inu2ctN1SXidwUeHYld7Y+84lNgsyNh7BwXRztgfXNcSUFyCCf1Wbg48wPRWQuUXoayeGwA5kBx6kfLLsn7nQs892ase0QrPTVxXSq9NzUCEiJM4VuKEOSq1FD5NSNoledOaRDaJx3QmIfgSojWWoSyOSnI9qFxLyV+1kOxBxUVaGuJxJQ95BwXKrXKhKh27PDmrg4cFzq1id6faJpA4nNNQjZJ6A0Zdr0zUycHEcnNII9FYNa7U2pTqAERaa7WNJ/JRaLx/qB81G2xxbSY4YODhB67J9CjWtoFSjTjZZSkDm52Psn07orUtmQ+kHnwrrtxF2PhI4jdjwzCb2J80SCJxkHg4HBPNY27NGML0zHKB54plomoQzvCtffQkd4WSmoVqu2h+yLrgJETBnzAxK0Ow13AkgOqAAi+ANkTMQMT0HDfuznUgffVTwBPkZV0OmaxDWh0bJyAnAHiDwWnp70GLqq+qSFF4eKrsA5hN0nKXC+0RzLrvRMdI2wOYLw2w2bwgYwYwOOeC76Ts4bTY1pcJdeJk3i4AmS7OZxUXbKl4EndUa0chcccJ6LSkY5PdohtdmnwgRAkNDucukT0Iw6uVRBP3h3Bxx78d6smtzzcz+KD0h8YcMAqoXnaG6Sud1HedbpP+aOLnYrylQFnNQimdXtF+I8PeNkHAfmP7BRFNskDmrxYmwGgboSTdIsgrZ1e7L+Ee5XMvwXq0buh/wCyb1D7Kqi2zy527sipSA+M3eQbLvKRHcp3am+EGlubh8RzH8PDPqoeqU6RU3YhfihcX5nqfdCcU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6" name="Picture 10" descr="https://encrypted-tbn0.gstatic.com/images?q=tbn:ANd9GcSjmJQeuJYVkgmXW1iLgS_Dx3VCpIcYksQbWLLyVxq_GzDFjfBcEw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3786190"/>
            <a:ext cx="4986968" cy="2802042"/>
          </a:xfrm>
          <a:prstGeom prst="rect">
            <a:avLst/>
          </a:prstGeom>
          <a:noFill/>
        </p:spPr>
      </p:pic>
      <p:pic>
        <p:nvPicPr>
          <p:cNvPr id="10242" name="Picture 2" descr="http://ic.pics.livejournal.com/andy_sinclair/57093347/65670/65670_origina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00" y="428604"/>
            <a:ext cx="7272803" cy="194421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714876" y="2714620"/>
            <a:ext cx="13917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40%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mtdata.ru/u24/photoCF4A/20021000475-0/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512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philippinen-life.de/img-panay/ati-girl-panay-philippines-x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57884" y="428604"/>
            <a:ext cx="2971755" cy="2857496"/>
          </a:xfrm>
          <a:prstGeom prst="rect">
            <a:avLst/>
          </a:prstGeom>
          <a:noFill/>
        </p:spPr>
      </p:pic>
      <p:pic>
        <p:nvPicPr>
          <p:cNvPr id="8196" name="Picture 4" descr="http://ukrmap.su/program2009/g10/r_2/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4071942"/>
            <a:ext cx="3786214" cy="2470762"/>
          </a:xfrm>
          <a:prstGeom prst="rect">
            <a:avLst/>
          </a:prstGeom>
          <a:noFill/>
        </p:spPr>
      </p:pic>
      <p:pic>
        <p:nvPicPr>
          <p:cNvPr id="41986" name="Picture 2" descr="http://clon-serial.ru/images/stories/serial_clon_aktrisa_thalma_de%20_freita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357166"/>
            <a:ext cx="3528392" cy="2726486"/>
          </a:xfrm>
          <a:prstGeom prst="rect">
            <a:avLst/>
          </a:prstGeom>
          <a:noFill/>
        </p:spPr>
      </p:pic>
      <p:pic>
        <p:nvPicPr>
          <p:cNvPr id="8200" name="Picture 8" descr="http://s019.radikal.ru/i630/1205/66/8695df2ae9c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472" y="4071942"/>
            <a:ext cx="3168352" cy="211388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000496" y="2714620"/>
            <a:ext cx="13917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10%</a:t>
            </a:r>
            <a:endParaRPr lang="ru-RU" sz="5400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282</Words>
  <Application>Microsoft Office PowerPoint</Application>
  <PresentationFormat>Экран (4:3)</PresentationFormat>
  <Paragraphs>74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Численность населения Земли. Расовый состав. Народы планеты</vt:lpstr>
      <vt:lpstr>Цель урока </vt:lpstr>
      <vt:lpstr>На какие расы делится все население нашей планеты?</vt:lpstr>
      <vt:lpstr>Человечество – единый биологический вид</vt:lpstr>
      <vt:lpstr>Причины появления разных рас (гипотезы)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Представители  смешанных и переходных рас</vt:lpstr>
      <vt:lpstr>Потомки смешанных браков</vt:lpstr>
      <vt:lpstr>Расы – это большие группы людей, связанные общностью происхождения, проживания  и внешних физических признаков</vt:lpstr>
      <vt:lpstr>Люди разных рас различаются внешне, но способности человека не зависят от его расовой принадлежности</vt:lpstr>
      <vt:lpstr>В большинстве стран мира распространение идей расового превосходства считается преступлением</vt:lpstr>
      <vt:lpstr>Человечество – это все население Земли</vt:lpstr>
      <vt:lpstr>Численность  населения Земли постоянно изменяется - увеличивается</vt:lpstr>
      <vt:lpstr>Рост численности населения</vt:lpstr>
      <vt:lpstr>Население состоит из народов.</vt:lpstr>
      <vt:lpstr>В мире  около 5 000 народов и народностей</vt:lpstr>
      <vt:lpstr>Китайский язык – самый распространенный на планете </vt:lpstr>
      <vt:lpstr>В 9 крупнейших странах мира проживает более ½ населения страны</vt:lpstr>
      <vt:lpstr>Домашнее задание</vt:lpstr>
      <vt:lpstr>Спасибо за внимание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Численность населения Земли. Расовый состав.  Народы планеты</dc:title>
  <dc:creator>Нина Валентиновна</dc:creator>
  <cp:lastModifiedBy>Василий</cp:lastModifiedBy>
  <cp:revision>34</cp:revision>
  <dcterms:created xsi:type="dcterms:W3CDTF">2009-05-07T17:24:49Z</dcterms:created>
  <dcterms:modified xsi:type="dcterms:W3CDTF">2022-02-08T10:59:15Z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1402410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