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2/9/2022</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ytimg.com/vi/0aDc_CfNXJs/maxresdefault.jpg">
            <a:extLst>
              <a:ext uri="{FF2B5EF4-FFF2-40B4-BE49-F238E27FC236}">
                <a16:creationId xmlns:a16="http://schemas.microsoft.com/office/drawing/2014/main" id="{DC7E4C80-9BCF-4266-B187-3FBE7A6619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6D567288-6928-48F8-A6CC-59D73C4C780B}"/>
              </a:ext>
            </a:extLst>
          </p:cNvPr>
          <p:cNvSpPr>
            <a:spLocks noGrp="1"/>
          </p:cNvSpPr>
          <p:nvPr>
            <p:ph type="ctrTitle"/>
          </p:nvPr>
        </p:nvSpPr>
        <p:spPr>
          <a:xfrm>
            <a:off x="637953" y="180752"/>
            <a:ext cx="10919638" cy="6570922"/>
          </a:xfrm>
        </p:spPr>
        <p:txBody>
          <a:bodyPr>
            <a:normAutofit fontScale="90000"/>
          </a:bodyPr>
          <a:lstStyle/>
          <a:p>
            <a:r>
              <a:rPr lang="ru-RU" sz="8800" b="1" dirty="0">
                <a:solidFill>
                  <a:srgbClr val="C00000"/>
                </a:solidFill>
              </a:rPr>
              <a:t>СЕМЬ</a:t>
            </a:r>
            <a:r>
              <a:rPr lang="ru-RU" sz="8800" b="1" dirty="0">
                <a:solidFill>
                  <a:srgbClr val="002060"/>
                </a:solidFill>
              </a:rPr>
              <a:t> ЗАКОНОВ СУДЬБЫ.</a:t>
            </a:r>
            <a:br>
              <a:rPr lang="ru-RU" sz="8800" b="1" dirty="0">
                <a:solidFill>
                  <a:srgbClr val="002060"/>
                </a:solidFill>
              </a:rPr>
            </a:br>
            <a:br>
              <a:rPr lang="ru-RU" sz="8800" b="1" dirty="0">
                <a:solidFill>
                  <a:srgbClr val="002060"/>
                </a:solidFill>
              </a:rPr>
            </a:br>
            <a:br>
              <a:rPr lang="ru-RU" sz="8800" dirty="0"/>
            </a:br>
            <a:r>
              <a:rPr lang="ru-RU" sz="8800" dirty="0"/>
              <a:t>               </a:t>
            </a:r>
            <a:r>
              <a:rPr lang="ru-RU" sz="3600" b="1" i="1" dirty="0">
                <a:solidFill>
                  <a:schemeClr val="accent6">
                    <a:lumMod val="50000"/>
                  </a:schemeClr>
                </a:solidFill>
              </a:rPr>
              <a:t>Как они воздействуют </a:t>
            </a:r>
            <a:br>
              <a:rPr lang="ru-RU" sz="3600" b="1" i="1" dirty="0">
                <a:solidFill>
                  <a:schemeClr val="accent6">
                    <a:lumMod val="50000"/>
                  </a:schemeClr>
                </a:solidFill>
              </a:rPr>
            </a:br>
            <a:r>
              <a:rPr lang="ru-RU" sz="3600" b="1" i="1" dirty="0">
                <a:solidFill>
                  <a:schemeClr val="accent6">
                    <a:lumMod val="50000"/>
                  </a:schemeClr>
                </a:solidFill>
              </a:rPr>
              <a:t>на нашу жизнь.</a:t>
            </a:r>
            <a:br>
              <a:rPr lang="ru-RU" sz="3600" dirty="0"/>
            </a:br>
            <a:endParaRPr lang="ru-RU" sz="3600" dirty="0"/>
          </a:p>
        </p:txBody>
      </p:sp>
    </p:spTree>
    <p:extLst>
      <p:ext uri="{BB962C8B-B14F-4D97-AF65-F5344CB8AC3E}">
        <p14:creationId xmlns:p14="http://schemas.microsoft.com/office/powerpoint/2010/main" val="47490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0154106-1DCE-4CB2-913F-25A9A2532728}"/>
              </a:ext>
            </a:extLst>
          </p:cNvPr>
          <p:cNvSpPr>
            <a:spLocks noGrp="1"/>
          </p:cNvSpPr>
          <p:nvPr>
            <p:ph sz="quarter" idx="13"/>
          </p:nvPr>
        </p:nvSpPr>
        <p:spPr>
          <a:xfrm>
            <a:off x="913774" y="318977"/>
            <a:ext cx="10363826" cy="6145617"/>
          </a:xfrm>
        </p:spPr>
        <p:txBody>
          <a:bodyPr>
            <a:normAutofit fontScale="55000" lnSpcReduction="20000"/>
          </a:bodyPr>
          <a:lstStyle/>
          <a:p>
            <a:pPr marL="0" indent="0">
              <a:buNone/>
            </a:pPr>
            <a:r>
              <a:rPr lang="ru-RU" sz="3400" b="1" dirty="0">
                <a:solidFill>
                  <a:srgbClr val="002060"/>
                </a:solidFill>
              </a:rPr>
              <a:t>Люди нередко склонны играть роль невинной жертвы, ведь никому не захочется брать на себя ответственность за случившиеся. Виноват автобус, если мы опоздали. Или свекровь, если выходные испорчены. Или родители, если страдаем комплексом неполноценности. Мы чувствуем себя жертвой погоды, обстоятельств, воспитания, партнёра… Поэтому мы ни в чём не виноваты. </a:t>
            </a:r>
          </a:p>
          <a:p>
            <a:pPr marL="0" indent="0">
              <a:buNone/>
            </a:pPr>
            <a:r>
              <a:rPr lang="ru-RU" sz="3400" b="1" dirty="0">
                <a:solidFill>
                  <a:srgbClr val="002060"/>
                </a:solidFill>
              </a:rPr>
              <a:t>Увы, все мудрецы от Сократа до </a:t>
            </a:r>
            <a:r>
              <a:rPr lang="ru-RU" sz="3400" b="1" dirty="0" err="1">
                <a:solidFill>
                  <a:srgbClr val="002060"/>
                </a:solidFill>
              </a:rPr>
              <a:t>Далайламы</a:t>
            </a:r>
            <a:r>
              <a:rPr lang="ru-RU" sz="3400" b="1" dirty="0">
                <a:solidFill>
                  <a:srgbClr val="002060"/>
                </a:solidFill>
              </a:rPr>
              <a:t> думают иначе. Поворот к лучшему наступает в жизни лишь тогда, когда каждый чувствует ответственность за свои дела и за то, что делают ему. Но как тогда быть, к примеру, с воровством? Разве мы виноваты, что воры забрались именно в нашу квартиру? Да, полагают психологи: каждому ограблению предшествует потеря самооценки и самоуверенности потерпевшего. Так что ограбление можно рассматривать как </a:t>
            </a:r>
            <a:r>
              <a:rPr lang="ru-RU" sz="3400" b="1" dirty="0" err="1">
                <a:solidFill>
                  <a:srgbClr val="002060"/>
                </a:solidFill>
              </a:rPr>
              <a:t>соеобразный</a:t>
            </a:r>
            <a:r>
              <a:rPr lang="ru-RU" sz="3400" b="1" dirty="0">
                <a:solidFill>
                  <a:srgbClr val="002060"/>
                </a:solidFill>
              </a:rPr>
              <a:t> физический симптом душевного дефицита. Кто чувствует на себе давление другой личности, сам ещё недавно подавлял себя. Кто обманывает другого, не так давно обманывал и самого себя, Американский социолог Натали </a:t>
            </a:r>
            <a:r>
              <a:rPr lang="ru-RU" sz="3400" b="1" dirty="0" err="1">
                <a:solidFill>
                  <a:srgbClr val="002060"/>
                </a:solidFill>
              </a:rPr>
              <a:t>Шейнес</a:t>
            </a:r>
            <a:r>
              <a:rPr lang="ru-RU" sz="3400" b="1" dirty="0">
                <a:solidFill>
                  <a:srgbClr val="002060"/>
                </a:solidFill>
              </a:rPr>
              <a:t>  на многочисленных примерах доказала, что жертвами насилия обычно становятся те женщины, которые подавляли собственную сексуальность. Поэтому не торопитесь входить в роль  невинных жертв. Лучше попробуйте иначе взглянуть на себя и окружающую действительность – только в этом случае с вами могут произойти положительные изменения. </a:t>
            </a:r>
          </a:p>
          <a:p>
            <a:endParaRPr lang="ru-RU" dirty="0"/>
          </a:p>
        </p:txBody>
      </p:sp>
    </p:spTree>
    <p:extLst>
      <p:ext uri="{BB962C8B-B14F-4D97-AF65-F5344CB8AC3E}">
        <p14:creationId xmlns:p14="http://schemas.microsoft.com/office/powerpoint/2010/main" val="1538230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C791F8-2D73-4FDB-B884-33288BA6A3ED}"/>
              </a:ext>
            </a:extLst>
          </p:cNvPr>
          <p:cNvSpPr>
            <a:spLocks noGrp="1"/>
          </p:cNvSpPr>
          <p:nvPr>
            <p:ph type="title"/>
          </p:nvPr>
        </p:nvSpPr>
        <p:spPr>
          <a:xfrm>
            <a:off x="913774" y="776176"/>
            <a:ext cx="10364451" cy="244549"/>
          </a:xfrm>
        </p:spPr>
        <p:txBody>
          <a:bodyPr>
            <a:normAutofit fontScale="90000"/>
          </a:bodyPr>
          <a:lstStyle/>
          <a:p>
            <a:r>
              <a:rPr lang="ru-RU" sz="5300" b="1" dirty="0">
                <a:solidFill>
                  <a:srgbClr val="0070C0"/>
                </a:solidFill>
              </a:rPr>
              <a:t>На круги своя.</a:t>
            </a:r>
            <a:r>
              <a:rPr lang="ru-RU" sz="5300" dirty="0">
                <a:solidFill>
                  <a:srgbClr val="0070C0"/>
                </a:solidFill>
              </a:rPr>
              <a:t> </a:t>
            </a:r>
            <a:br>
              <a:rPr lang="ru-RU" dirty="0"/>
            </a:br>
            <a:endParaRPr lang="ru-RU" dirty="0"/>
          </a:p>
        </p:txBody>
      </p:sp>
      <p:pic>
        <p:nvPicPr>
          <p:cNvPr id="4" name="Объект 3" descr="https://im0-tub-ru.yandex.net/i?id=fb8facd7e0003f8cf0558f6a3702770f-l&amp;ref=rim&amp;n=13&amp;w=1080&amp;h=1213">
            <a:extLst>
              <a:ext uri="{FF2B5EF4-FFF2-40B4-BE49-F238E27FC236}">
                <a16:creationId xmlns:a16="http://schemas.microsoft.com/office/drawing/2014/main" id="{EC2FA7C5-C796-48C5-935B-E2A2ABB27E56}"/>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554819" y="1307804"/>
            <a:ext cx="5082362" cy="5220586"/>
          </a:xfrm>
          <a:prstGeom prst="rect">
            <a:avLst/>
          </a:prstGeom>
          <a:noFill/>
          <a:ln>
            <a:noFill/>
          </a:ln>
        </p:spPr>
      </p:pic>
    </p:spTree>
    <p:extLst>
      <p:ext uri="{BB962C8B-B14F-4D97-AF65-F5344CB8AC3E}">
        <p14:creationId xmlns:p14="http://schemas.microsoft.com/office/powerpoint/2010/main" val="3314191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B7B6A1A-8B6E-46F8-B74F-A5691099207E}"/>
              </a:ext>
            </a:extLst>
          </p:cNvPr>
          <p:cNvSpPr>
            <a:spLocks noGrp="1"/>
          </p:cNvSpPr>
          <p:nvPr>
            <p:ph sz="quarter" idx="13"/>
          </p:nvPr>
        </p:nvSpPr>
        <p:spPr>
          <a:xfrm>
            <a:off x="308344" y="212652"/>
            <a:ext cx="10969256" cy="6273208"/>
          </a:xfrm>
        </p:spPr>
        <p:txBody>
          <a:bodyPr>
            <a:normAutofit fontScale="55000" lnSpcReduction="20000"/>
          </a:bodyPr>
          <a:lstStyle/>
          <a:p>
            <a:pPr marL="0" indent="0">
              <a:buNone/>
            </a:pPr>
            <a:r>
              <a:rPr lang="ru-RU" sz="3400" b="1" dirty="0">
                <a:solidFill>
                  <a:srgbClr val="002060"/>
                </a:solidFill>
              </a:rPr>
              <a:t>Мы охотно признаём, что </a:t>
            </a:r>
            <a:r>
              <a:rPr lang="ru-RU" sz="3400" b="1" dirty="0" err="1">
                <a:solidFill>
                  <a:srgbClr val="002060"/>
                </a:solidFill>
              </a:rPr>
              <a:t>подвережены</a:t>
            </a:r>
            <a:r>
              <a:rPr lang="ru-RU" sz="3400" b="1" dirty="0">
                <a:solidFill>
                  <a:srgbClr val="002060"/>
                </a:solidFill>
              </a:rPr>
              <a:t> некоторыми слабостями – и не более того. В остальном же считаем себя благоразумными, справедливыми, доброжелательными. А как насчёт эгоизма, упрямства? О, это не о нас, мы даже не воспринимаем в серьёз подобные обвинения в свой адрес. Но чем больше человек старается спрятать какую – то черту характера, тем более явно она рано или поздно проступит. Всё отгоняемое возвращается на круги своя  как удар судьбы , кризис в отношениях или болезни. Тот, кто отрицает собственное стремление к власти, непременно попадёт под каблук </a:t>
            </a:r>
            <a:r>
              <a:rPr lang="ru-RU" sz="3400" b="1" dirty="0" err="1">
                <a:solidFill>
                  <a:srgbClr val="002060"/>
                </a:solidFill>
              </a:rPr>
              <a:t>всеподавляющего</a:t>
            </a:r>
            <a:r>
              <a:rPr lang="ru-RU" sz="3400" b="1" dirty="0">
                <a:solidFill>
                  <a:srgbClr val="002060"/>
                </a:solidFill>
              </a:rPr>
              <a:t> шефа. Перемена места работы не принесёт облегчения: и там вскоре появится такой же босс диктатор. То же в личной жизни. Женщина, подавляющая гнев, считающая себя доброжелательной, получает в мужья вечно ругающего эгоиста. После развода и встречи якобы лучшим мужчин6ой , она с ужасом обнаруживает, что и новый «того же поля ягодка». </a:t>
            </a:r>
          </a:p>
          <a:p>
            <a:pPr marL="0" indent="0">
              <a:buNone/>
            </a:pPr>
            <a:r>
              <a:rPr lang="ru-RU" sz="3400" b="1" dirty="0">
                <a:solidFill>
                  <a:srgbClr val="002060"/>
                </a:solidFill>
              </a:rPr>
              <a:t>Ситуации, в которые мы не редко попадаем, хотят как бы обратить наше внимание на что – то подавленное в нас  самих. Родителям сына – наркомана следует понять, что  он только демонстрирует «отгоняемый» ими мир. Мать ребёнка – инвалида должна спросить себя: не сама ли я подавляю и калечу собственное дитя? Возвращение прогоняемого не наказание, а скорее предоставлена нам попытка объясниться с одной из сторон нашей жизни, которую мы упорно отрицаем.</a:t>
            </a:r>
          </a:p>
          <a:p>
            <a:endParaRPr lang="ru-RU" dirty="0"/>
          </a:p>
        </p:txBody>
      </p:sp>
    </p:spTree>
    <p:extLst>
      <p:ext uri="{BB962C8B-B14F-4D97-AF65-F5344CB8AC3E}">
        <p14:creationId xmlns:p14="http://schemas.microsoft.com/office/powerpoint/2010/main" val="3489274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5AC99D-4FC9-4718-BFF0-733135E965CC}"/>
              </a:ext>
            </a:extLst>
          </p:cNvPr>
          <p:cNvSpPr>
            <a:spLocks noGrp="1"/>
          </p:cNvSpPr>
          <p:nvPr>
            <p:ph type="title"/>
          </p:nvPr>
        </p:nvSpPr>
        <p:spPr>
          <a:xfrm>
            <a:off x="913775" y="618518"/>
            <a:ext cx="10364451" cy="763716"/>
          </a:xfrm>
        </p:spPr>
        <p:txBody>
          <a:bodyPr>
            <a:normAutofit fontScale="90000"/>
          </a:bodyPr>
          <a:lstStyle/>
          <a:p>
            <a:r>
              <a:rPr lang="ru-RU" sz="5400" b="1" dirty="0">
                <a:solidFill>
                  <a:schemeClr val="accent1">
                    <a:lumMod val="75000"/>
                  </a:schemeClr>
                </a:solidFill>
              </a:rPr>
              <a:t>Поверь в себя</a:t>
            </a:r>
          </a:p>
        </p:txBody>
      </p:sp>
      <p:pic>
        <p:nvPicPr>
          <p:cNvPr id="4" name="Объект 3" descr="https://miro.medium.com/max/1200/1*9BU8plpB5YgQA4iry9Ujew.jpeg">
            <a:extLst>
              <a:ext uri="{FF2B5EF4-FFF2-40B4-BE49-F238E27FC236}">
                <a16:creationId xmlns:a16="http://schemas.microsoft.com/office/drawing/2014/main" id="{467B9651-C2E2-4B15-B8CF-FEAB20BF82D0}"/>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576623" y="1499189"/>
            <a:ext cx="7038754" cy="5029201"/>
          </a:xfrm>
          <a:prstGeom prst="rect">
            <a:avLst/>
          </a:prstGeom>
          <a:noFill/>
          <a:ln>
            <a:noFill/>
          </a:ln>
        </p:spPr>
      </p:pic>
    </p:spTree>
    <p:extLst>
      <p:ext uri="{BB962C8B-B14F-4D97-AF65-F5344CB8AC3E}">
        <p14:creationId xmlns:p14="http://schemas.microsoft.com/office/powerpoint/2010/main" val="3866546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E29AC5D-5638-4334-894A-9ED0C259EAEE}"/>
              </a:ext>
            </a:extLst>
          </p:cNvPr>
          <p:cNvSpPr>
            <a:spLocks noGrp="1"/>
          </p:cNvSpPr>
          <p:nvPr>
            <p:ph sz="quarter" idx="13"/>
          </p:nvPr>
        </p:nvSpPr>
        <p:spPr>
          <a:xfrm>
            <a:off x="913774" y="308344"/>
            <a:ext cx="10363826" cy="6273209"/>
          </a:xfrm>
        </p:spPr>
        <p:txBody>
          <a:bodyPr>
            <a:normAutofit fontScale="47500" lnSpcReduction="20000"/>
          </a:bodyPr>
          <a:lstStyle/>
          <a:p>
            <a:pPr marL="0" indent="0">
              <a:buNone/>
            </a:pPr>
            <a:r>
              <a:rPr lang="ru-RU" sz="3800" b="1" dirty="0">
                <a:solidFill>
                  <a:srgbClr val="002060"/>
                </a:solidFill>
              </a:rPr>
              <a:t>«Как ты думаешь, что станет из меня?» =  спросил один из учеников восточного мудреца </a:t>
            </a:r>
            <a:r>
              <a:rPr lang="ru-RU" sz="3800" b="1" dirty="0" err="1">
                <a:solidFill>
                  <a:srgbClr val="002060"/>
                </a:solidFill>
              </a:rPr>
              <a:t>Абд</a:t>
            </a:r>
            <a:r>
              <a:rPr lang="ru-RU" sz="3800" b="1" dirty="0">
                <a:solidFill>
                  <a:srgbClr val="002060"/>
                </a:solidFill>
              </a:rPr>
              <a:t> ж - …. Тот ответил : «Всё, о чём ты думаешь осуществится». С лёгким </a:t>
            </a:r>
            <a:r>
              <a:rPr lang="ru-RU" sz="3800" b="1" dirty="0" err="1">
                <a:solidFill>
                  <a:srgbClr val="002060"/>
                </a:solidFill>
              </a:rPr>
              <a:t>секрдцем</a:t>
            </a:r>
            <a:r>
              <a:rPr lang="ru-RU" sz="3800" b="1" dirty="0">
                <a:solidFill>
                  <a:srgbClr val="002060"/>
                </a:solidFill>
              </a:rPr>
              <a:t> учение покинул ученика вёл себя так, что в </a:t>
            </a:r>
            <a:r>
              <a:rPr lang="ru-RU" sz="3800" b="1" dirty="0" err="1">
                <a:solidFill>
                  <a:srgbClr val="002060"/>
                </a:solidFill>
              </a:rPr>
              <a:t>коце</a:t>
            </a:r>
            <a:r>
              <a:rPr lang="ru-RU" sz="3800" b="1" dirty="0">
                <a:solidFill>
                  <a:srgbClr val="002060"/>
                </a:solidFill>
              </a:rPr>
              <a:t> концов был осуждён к смертной казни. Когда он стоял на эшафоте, мимо проходит </a:t>
            </a:r>
            <a:r>
              <a:rPr lang="ru-RU" sz="3800" b="1" dirty="0" err="1">
                <a:solidFill>
                  <a:srgbClr val="002060"/>
                </a:solidFill>
              </a:rPr>
              <a:t>Абд</a:t>
            </a:r>
            <a:r>
              <a:rPr lang="ru-RU" sz="3800" b="1" dirty="0">
                <a:solidFill>
                  <a:srgbClr val="002060"/>
                </a:solidFill>
              </a:rPr>
              <a:t>  ж - …..»Ты дал мне не верный совет! – крикнул осуждённый. – Я думал, что стану калифом , но это не исполнилось!».  – «Ты действительно верил в это?» - спросил его мудрец.  – «Нет», - пришлось сознаться осуждённому. Хотя он мечтал об этом , но в глубине души не считал возможным. «Но я, правда, и не думал, что закончу свою жизнь на эшафоте!» - прокричал ученик. АБД –ж -….ответил напоследок:» Нет, ты думал об этом. Вероятно, ты просто не успел заметить, что верил в это!».</a:t>
            </a:r>
          </a:p>
          <a:p>
            <a:pPr marL="0" indent="0">
              <a:buNone/>
            </a:pPr>
            <a:r>
              <a:rPr lang="ru-RU" sz="3800" b="1" dirty="0">
                <a:solidFill>
                  <a:srgbClr val="002060"/>
                </a:solidFill>
              </a:rPr>
              <a:t>Проблема расшифровывается достаточно просто: свершается не то, чего мы желаем, а то во что верны в глубине души. Кто думает, что он не заслуживает большую зарплату, повышение оклада никогда не получит как бы ни желал этого.  Кто считает, что одновременно не может быть счастлив и на профессиональном поприще и в личной жизни, скорее должен ожидать разрыва с партнёром  или неудачи на работе. Мы ещё как – то знаем о своих желаниях, но наши внутренние верования  нередко остаются для нас неосознанными. Кто –то верит, например, что не заслуживает доверия, , ответственности, не достоин восхищения и т.д. Ведь, то, что мы думаем о себе, мы реализуем на самом деле. </a:t>
            </a:r>
          </a:p>
          <a:p>
            <a:pPr marL="0" indent="0">
              <a:buNone/>
            </a:pPr>
            <a:r>
              <a:rPr lang="ru-RU" sz="3800" b="1" dirty="0">
                <a:solidFill>
                  <a:srgbClr val="002060"/>
                </a:solidFill>
              </a:rPr>
              <a:t>Только поняв свои негативные мысли, мы можем избавится от них и заменить на положительные. </a:t>
            </a:r>
          </a:p>
          <a:p>
            <a:endParaRPr lang="ru-RU" dirty="0"/>
          </a:p>
        </p:txBody>
      </p:sp>
    </p:spTree>
    <p:extLst>
      <p:ext uri="{BB962C8B-B14F-4D97-AF65-F5344CB8AC3E}">
        <p14:creationId xmlns:p14="http://schemas.microsoft.com/office/powerpoint/2010/main" val="1244856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B990B7-7CD6-4768-B422-3B7D1377D7C0}"/>
              </a:ext>
            </a:extLst>
          </p:cNvPr>
          <p:cNvSpPr>
            <a:spLocks noGrp="1"/>
          </p:cNvSpPr>
          <p:nvPr>
            <p:ph type="title"/>
          </p:nvPr>
        </p:nvSpPr>
        <p:spPr>
          <a:xfrm>
            <a:off x="913775" y="106327"/>
            <a:ext cx="10364451" cy="1063254"/>
          </a:xfrm>
        </p:spPr>
        <p:txBody>
          <a:bodyPr>
            <a:normAutofit/>
          </a:bodyPr>
          <a:lstStyle/>
          <a:p>
            <a:r>
              <a:rPr lang="ru-RU" sz="4000" b="1" dirty="0">
                <a:solidFill>
                  <a:srgbClr val="C00000"/>
                </a:solidFill>
              </a:rPr>
              <a:t>Необходимость перемен</a:t>
            </a:r>
          </a:p>
        </p:txBody>
      </p:sp>
      <p:pic>
        <p:nvPicPr>
          <p:cNvPr id="4" name="Объект 3" descr="https://bookcovers.ru/lessons-raw/img/128986.php.jpg">
            <a:extLst>
              <a:ext uri="{FF2B5EF4-FFF2-40B4-BE49-F238E27FC236}">
                <a16:creationId xmlns:a16="http://schemas.microsoft.com/office/drawing/2014/main" id="{A5C701A3-ACDB-4AB7-AE14-662152A0F0FD}"/>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700671" y="1169581"/>
            <a:ext cx="6985590" cy="5358810"/>
          </a:xfrm>
          <a:prstGeom prst="rect">
            <a:avLst/>
          </a:prstGeom>
          <a:noFill/>
          <a:ln>
            <a:noFill/>
          </a:ln>
        </p:spPr>
      </p:pic>
    </p:spTree>
    <p:extLst>
      <p:ext uri="{BB962C8B-B14F-4D97-AF65-F5344CB8AC3E}">
        <p14:creationId xmlns:p14="http://schemas.microsoft.com/office/powerpoint/2010/main" val="1704527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DF81D73-21B4-49FF-A96D-5117AAFF4A01}"/>
              </a:ext>
            </a:extLst>
          </p:cNvPr>
          <p:cNvSpPr>
            <a:spLocks noGrp="1"/>
          </p:cNvSpPr>
          <p:nvPr>
            <p:ph sz="quarter" idx="13"/>
          </p:nvPr>
        </p:nvSpPr>
        <p:spPr>
          <a:xfrm>
            <a:off x="913774" y="265814"/>
            <a:ext cx="10363826" cy="6347637"/>
          </a:xfrm>
        </p:spPr>
        <p:txBody>
          <a:bodyPr>
            <a:normAutofit fontScale="85000" lnSpcReduction="10000"/>
          </a:bodyPr>
          <a:lstStyle/>
          <a:p>
            <a:pPr marL="0" indent="0">
              <a:buNone/>
            </a:pPr>
            <a:r>
              <a:rPr lang="ru-RU" sz="2600" dirty="0">
                <a:solidFill>
                  <a:srgbClr val="002060"/>
                </a:solidFill>
              </a:rPr>
              <a:t>Психологи считаю, что жизнь – это школа, а удары судьбы  и страдания всего лишь требование и возможность душевного роста. В отличие от  средней школы, куда все мы ходим детьми, школа жизни не закрывает свои двери, постоянно подбрасывает нам новые и новые задачи. Если, разобравшись. Мы решаем их, они становятся для нас всё легче.. Так что судьба – это ничто иное, как новые встречи с разрешимыми и неразрешимыми частями нашей личности. Мы можем познать, что всё происходящее  с нами во внешнем мире  живёт внутри нас. Всё многообразие окружающей нас действительности  соответствует нашему внутреннему миру. </a:t>
            </a:r>
          </a:p>
          <a:p>
            <a:pPr marL="0" indent="0">
              <a:buNone/>
            </a:pPr>
            <a:r>
              <a:rPr lang="ru-RU" sz="2600" dirty="0">
                <a:solidFill>
                  <a:srgbClr val="002060"/>
                </a:solidFill>
              </a:rPr>
              <a:t>Отсюда следует, что желая изменить действительность, не обходимо начинать с себя. Мы должны обозначить и растолковывать события , болезни, удары судьбы, чёрные полосы в нашей жизни таким образом, что каждое из них – это всего лишь требование  назревших и необходимых перемен. Осуществляя их, мы найдём путь к большей свободе, к новым жизненным радостям, доверию и счастью. </a:t>
            </a:r>
          </a:p>
          <a:p>
            <a:endParaRPr lang="ru-RU" dirty="0"/>
          </a:p>
        </p:txBody>
      </p:sp>
    </p:spTree>
    <p:extLst>
      <p:ext uri="{BB962C8B-B14F-4D97-AF65-F5344CB8AC3E}">
        <p14:creationId xmlns:p14="http://schemas.microsoft.com/office/powerpoint/2010/main" val="3958927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zen_doc/114080/pub_5afabfb8c3321b2347a24edc_5afabfdbf0317357eecc7e2c/scale_1200">
            <a:extLst>
              <a:ext uri="{FF2B5EF4-FFF2-40B4-BE49-F238E27FC236}">
                <a16:creationId xmlns:a16="http://schemas.microsoft.com/office/drawing/2014/main" id="{46F1E720-133D-4E99-88FB-A9E22B6DEE5B}"/>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895523" y="545943"/>
            <a:ext cx="8237305" cy="576611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18CE37FC-AC52-4254-A9EB-B6E3F4FF99D7}"/>
              </a:ext>
            </a:extLst>
          </p:cNvPr>
          <p:cNvSpPr>
            <a:spLocks noGrp="1"/>
          </p:cNvSpPr>
          <p:nvPr>
            <p:ph type="title"/>
          </p:nvPr>
        </p:nvSpPr>
        <p:spPr>
          <a:xfrm rot="20098857">
            <a:off x="375062" y="3095902"/>
            <a:ext cx="11278226" cy="2135316"/>
          </a:xfrm>
        </p:spPr>
        <p:txBody>
          <a:bodyPr>
            <a:normAutofit/>
          </a:bodyPr>
          <a:lstStyle/>
          <a:p>
            <a:r>
              <a:rPr lang="ru-RU" sz="6000" b="1" i="1" dirty="0">
                <a:solidFill>
                  <a:schemeClr val="accent6">
                    <a:lumMod val="50000"/>
                  </a:schemeClr>
                </a:solidFill>
              </a:rPr>
              <a:t>На пути к </a:t>
            </a:r>
            <a:r>
              <a:rPr lang="ru-RU" sz="6000" b="1" i="1" dirty="0" err="1">
                <a:solidFill>
                  <a:schemeClr val="accent6">
                    <a:lumMod val="50000"/>
                  </a:schemeClr>
                </a:solidFill>
              </a:rPr>
              <a:t>изменениЯм</a:t>
            </a:r>
            <a:r>
              <a:rPr lang="ru-RU" sz="6000" b="1" i="1" dirty="0">
                <a:solidFill>
                  <a:schemeClr val="accent6">
                    <a:lumMod val="50000"/>
                  </a:schemeClr>
                </a:solidFill>
              </a:rPr>
              <a:t>! </a:t>
            </a:r>
          </a:p>
        </p:txBody>
      </p:sp>
    </p:spTree>
    <p:extLst>
      <p:ext uri="{BB962C8B-B14F-4D97-AF65-F5344CB8AC3E}">
        <p14:creationId xmlns:p14="http://schemas.microsoft.com/office/powerpoint/2010/main" val="395314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op10a.ru/wp-content/uploads/2019/05/10-118.jpg">
            <a:extLst>
              <a:ext uri="{FF2B5EF4-FFF2-40B4-BE49-F238E27FC236}">
                <a16:creationId xmlns:a16="http://schemas.microsoft.com/office/drawing/2014/main" id="{507BC24A-096A-4A67-8E98-FA2A3A5F71AC}"/>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302104" y="650304"/>
            <a:ext cx="7192769" cy="5557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25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i.pinimg.com/736x/b4/fe/c0/b4fec0a74fc05022401eba0bc9989300--fantasy-world-fantasy-art.jpg">
            <a:extLst>
              <a:ext uri="{FF2B5EF4-FFF2-40B4-BE49-F238E27FC236}">
                <a16:creationId xmlns:a16="http://schemas.microsoft.com/office/drawing/2014/main" id="{B5351596-1EBC-4ECD-8569-F321726FCA13}"/>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625804" y="1228070"/>
            <a:ext cx="6940391" cy="5219700"/>
          </a:xfrm>
          <a:prstGeom prst="rect">
            <a:avLst/>
          </a:prstGeom>
          <a:noFill/>
          <a:ln>
            <a:noFill/>
          </a:ln>
        </p:spPr>
      </p:pic>
      <p:sp>
        <p:nvSpPr>
          <p:cNvPr id="5" name="Прямоугольник 4">
            <a:extLst>
              <a:ext uri="{FF2B5EF4-FFF2-40B4-BE49-F238E27FC236}">
                <a16:creationId xmlns:a16="http://schemas.microsoft.com/office/drawing/2014/main" id="{C8C43F02-51BC-4F7B-8E45-1F69C65E0AD5}"/>
              </a:ext>
            </a:extLst>
          </p:cNvPr>
          <p:cNvSpPr/>
          <p:nvPr/>
        </p:nvSpPr>
        <p:spPr>
          <a:xfrm>
            <a:off x="3076576" y="520184"/>
            <a:ext cx="7896030" cy="707886"/>
          </a:xfrm>
          <a:prstGeom prst="rect">
            <a:avLst/>
          </a:prstGeom>
        </p:spPr>
        <p:txBody>
          <a:bodyPr wrap="square">
            <a:spAutoFit/>
          </a:bodyPr>
          <a:lstStyle/>
          <a:p>
            <a:r>
              <a:rPr lang="ru-RU" sz="4000" dirty="0">
                <a:solidFill>
                  <a:srgbClr val="00B050"/>
                </a:solidFill>
                <a:latin typeface="Arial Black" panose="020B0A04020102020204" pitchFamily="34" charset="0"/>
              </a:rPr>
              <a:t>Весь мир – зеркало. </a:t>
            </a:r>
          </a:p>
        </p:txBody>
      </p:sp>
    </p:spTree>
    <p:extLst>
      <p:ext uri="{BB962C8B-B14F-4D97-AF65-F5344CB8AC3E}">
        <p14:creationId xmlns:p14="http://schemas.microsoft.com/office/powerpoint/2010/main" val="2482563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a:extLst>
              <a:ext uri="{FF2B5EF4-FFF2-40B4-BE49-F238E27FC236}">
                <a16:creationId xmlns:a16="http://schemas.microsoft.com/office/drawing/2014/main" id="{200E5762-D373-46BF-AC56-D38A7848E91B}"/>
              </a:ext>
            </a:extLst>
          </p:cNvPr>
          <p:cNvSpPr>
            <a:spLocks noGrp="1"/>
          </p:cNvSpPr>
          <p:nvPr>
            <p:ph sz="quarter" idx="13"/>
          </p:nvPr>
        </p:nvSpPr>
        <p:spPr>
          <a:xfrm>
            <a:off x="419099" y="209550"/>
            <a:ext cx="11344275" cy="5581649"/>
          </a:xfrm>
        </p:spPr>
        <p:txBody>
          <a:bodyPr>
            <a:normAutofit fontScale="77500" lnSpcReduction="20000"/>
          </a:bodyPr>
          <a:lstStyle/>
          <a:p>
            <a:pPr marL="0" indent="0">
              <a:buNone/>
            </a:pPr>
            <a:r>
              <a:rPr lang="ru-RU" sz="2300" b="1" i="1" dirty="0">
                <a:solidFill>
                  <a:schemeClr val="tx2">
                    <a:lumMod val="75000"/>
                  </a:schemeClr>
                </a:solidFill>
              </a:rPr>
              <a:t>«Люди, встречающиеся нам, лучшее зеркало, чтобы узнать самого себя» - писал великий Гёте. Поэт Христиан Моргенштерн не ограничивался только окружающими людьми. «Всё приходящее в жизни человека, - зеркало его внутреннего мира». Анатоль Франс перенёс акцент на каждое произнесённое нами слово: «Всё, что мы говорим, мы говорим о себе». </a:t>
            </a:r>
          </a:p>
          <a:p>
            <a:pPr marL="0" indent="0">
              <a:buNone/>
            </a:pPr>
            <a:r>
              <a:rPr lang="ru-RU" sz="2300" b="1" i="1" dirty="0">
                <a:solidFill>
                  <a:schemeClr val="tx2">
                    <a:lumMod val="75000"/>
                  </a:schemeClr>
                </a:solidFill>
              </a:rPr>
              <a:t>Значит, если кто – то покажется нам завистливым , это первый знак, что в нас самих развита «добрая» порция зависти. Если кого – мы называем агрессивным, то тем самым выявляем свою собственную агрессивность. Другими словами, повсюду узнаём себя, что зачастую не так уж и приятно.</a:t>
            </a:r>
          </a:p>
          <a:p>
            <a:pPr marL="0" indent="0">
              <a:buNone/>
            </a:pPr>
            <a:r>
              <a:rPr lang="ru-RU" sz="2300" b="1" i="1" dirty="0">
                <a:solidFill>
                  <a:schemeClr val="tx2">
                    <a:lumMod val="75000"/>
                  </a:schemeClr>
                </a:solidFill>
              </a:rPr>
              <a:t>В психосоматике давно признано, что любая болезнь человека о </a:t>
            </a:r>
            <a:r>
              <a:rPr lang="ru-RU" sz="2300" b="1" i="1" dirty="0" err="1">
                <a:solidFill>
                  <a:schemeClr val="tx2">
                    <a:lumMod val="75000"/>
                  </a:schemeClr>
                </a:solidFill>
              </a:rPr>
              <a:t>тражает</a:t>
            </a:r>
            <a:r>
              <a:rPr lang="ru-RU" sz="2300" b="1" i="1" dirty="0">
                <a:solidFill>
                  <a:schemeClr val="tx2">
                    <a:lumMod val="75000"/>
                  </a:schemeClr>
                </a:solidFill>
              </a:rPr>
              <a:t> огрехи его души. Психологи доказали, что подобное относится и к жизненным обстоятельствам. Тот, кто врезается на автомобиле в каменную стену, должен был поискать эту стену в своей душе. Так что не имеет смысла всё валить на несчастный случай. Вините самого себя. </a:t>
            </a:r>
          </a:p>
          <a:p>
            <a:pPr marL="0" indent="0">
              <a:buNone/>
            </a:pPr>
            <a:r>
              <a:rPr lang="ru-RU" sz="2300" b="1" i="1" dirty="0">
                <a:solidFill>
                  <a:schemeClr val="tx2">
                    <a:lumMod val="75000"/>
                  </a:schemeClr>
                </a:solidFill>
              </a:rPr>
              <a:t>Христос считал: тот, кто замечает соринку в глазу другого, не видит бревно в собственном глазу. Всё, что мы наблюдаем в других, говорим о них, - лишь отражение наших внутренних коллизий. Это и есть чудесное средство самопознания, которое, однако, с трудом даётся одиноким людям. Ведь им не хватает зеркала – партнёра, семьи, друзей. Поэтому,  одиноким намного труднее познать и исправить собственные слабости, комплексы, ошибки, предубеждения.</a:t>
            </a:r>
          </a:p>
          <a:p>
            <a:pPr marL="0" indent="0">
              <a:buNone/>
            </a:pPr>
            <a:endParaRPr lang="ru-RU" dirty="0"/>
          </a:p>
        </p:txBody>
      </p:sp>
    </p:spTree>
    <p:extLst>
      <p:ext uri="{BB962C8B-B14F-4D97-AF65-F5344CB8AC3E}">
        <p14:creationId xmlns:p14="http://schemas.microsoft.com/office/powerpoint/2010/main" val="2696477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62E1F8-22B0-4172-987B-236A9CD2AFD6}"/>
              </a:ext>
            </a:extLst>
          </p:cNvPr>
          <p:cNvSpPr>
            <a:spLocks noGrp="1"/>
          </p:cNvSpPr>
          <p:nvPr>
            <p:ph type="title"/>
          </p:nvPr>
        </p:nvSpPr>
        <p:spPr>
          <a:xfrm>
            <a:off x="1000125" y="618518"/>
            <a:ext cx="10278101" cy="572108"/>
          </a:xfrm>
        </p:spPr>
        <p:txBody>
          <a:bodyPr>
            <a:noAutofit/>
          </a:bodyPr>
          <a:lstStyle/>
          <a:p>
            <a:r>
              <a:rPr lang="ru-RU" sz="4000" b="1" dirty="0">
                <a:solidFill>
                  <a:srgbClr val="C00000"/>
                </a:solidFill>
              </a:rPr>
              <a:t>Притяжение себе подобных</a:t>
            </a:r>
          </a:p>
        </p:txBody>
      </p:sp>
      <p:pic>
        <p:nvPicPr>
          <p:cNvPr id="4" name="Объект 3" descr="https://mobimg.b-cdn.net/v3/fetch/db/db23e18f1b3ac47ed2f8529946ce1a03.jpeg">
            <a:extLst>
              <a:ext uri="{FF2B5EF4-FFF2-40B4-BE49-F238E27FC236}">
                <a16:creationId xmlns:a16="http://schemas.microsoft.com/office/drawing/2014/main" id="{0AD068B0-8101-4774-BF82-55296BB07B09}"/>
              </a:ext>
            </a:extLst>
          </p:cNvPr>
          <p:cNvPicPr>
            <a:picLocks noGrp="1"/>
          </p:cNvPicPr>
          <p:nvPr>
            <p:ph sz="quarter" idx="13"/>
          </p:nvPr>
        </p:nvPicPr>
        <p:blipFill rotWithShape="1">
          <a:blip r:embed="rId2" cstate="print">
            <a:extLst>
              <a:ext uri="{28A0092B-C50C-407E-A947-70E740481C1C}">
                <a14:useLocalDpi xmlns:a14="http://schemas.microsoft.com/office/drawing/2010/main" val="0"/>
              </a:ext>
            </a:extLst>
          </a:blip>
          <a:srcRect l="27868" r="16830" b="656"/>
          <a:stretch/>
        </p:blipFill>
        <p:spPr bwMode="auto">
          <a:xfrm>
            <a:off x="3464035" y="1190626"/>
            <a:ext cx="5350280" cy="551851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84216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Прямоугольник 15">
            <a:extLst>
              <a:ext uri="{FF2B5EF4-FFF2-40B4-BE49-F238E27FC236}">
                <a16:creationId xmlns:a16="http://schemas.microsoft.com/office/drawing/2014/main" id="{628FD207-E91D-4156-8960-2BCF75B5D7E5}"/>
              </a:ext>
            </a:extLst>
          </p:cNvPr>
          <p:cNvSpPr/>
          <p:nvPr/>
        </p:nvSpPr>
        <p:spPr>
          <a:xfrm>
            <a:off x="116957" y="100788"/>
            <a:ext cx="11695815" cy="6385722"/>
          </a:xfrm>
          <a:prstGeom prst="rect">
            <a:avLst/>
          </a:prstGeom>
        </p:spPr>
        <p:txBody>
          <a:bodyPr wrap="square">
            <a:spAutoFit/>
          </a:bodyPr>
          <a:lstStyle/>
          <a:p>
            <a:pPr marL="457200" indent="270510" algn="just">
              <a:lnSpc>
                <a:spcPct val="120000"/>
              </a:lnSpc>
              <a:spcAft>
                <a:spcPts val="0"/>
              </a:spcAft>
            </a:pP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«Если ты встречаешь глупца, - говорил Конфуций, - то спроси себя, почему ты его встретил» Потому что он вынырнул из – за угла, отвечаем мы. Конфуций же согласен: «Ты встречаешь его, потому что он соответствует тебе. Ведь ты как магнит,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притягиваешьт</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всё себе подобное». А современный американский психолог Алекс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Донахью</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приводит свой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пример:супруги</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находят квартиры, местность и соседей , которые им соответствуют. Приходит время, пара расстаётся.  Женщин уходит из квартиры, мужчина остаётся на прежнем месте. Он начинает подыскивать себе новую партнёршу, но увы… Ни одна женщина не хочет с ним жить. Каждая чувствует себя чужой в этой квартире. Да и мужчина то же стал чужаком в этой квартире , ведь она соответствовала когда – то двоим , но не ему одному. Однако ему не хочется лишних хлопот в поисках нового жилья. </a:t>
            </a:r>
            <a:endParaRPr lang="ru-RU" sz="12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457200" indent="270510" algn="just">
              <a:lnSpc>
                <a:spcPct val="120000"/>
              </a:lnSpc>
              <a:spcAft>
                <a:spcPts val="0"/>
              </a:spcAft>
            </a:pP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Подобно нашему герою тысячи мужчин и женщин, остаются одинокими, терпеливо выживая в старом жилье, где они когда-то были счастливы.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Вмсете</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Всем им может помочь обычная смена жилья, считает американский философ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Прентие</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Мулфорд</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или хотя бы капитальный ремонт.  Ведь стены, мебель, одежда по мнению    </a:t>
            </a:r>
            <a:r>
              <a:rPr lang="ru-RU" b="1"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Мулфорда</a:t>
            </a: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 насыщены мысленной энергией  старого сознания. И даже  если женщина, уходя,  забрала  за собой всю утварь  и весь гардероб, это ничего не меняет – её невидимые волны всё ещё присутствуют в доме. </a:t>
            </a:r>
            <a:endParaRPr lang="ru-RU" sz="1200"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457200" indent="270510" algn="just">
              <a:lnSpc>
                <a:spcPct val="120000"/>
              </a:lnSpc>
              <a:spcAft>
                <a:spcPts val="800"/>
              </a:spcAft>
            </a:pPr>
            <a:r>
              <a:rPr lang="ru-RU"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Этот пример, разумеется, не ограничивается стенами одной квартиры. Каждый, кто попал в подобный личный или профессиональный «переплёт», - предстоит - не без помощи другого человека – честно выяснить, соответствует ли ему данная ситуация. Если, да, то сначала надо изменить себя. Если же ситуация перестала устраивать, надо начать искать что-то новое, соответствующее своему сознанию. </a:t>
            </a:r>
            <a:endParaRPr lang="ru-RU" sz="12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2702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03F77F-C91F-47ED-9768-D33F889DD67C}"/>
              </a:ext>
            </a:extLst>
          </p:cNvPr>
          <p:cNvSpPr>
            <a:spLocks noGrp="1"/>
          </p:cNvSpPr>
          <p:nvPr>
            <p:ph type="title"/>
          </p:nvPr>
        </p:nvSpPr>
        <p:spPr>
          <a:xfrm>
            <a:off x="913149" y="618517"/>
            <a:ext cx="10364451" cy="448284"/>
          </a:xfrm>
        </p:spPr>
        <p:txBody>
          <a:bodyPr>
            <a:noAutofit/>
          </a:bodyPr>
          <a:lstStyle/>
          <a:p>
            <a:r>
              <a:rPr lang="ru-RU" sz="4400" b="1" dirty="0">
                <a:solidFill>
                  <a:schemeClr val="accent2">
                    <a:lumMod val="75000"/>
                  </a:schemeClr>
                </a:solidFill>
              </a:rPr>
              <a:t>Случайностей не бывает.</a:t>
            </a:r>
            <a:br>
              <a:rPr lang="ru-RU" sz="4400" dirty="0">
                <a:solidFill>
                  <a:schemeClr val="accent2">
                    <a:lumMod val="75000"/>
                  </a:schemeClr>
                </a:solidFill>
              </a:rPr>
            </a:br>
            <a:endParaRPr lang="ru-RU" sz="4400" dirty="0">
              <a:solidFill>
                <a:schemeClr val="accent2">
                  <a:lumMod val="75000"/>
                </a:schemeClr>
              </a:solidFill>
            </a:endParaRPr>
          </a:p>
        </p:txBody>
      </p:sp>
      <p:pic>
        <p:nvPicPr>
          <p:cNvPr id="7" name="Объект 6" descr="https://sovetok.com/_bl/5/69548240.jpg">
            <a:extLst>
              <a:ext uri="{FF2B5EF4-FFF2-40B4-BE49-F238E27FC236}">
                <a16:creationId xmlns:a16="http://schemas.microsoft.com/office/drawing/2014/main" id="{E623C20A-9CD9-4593-BCA4-4B15352DC496}"/>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637414" y="971108"/>
            <a:ext cx="8644270" cy="5525385"/>
          </a:xfrm>
          <a:prstGeom prst="rect">
            <a:avLst/>
          </a:prstGeom>
          <a:noFill/>
          <a:ln>
            <a:noFill/>
          </a:ln>
        </p:spPr>
      </p:pic>
    </p:spTree>
    <p:extLst>
      <p:ext uri="{BB962C8B-B14F-4D97-AF65-F5344CB8AC3E}">
        <p14:creationId xmlns:p14="http://schemas.microsoft.com/office/powerpoint/2010/main" val="2263035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a:extLst>
              <a:ext uri="{FF2B5EF4-FFF2-40B4-BE49-F238E27FC236}">
                <a16:creationId xmlns:a16="http://schemas.microsoft.com/office/drawing/2014/main" id="{95B530A5-713A-4928-B70C-EC8ACBD59E6C}"/>
              </a:ext>
            </a:extLst>
          </p:cNvPr>
          <p:cNvSpPr>
            <a:spLocks noGrp="1"/>
          </p:cNvSpPr>
          <p:nvPr>
            <p:ph sz="quarter" idx="13"/>
          </p:nvPr>
        </p:nvSpPr>
        <p:spPr>
          <a:xfrm>
            <a:off x="914400" y="350874"/>
            <a:ext cx="10363200" cy="6315740"/>
          </a:xfrm>
        </p:spPr>
        <p:txBody>
          <a:bodyPr>
            <a:normAutofit fontScale="92500"/>
          </a:bodyPr>
          <a:lstStyle/>
          <a:p>
            <a:pPr marL="0" indent="0">
              <a:buNone/>
            </a:pPr>
            <a:r>
              <a:rPr lang="ru-RU" b="1" dirty="0">
                <a:solidFill>
                  <a:srgbClr val="002060"/>
                </a:solidFill>
              </a:rPr>
              <a:t>Глупец, тот, кто </a:t>
            </a:r>
            <a:r>
              <a:rPr lang="ru-RU" dirty="0">
                <a:solidFill>
                  <a:srgbClr val="002060"/>
                </a:solidFill>
              </a:rPr>
              <a:t>считает, что удары судьбы не предсказуемы, а случай играет в жизни большую роль. « Событие совершается только, когда ты готов к нему» - говорит мудрый Будда. Так, что случай, как ни </a:t>
            </a:r>
            <a:r>
              <a:rPr lang="ru-RU" dirty="0" err="1">
                <a:solidFill>
                  <a:srgbClr val="002060"/>
                </a:solidFill>
              </a:rPr>
              <a:t>порадоксально</a:t>
            </a:r>
            <a:r>
              <a:rPr lang="ru-RU" dirty="0">
                <a:solidFill>
                  <a:srgbClr val="002060"/>
                </a:solidFill>
              </a:rPr>
              <a:t>. Рождается </a:t>
            </a:r>
            <a:r>
              <a:rPr lang="ru-RU" b="1" dirty="0">
                <a:solidFill>
                  <a:srgbClr val="002060"/>
                </a:solidFill>
              </a:rPr>
              <a:t>по нашей воле. </a:t>
            </a:r>
          </a:p>
          <a:p>
            <a:pPr marL="0" indent="0">
              <a:buNone/>
            </a:pPr>
            <a:r>
              <a:rPr lang="ru-RU" b="1" dirty="0">
                <a:solidFill>
                  <a:srgbClr val="002060"/>
                </a:solidFill>
              </a:rPr>
              <a:t>Немецкий психолог </a:t>
            </a:r>
            <a:r>
              <a:rPr lang="ru-RU" b="1" dirty="0" err="1">
                <a:solidFill>
                  <a:srgbClr val="002060"/>
                </a:solidFill>
              </a:rPr>
              <a:t>Германн</a:t>
            </a:r>
            <a:r>
              <a:rPr lang="ru-RU" b="1" dirty="0">
                <a:solidFill>
                  <a:srgbClr val="002060"/>
                </a:solidFill>
              </a:rPr>
              <a:t> Мейер рассказывает о пациентке, которая обманывала мужа, мучаясь, однако угрызением совести. Она встречалась с любовником в соседнем городке, в маленькой гостинице на окраине. В той самой гостинице, в соседней комнате, остановилась  однажды её соседка по дому, с которой они давно не ладили. С любопытством та целую ночь прислушивалась к голосам любовников, а наутро победоносно позвонила мужу – рогоносцу.</a:t>
            </a:r>
          </a:p>
          <a:p>
            <a:pPr marL="0" indent="0">
              <a:buNone/>
            </a:pPr>
            <a:r>
              <a:rPr lang="ru-RU" b="1" dirty="0">
                <a:solidFill>
                  <a:srgbClr val="002060"/>
                </a:solidFill>
              </a:rPr>
              <a:t>Стечение обстоятельств? Нет, утверждает Мейер, эту якобы случайность создало виноватое самосознание дамы. Угрызение совести повлекли за собой разоблачение. Или, словами, Будды, женщина была готова к разоблачению, оно и свершилось. Конечно, она не хотела быть пойманной, но что-то в её подсознании желало этого разоблачения. Если бы она прислушалась к своему внутреннему голосу, то несомненно услышала его, и события могли развиваться по – другому. Так, что если мы захотим увидеть в себе причину неблагоприятных обстоятельств и сможем что-то изменить, то сумеем избежать негативных последствий. </a:t>
            </a:r>
          </a:p>
        </p:txBody>
      </p:sp>
    </p:spTree>
    <p:extLst>
      <p:ext uri="{BB962C8B-B14F-4D97-AF65-F5344CB8AC3E}">
        <p14:creationId xmlns:p14="http://schemas.microsoft.com/office/powerpoint/2010/main" val="3672965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58B334B-3339-4BC9-B999-67241831D3FD}"/>
              </a:ext>
            </a:extLst>
          </p:cNvPr>
          <p:cNvSpPr>
            <a:spLocks noGrp="1"/>
          </p:cNvSpPr>
          <p:nvPr>
            <p:ph type="title"/>
          </p:nvPr>
        </p:nvSpPr>
        <p:spPr>
          <a:xfrm>
            <a:off x="913775" y="618517"/>
            <a:ext cx="10364451" cy="838143"/>
          </a:xfrm>
        </p:spPr>
        <p:txBody>
          <a:bodyPr>
            <a:normAutofit fontScale="90000"/>
          </a:bodyPr>
          <a:lstStyle/>
          <a:p>
            <a:r>
              <a:rPr lang="ru-RU" sz="4400" b="1" dirty="0">
                <a:solidFill>
                  <a:schemeClr val="accent2">
                    <a:lumMod val="50000"/>
                  </a:schemeClr>
                </a:solidFill>
              </a:rPr>
              <a:t>Не без вины виноватые.</a:t>
            </a:r>
            <a:r>
              <a:rPr lang="ru-RU" sz="4400" dirty="0">
                <a:solidFill>
                  <a:schemeClr val="accent2">
                    <a:lumMod val="50000"/>
                  </a:schemeClr>
                </a:solidFill>
              </a:rPr>
              <a:t> </a:t>
            </a:r>
            <a:br>
              <a:rPr lang="ru-RU" dirty="0"/>
            </a:br>
            <a:endParaRPr lang="ru-RU" dirty="0"/>
          </a:p>
        </p:txBody>
      </p:sp>
      <p:pic>
        <p:nvPicPr>
          <p:cNvPr id="4" name="Объект 3" descr="https://i04.fotocdn.net/s110/f34f2b8c8ae13f5e/gallery_xl/2455953234.jpg">
            <a:extLst>
              <a:ext uri="{FF2B5EF4-FFF2-40B4-BE49-F238E27FC236}">
                <a16:creationId xmlns:a16="http://schemas.microsoft.com/office/drawing/2014/main" id="{067647E8-22C4-4264-8D55-A1E2134E1DDC}"/>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222204" y="1573619"/>
            <a:ext cx="7324059" cy="4986668"/>
          </a:xfrm>
          <a:prstGeom prst="rect">
            <a:avLst/>
          </a:prstGeom>
          <a:noFill/>
          <a:ln>
            <a:noFill/>
          </a:ln>
        </p:spPr>
      </p:pic>
    </p:spTree>
    <p:extLst>
      <p:ext uri="{BB962C8B-B14F-4D97-AF65-F5344CB8AC3E}">
        <p14:creationId xmlns:p14="http://schemas.microsoft.com/office/powerpoint/2010/main" val="1844146646"/>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TM04033925[[fn=Капля]]</Template>
  <TotalTime>190</TotalTime>
  <Words>1802</Words>
  <Application>Microsoft Office PowerPoint</Application>
  <PresentationFormat>Широкоэкранный</PresentationFormat>
  <Paragraphs>28</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Arial Black</vt:lpstr>
      <vt:lpstr>Calibri</vt:lpstr>
      <vt:lpstr>Tw Cen MT</vt:lpstr>
      <vt:lpstr>Капля</vt:lpstr>
      <vt:lpstr>СЕМЬ ЗАКОНОВ СУДЬБЫ.                  Как они воздействуют  на нашу жизнь. </vt:lpstr>
      <vt:lpstr>Презентация PowerPoint</vt:lpstr>
      <vt:lpstr>Презентация PowerPoint</vt:lpstr>
      <vt:lpstr>Презентация PowerPoint</vt:lpstr>
      <vt:lpstr>Притяжение себе подобных</vt:lpstr>
      <vt:lpstr>Презентация PowerPoint</vt:lpstr>
      <vt:lpstr>Случайностей не бывает. </vt:lpstr>
      <vt:lpstr>Презентация PowerPoint</vt:lpstr>
      <vt:lpstr>Не без вины виноватые.  </vt:lpstr>
      <vt:lpstr>Презентация PowerPoint</vt:lpstr>
      <vt:lpstr>На круги своя.  </vt:lpstr>
      <vt:lpstr>Презентация PowerPoint</vt:lpstr>
      <vt:lpstr>Поверь в себя</vt:lpstr>
      <vt:lpstr>Презентация PowerPoint</vt:lpstr>
      <vt:lpstr>Необходимость перемен</vt:lpstr>
      <vt:lpstr>Презентация PowerPoint</vt:lpstr>
      <vt:lpstr>На пути к изменениЯм!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СЕМЬ ЗАКОНОВ СУДЬБЫ. Как они воздействуют на нашу жизнь.</dc:title>
  <dc:creator>User</dc:creator>
  <cp:lastModifiedBy>User</cp:lastModifiedBy>
  <cp:revision>10</cp:revision>
  <dcterms:created xsi:type="dcterms:W3CDTF">2022-02-09T05:50:36Z</dcterms:created>
  <dcterms:modified xsi:type="dcterms:W3CDTF">2022-02-09T09:01:22Z</dcterms:modified>
</cp:coreProperties>
</file>